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4"/>
  </p:sldMasterIdLst>
  <p:notesMasterIdLst>
    <p:notesMasterId r:id="rId8"/>
  </p:notesMasterIdLst>
  <p:handoutMasterIdLst>
    <p:handoutMasterId r:id="rId9"/>
  </p:handoutMasterIdLst>
  <p:sldIdLst>
    <p:sldId id="2128752685" r:id="rId5"/>
    <p:sldId id="2128752686" r:id="rId6"/>
    <p:sldId id="2128752688" r:id="rId7"/>
  </p:sldIdLst>
  <p:sldSz cx="12188825" cy="6858000"/>
  <p:notesSz cx="7010400" cy="92964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53CBC0-DA30-4B37-9909-136CF00BBB67}">
          <p14:sldIdLst>
            <p14:sldId id="2128752685"/>
            <p14:sldId id="2128752686"/>
            <p14:sldId id="21287526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615" userDrawn="1">
          <p15:clr>
            <a:srgbClr val="A4A3A4"/>
          </p15:clr>
        </p15:guide>
        <p15:guide id="3" pos="5135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FE3936-6B4C-464C-08C2-36758F03ACC2}" name="Boenker, Karyn M" initials="BKM" userId="S::karyn.boenker@pnnl.gov::17b77e8a-d60d-44f8-b162-92559eed0f50" providerId="AD"/>
  <p188:author id="{B75D2142-A40A-C382-DD32-CD53D1B00E23}" name="Julia Matevosyan" initials="JM" userId="35275da4e72cfe02" providerId="Windows Live"/>
  <p188:author id="{4B568B47-9628-D2B5-6B58-5FBD3CB7E402}" name="Will Gorman" initials="WG" userId="S::WGorman@lbl.gov::3ac303ef-32ed-4696-9758-36fb231d73f8" providerId="AD"/>
  <p188:author id="{01C45C6C-3F66-B9D9-117B-A584EF58C56A}" name="Kasza, Nicholas (CONTR)" initials="K(" userId="S::nicholas.kasza@ee.doe.gov::8b78e19a-1937-433c-b316-5b4388f30eb1" providerId="AD"/>
  <p188:author id="{10FE828D-BC61-A254-758B-3C9942FBD4B7}" name="Boyd, Michele A." initials="BMA" userId="S::Michele.Boyd@ee.doe.gov::b498d5e5-556e-4df1-b50b-dc43910bda52" providerId="AD"/>
  <p188:author id="{B1BEB88E-1424-A624-3E4B-B58A6307F7F2}" name="Baldwin, Diane" initials="BD" userId="S::diane.baldwin_pnnl.gov#ext#@usdoe.onmicrosoft.com::420a86f7-352b-4395-bad8-41f75edcbb9b" providerId="AD"/>
  <p188:author id="{CFD007CC-AAD0-B08D-18D8-364857C30F56}" name="Will Gorman" initials="WG" userId="S-1-5-21-2442929608-3681681613-3437445962-13621" providerId="AD"/>
  <p188:author id="{6B7709D1-717C-97FA-42BA-076E2940DFDF}" name="Banton, Shay (CONTR)" initials="BS(" userId="S::shay.banton@ee.doe.gov::60ec2d2e-e24f-4e25-8d6a-29bf73ab68da" providerId="AD"/>
  <p188:author id="{1C7251DA-578C-BE0E-9153-C004767E8B5E}" name="Bothwell, Cynthia (CONTR)" initials="CB" userId="Bothwell, Cynthia (CONTR)" providerId="None"/>
  <p188:author id="{0982AAF9-1276-7432-36FD-6547906B8762}" name="Qusaibaty, Ammar (CONTR)" initials="Q(" userId="S::ammar.qusaibaty@ee.doe.gov::6556e1ec-6ad8-48d3-81c6-e52d99e738a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Washelesky" initials="" lastIdx="48" clrIdx="0"/>
  <p:cmAuthor id="1" name="Washelesky, Dawn (CONTR)" initials="WD(" lastIdx="26" clrIdx="1">
    <p:extLst>
      <p:ext uri="{19B8F6BF-5375-455C-9EA6-DF929625EA0E}">
        <p15:presenceInfo xmlns:p15="http://schemas.microsoft.com/office/powerpoint/2012/main" userId="S-1-5-21-2844929807-1687724802-988633214-191757" providerId="AD"/>
      </p:ext>
    </p:extLst>
  </p:cmAuthor>
  <p:cmAuthor id="2" name="Jones-Albertus, Becca" initials="JB" lastIdx="9" clrIdx="2">
    <p:extLst>
      <p:ext uri="{19B8F6BF-5375-455C-9EA6-DF929625EA0E}">
        <p15:presenceInfo xmlns:p15="http://schemas.microsoft.com/office/powerpoint/2012/main" userId="S-1-5-21-2844929807-1687724802-988633214-154335" providerId="AD"/>
      </p:ext>
    </p:extLst>
  </p:cmAuthor>
  <p:cmAuthor id="3" name="Jones-Albertus, Becca" initials="BJA" lastIdx="1" clrIdx="3">
    <p:extLst>
      <p:ext uri="{19B8F6BF-5375-455C-9EA6-DF929625EA0E}">
        <p15:presenceInfo xmlns:p15="http://schemas.microsoft.com/office/powerpoint/2012/main" userId="Jones-Albertus, Becca" providerId="None"/>
      </p:ext>
    </p:extLst>
  </p:cmAuthor>
  <p:cmAuthor id="4" name="Ellis, Christie (CONTR)" initials="EC(" lastIdx="32" clrIdx="4">
    <p:extLst>
      <p:ext uri="{19B8F6BF-5375-455C-9EA6-DF929625EA0E}">
        <p15:presenceInfo xmlns:p15="http://schemas.microsoft.com/office/powerpoint/2012/main" userId="S::christie.ellis@ee.doe.gov::5dfd1eb3-2c84-434c-bd13-aa347861c006" providerId="AD"/>
      </p:ext>
    </p:extLst>
  </p:cmAuthor>
  <p:cmAuthor id="5" name="Christie Ellis" initials="CE" lastIdx="6" clrIdx="5">
    <p:extLst>
      <p:ext uri="{19B8F6BF-5375-455C-9EA6-DF929625EA0E}">
        <p15:presenceInfo xmlns:p15="http://schemas.microsoft.com/office/powerpoint/2012/main" userId="ab746ec6a403f165" providerId="Windows Live"/>
      </p:ext>
    </p:extLst>
  </p:cmAuthor>
  <p:cmAuthor id="6" name="Murley, Susanna (CONTR)" initials="MS( [2]" lastIdx="48" clrIdx="6">
    <p:extLst>
      <p:ext uri="{19B8F6BF-5375-455C-9EA6-DF929625EA0E}">
        <p15:presenceInfo xmlns:p15="http://schemas.microsoft.com/office/powerpoint/2012/main" userId="Murley, Susanna (CONTR)" providerId="None"/>
      </p:ext>
    </p:extLst>
  </p:cmAuthor>
  <p:cmAuthor id="7" name="Washelesky, Dawn (CONTR)" initials="WD( [2]" lastIdx="32" clrIdx="7">
    <p:extLst>
      <p:ext uri="{19B8F6BF-5375-455C-9EA6-DF929625EA0E}">
        <p15:presenceInfo xmlns:p15="http://schemas.microsoft.com/office/powerpoint/2012/main" userId="S::dawn.washelesky@ee.doe.gov::fc58b00f-e1e1-431e-ae03-45d7b8c07664" providerId="AD"/>
      </p:ext>
    </p:extLst>
  </p:cmAuthor>
  <p:cmAuthor id="8" name="Tinker, Lenny" initials="TL [2]" lastIdx="6" clrIdx="8">
    <p:extLst>
      <p:ext uri="{19B8F6BF-5375-455C-9EA6-DF929625EA0E}">
        <p15:presenceInfo xmlns:p15="http://schemas.microsoft.com/office/powerpoint/2012/main" userId="S::lenny.tinker@ee.doe.gov::d7adbb37-b88d-47e4-a140-44318f932270" providerId="AD"/>
      </p:ext>
    </p:extLst>
  </p:cmAuthor>
  <p:cmAuthor id="9" name="Murley, Susanna (CONTR)" initials="MS(" lastIdx="71" clrIdx="9">
    <p:extLst>
      <p:ext uri="{19B8F6BF-5375-455C-9EA6-DF929625EA0E}">
        <p15:presenceInfo xmlns:p15="http://schemas.microsoft.com/office/powerpoint/2012/main" userId="S-1-5-21-2844929807-1687724802-988633214-184740" providerId="AD"/>
      </p:ext>
    </p:extLst>
  </p:cmAuthor>
  <p:cmAuthor id="10" name="Murley, Susanna (CONTR)" initials="MS( [3]" lastIdx="7" clrIdx="10">
    <p:extLst>
      <p:ext uri="{19B8F6BF-5375-455C-9EA6-DF929625EA0E}">
        <p15:presenceInfo xmlns:p15="http://schemas.microsoft.com/office/powerpoint/2012/main" userId="S::susanna.murley@ee.doe.gov::7c110d68-7c49-4aea-b908-25d4f49f02a1" providerId="AD"/>
      </p:ext>
    </p:extLst>
  </p:cmAuthor>
  <p:cmAuthor id="11" name="Bothwell, Cynthia (CONTR)" initials="B(" lastIdx="1" clrIdx="11">
    <p:extLst>
      <p:ext uri="{19B8F6BF-5375-455C-9EA6-DF929625EA0E}">
        <p15:presenceInfo xmlns:p15="http://schemas.microsoft.com/office/powerpoint/2012/main" userId="S::cynthia.bothwell@ee.doe.gov::9a2f959d-ea52-49a5-b802-a54db5a1ce86" providerId="AD"/>
      </p:ext>
    </p:extLst>
  </p:cmAuthor>
  <p:cmAuthor id="12" name="Qusaibaty, Ammar (CONTR)" initials="Q(" lastIdx="1" clrIdx="12">
    <p:extLst>
      <p:ext uri="{19B8F6BF-5375-455C-9EA6-DF929625EA0E}">
        <p15:presenceInfo xmlns:p15="http://schemas.microsoft.com/office/powerpoint/2012/main" userId="S::ammar.qusaibaty@ee.doe.gov::6556e1ec-6ad8-48d3-81c6-e52d99e738ab" providerId="AD"/>
      </p:ext>
    </p:extLst>
  </p:cmAuthor>
  <p:cmAuthor id="13" name="Banton, Shay (CONTR)" initials="BS(" lastIdx="17" clrIdx="13">
    <p:extLst>
      <p:ext uri="{19B8F6BF-5375-455C-9EA6-DF929625EA0E}">
        <p15:presenceInfo xmlns:p15="http://schemas.microsoft.com/office/powerpoint/2012/main" userId="S::shay.banton@ee.doe.gov::60ec2d2e-e24f-4e25-8d6a-29bf73ab68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008000"/>
    <a:srgbClr val="F38F26"/>
    <a:srgbClr val="00FFFF"/>
    <a:srgbClr val="FFFF99"/>
    <a:srgbClr val="000000"/>
    <a:srgbClr val="333E48"/>
    <a:srgbClr val="4B54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76" autoAdjust="0"/>
  </p:normalViewPr>
  <p:slideViewPr>
    <p:cSldViewPr snapToGrid="0">
      <p:cViewPr varScale="1">
        <p:scale>
          <a:sx n="76" d="100"/>
          <a:sy n="76" d="100"/>
        </p:scale>
        <p:origin x="1024" y="52"/>
      </p:cViewPr>
      <p:guideLst>
        <p:guide orient="horz" pos="1536"/>
        <p:guide pos="2615"/>
        <p:guide pos="5135"/>
        <p:guide orient="horz"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C2FD285-E604-0F4A-8E4E-5532951FF0A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1DECB6A-F0FA-B148-AED7-1883C564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6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9B89865-2AE7-3842-8B2B-CF3F1327C58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241F931B-2B4E-B94B-BDF6-0B57EB89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</a:t>
            </a:r>
            <a:r>
              <a:rPr lang="en-US" baseline="0" dirty="0"/>
              <a:t> through: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Start at Main level – go over components of aggregate plant model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Show parameters of PPC. Then go inside PPC and show high level blocks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Back up and show parameters of solar farm module before going inside.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how P/Q </a:t>
            </a:r>
            <a:r>
              <a:rPr lang="en-US" baseline="0" dirty="0" err="1"/>
              <a:t>cmd</a:t>
            </a:r>
            <a:r>
              <a:rPr lang="en-US" baseline="0" dirty="0"/>
              <a:t> comes from PPC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how parameters are used inside the 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Electrical circuit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blocks – high level</a:t>
            </a:r>
            <a:r>
              <a:rPr lang="en-US" baseline="0" dirty="0"/>
              <a:t> – emphasize </a:t>
            </a:r>
            <a:r>
              <a:rPr lang="en-US" baseline="0"/>
              <a:t>PLL in Box 1</a:t>
            </a:r>
            <a:endParaRPr lang="en-US" dirty="0"/>
          </a:p>
          <a:p>
            <a:r>
              <a:rPr lang="en-US" dirty="0"/>
              <a:t>Demo 1 </a:t>
            </a:r>
            <a:r>
              <a:rPr lang="en-US" baseline="0" dirty="0"/>
              <a:t>Instructor notes: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Is time step size acceptable per EMT model requirements (example, ERCOT, HECO, ISO-NE)?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Does it require specific time step size? 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Try </a:t>
            </a:r>
            <a:r>
              <a:rPr lang="en-US" baseline="0" dirty="0" err="1"/>
              <a:t>runing</a:t>
            </a:r>
            <a:r>
              <a:rPr lang="en-US" baseline="0" dirty="0"/>
              <a:t> at odd time step, e.g. 7 microseconds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2 </a:t>
            </a:r>
            <a:r>
              <a:rPr lang="en-US" dirty="0" err="1"/>
              <a:t>Instructo</a:t>
            </a:r>
            <a:r>
              <a:rPr lang="en-US" dirty="0"/>
              <a:t> notes: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Show </a:t>
            </a:r>
            <a:r>
              <a:rPr lang="en-US" dirty="0" err="1"/>
              <a:t>Comtrade</a:t>
            </a:r>
            <a:r>
              <a:rPr lang="en-US" baseline="0" dirty="0"/>
              <a:t> recorder settings and where the output is saved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There’s another UV trip level at &lt;0.75pu for 2.0 sec.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Discuss how reactive current injection support voltage during faults and show where the settings are (there are under Solar Farm Parameters -&gt; Aux. Control category)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Demo 3</a:t>
            </a:r>
            <a:r>
              <a:rPr lang="en-US" baseline="0" dirty="0"/>
              <a:t> Instructor notes: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Sum of all inverter capability can be more than site/plant operational limit for various reasons (oversized for capacity/production agreement, to cover losses etc.)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Pmax</a:t>
            </a:r>
            <a:r>
              <a:rPr lang="en-US" dirty="0"/>
              <a:t> setting</a:t>
            </a:r>
            <a:r>
              <a:rPr lang="en-US" baseline="0" dirty="0"/>
              <a:t> under Operational Limits under </a:t>
            </a:r>
            <a:r>
              <a:rPr lang="en-US" dirty="0"/>
              <a:t>PPC</a:t>
            </a:r>
            <a:r>
              <a:rPr lang="en-US" baseline="0" dirty="0"/>
              <a:t> is</a:t>
            </a:r>
            <a:r>
              <a:rPr lang="en-US" dirty="0"/>
              <a:t> in </a:t>
            </a:r>
            <a:r>
              <a:rPr lang="en-US" dirty="0" err="1"/>
              <a:t>pu</a:t>
            </a:r>
            <a:r>
              <a:rPr lang="en-US" dirty="0"/>
              <a:t> based on 125 MVA = 50 (# of inverter) * 2.5 (MVA per inverter)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Pmax</a:t>
            </a:r>
            <a:r>
              <a:rPr lang="en-US" dirty="0"/>
              <a:t> is</a:t>
            </a:r>
            <a:r>
              <a:rPr lang="en-US" baseline="0" dirty="0"/>
              <a:t> initially set wrong to 1pu (125MW). So, it will produce more than 100MW shown as Plant </a:t>
            </a:r>
            <a:r>
              <a:rPr lang="en-US" baseline="0" dirty="0" err="1"/>
              <a:t>Pmax</a:t>
            </a:r>
            <a:r>
              <a:rPr lang="en-US" baseline="0" dirty="0"/>
              <a:t> in the example case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4 Instructor notes: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Grid is quite strong so even when </a:t>
            </a:r>
            <a:r>
              <a:rPr lang="en-US" baseline="0" dirty="0" err="1"/>
              <a:t>Qcmd</a:t>
            </a:r>
            <a:r>
              <a:rPr lang="en-US" baseline="0" dirty="0"/>
              <a:t> is at </a:t>
            </a:r>
            <a:r>
              <a:rPr lang="en-US" baseline="0" dirty="0" err="1"/>
              <a:t>Qmax</a:t>
            </a:r>
            <a:r>
              <a:rPr lang="en-US" baseline="0" dirty="0"/>
              <a:t>, it cannot move the POC voltage by 2%. (Optional: try increasing the grid impedance 2X and observe how much voltage moves)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PPC is limiting </a:t>
            </a:r>
            <a:r>
              <a:rPr lang="en-US" baseline="0" dirty="0" err="1"/>
              <a:t>Q_cmd</a:t>
            </a:r>
            <a:r>
              <a:rPr lang="en-US" baseline="0" dirty="0"/>
              <a:t> sent to inverter at Operational Q limit; it is not limiting </a:t>
            </a:r>
            <a:r>
              <a:rPr lang="en-US" baseline="0" dirty="0" err="1"/>
              <a:t>Qout</a:t>
            </a:r>
            <a:r>
              <a:rPr lang="en-US" baseline="0" dirty="0"/>
              <a:t> at POC to the Operational limit. This is obvious for -2% change where Q_POC is lower than 0.6pu </a:t>
            </a:r>
            <a:r>
              <a:rPr lang="en-US" baseline="0" dirty="0" err="1"/>
              <a:t>Qmin</a:t>
            </a:r>
            <a:r>
              <a:rPr lang="en-US" baseline="0" dirty="0"/>
              <a:t>.</a:t>
            </a:r>
          </a:p>
          <a:p>
            <a:pPr marL="895243" lvl="1" indent="-285750">
              <a:buFontTx/>
              <a:buChar char="-"/>
            </a:pPr>
            <a:r>
              <a:rPr lang="en-US" baseline="0" dirty="0"/>
              <a:t>Discussion point: Is there a requirement to limit </a:t>
            </a:r>
            <a:r>
              <a:rPr lang="en-US" baseline="0" dirty="0" err="1"/>
              <a:t>Qout</a:t>
            </a:r>
            <a:r>
              <a:rPr lang="en-US" baseline="0" dirty="0"/>
              <a:t> at POC to certain level that is potentially lower than capability? Why even?</a:t>
            </a:r>
          </a:p>
          <a:p>
            <a:pPr marL="895243" lvl="1" indent="-285750">
              <a:buFontTx/>
              <a:buChar char="-"/>
            </a:pPr>
            <a:r>
              <a:rPr lang="en-US" baseline="0" dirty="0"/>
              <a:t>Try running long than 10 secs to see how P is getting curtailed to pursue more Q until </a:t>
            </a:r>
            <a:r>
              <a:rPr lang="en-US" baseline="0" dirty="0" err="1"/>
              <a:t>Q_cmd</a:t>
            </a:r>
            <a:r>
              <a:rPr lang="en-US" baseline="0" dirty="0"/>
              <a:t> from PPC hits limit – is this acceptable? Question for TP/PC</a:t>
            </a:r>
          </a:p>
          <a:p>
            <a:pPr marL="895243" lvl="1" indent="-285750">
              <a:buFontTx/>
              <a:buChar char="-"/>
            </a:pPr>
            <a:r>
              <a:rPr lang="en-US" baseline="0" dirty="0"/>
              <a:t>Is it model deficiency?</a:t>
            </a:r>
          </a:p>
          <a:p>
            <a:pPr marL="285750" lvl="0" indent="-285750">
              <a:buFontTx/>
              <a:buChar char="-"/>
            </a:pPr>
            <a:r>
              <a:rPr lang="en-US" baseline="0" dirty="0"/>
              <a:t>(FERC Order 827: dynamic reactive power within 0.95 leading to 0.95 lagging, only)</a:t>
            </a:r>
          </a:p>
          <a:p>
            <a:pPr marL="285750" lvl="0" indent="-285750">
              <a:buFontTx/>
              <a:buChar char="-"/>
            </a:pPr>
            <a:endParaRPr lang="en-US" baseline="0" dirty="0"/>
          </a:p>
          <a:p>
            <a:pPr marL="0" lvl="0" indent="0">
              <a:buFontTx/>
              <a:buNone/>
            </a:pPr>
            <a:r>
              <a:rPr lang="en-US" baseline="0" dirty="0"/>
              <a:t>Demo 5 Instructor notes:</a:t>
            </a:r>
          </a:p>
          <a:p>
            <a:pPr marL="285750" lvl="0" indent="-285750">
              <a:buFontTx/>
              <a:buChar char="-"/>
            </a:pPr>
            <a:r>
              <a:rPr lang="en-US" baseline="0" dirty="0"/>
              <a:t>OV trip level set directly on PRC-24 curve. Due to initial power flow, inverter terminal voltage exceeds the PRC-24 level, causing a trip, although POC voltage is still below PRC-24 level.</a:t>
            </a:r>
          </a:p>
          <a:p>
            <a:pPr marL="0" lvl="0" indent="0">
              <a:buFontTx/>
              <a:buNone/>
            </a:pPr>
            <a:endParaRPr lang="en-US" baseline="0" dirty="0"/>
          </a:p>
          <a:p>
            <a:pPr marL="0" lvl="0" indent="0">
              <a:buFontTx/>
              <a:buNone/>
            </a:pPr>
            <a:r>
              <a:rPr lang="en-US" baseline="0" dirty="0"/>
              <a:t>Demo 6 Instructor notes:</a:t>
            </a:r>
          </a:p>
          <a:p>
            <a:pPr marL="285750" lvl="0" indent="-285750">
              <a:buFontTx/>
              <a:buChar char="-"/>
            </a:pPr>
            <a:r>
              <a:rPr lang="en-US" baseline="0" dirty="0"/>
              <a:t>Note that </a:t>
            </a:r>
            <a:r>
              <a:rPr lang="en-US" baseline="0" dirty="0" err="1"/>
              <a:t>deadband</a:t>
            </a:r>
            <a:r>
              <a:rPr lang="en-US" baseline="0" dirty="0"/>
              <a:t> setting in PPC total across the nominal (i.e. OF and UF </a:t>
            </a:r>
            <a:r>
              <a:rPr lang="en-US" baseline="0" dirty="0" err="1"/>
              <a:t>deadbands</a:t>
            </a:r>
            <a:r>
              <a:rPr lang="en-US" baseline="0" dirty="0"/>
              <a:t> are half of what’s entered for the setting (this is due to the way </a:t>
            </a:r>
            <a:r>
              <a:rPr lang="en-US" baseline="0" dirty="0" err="1"/>
              <a:t>deadband</a:t>
            </a:r>
            <a:r>
              <a:rPr lang="en-US" baseline="0" dirty="0"/>
              <a:t> component in Master library takes its parameter). </a:t>
            </a:r>
          </a:p>
          <a:p>
            <a:pPr marL="285750" lvl="0" indent="-285750">
              <a:buFontTx/>
              <a:buChar char="-"/>
            </a:pPr>
            <a:r>
              <a:rPr lang="en-US" baseline="0" dirty="0" err="1"/>
              <a:t>Deadband</a:t>
            </a:r>
            <a:r>
              <a:rPr lang="en-US" baseline="0" dirty="0"/>
              <a:t> setting is 0.2Hz. So, </a:t>
            </a:r>
            <a:r>
              <a:rPr lang="en-US" baseline="0" dirty="0" err="1"/>
              <a:t>delta_Freq</a:t>
            </a:r>
            <a:r>
              <a:rPr lang="en-US" baseline="0" dirty="0"/>
              <a:t> = 61-60-0.2/2 = 0.9Hz or 0.015pu.  </a:t>
            </a:r>
            <a:r>
              <a:rPr lang="en-US" baseline="0" dirty="0" err="1"/>
              <a:t>Delta_P</a:t>
            </a:r>
            <a:r>
              <a:rPr lang="en-US" baseline="0" dirty="0"/>
              <a:t> = 0.015/0.04 = 0.375pu</a:t>
            </a:r>
          </a:p>
          <a:p>
            <a:pPr marL="285750" lvl="0" indent="-285750">
              <a:buFontTx/>
              <a:buChar char="-"/>
            </a:pPr>
            <a:r>
              <a:rPr lang="en-US" baseline="0" dirty="0"/>
              <a:t>Try going to 57.8Hz.  ERCOT PRC-24 level is &lt;= 58Hz for 2 sec.  Observe it doesn’t trip. Does it mean it passed? No, it didn’t trip because there is no OF/UF protection modeled. Lesson: without knowing what is and is not included in the model, the plant can’t be passed based on simulation test result alone.</a:t>
            </a:r>
          </a:p>
          <a:p>
            <a:pPr marL="895243" lvl="1" indent="-285750">
              <a:buFontTx/>
              <a:buChar char="-"/>
            </a:pPr>
            <a:endParaRPr lang="en-US" baseline="0" dirty="0"/>
          </a:p>
          <a:p>
            <a:pPr marL="285750" lvl="0" indent="-285750">
              <a:buFontTx/>
              <a:buChar char="-"/>
            </a:pPr>
            <a:endParaRPr lang="en-US" baseline="0" dirty="0"/>
          </a:p>
          <a:p>
            <a:pPr marL="895243" lvl="1" indent="-285750">
              <a:buFontTx/>
              <a:buChar char="-"/>
            </a:pPr>
            <a:endParaRPr lang="en-US" baseline="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931B-2B4E-B94B-BDF6-0B57EB892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unShot &#10;U.S. Department of Energy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5399" y="1995715"/>
            <a:ext cx="6889265" cy="1701487"/>
          </a:xfrm>
          <a:prstGeom prst="rect">
            <a:avLst/>
          </a:prstGeom>
        </p:spPr>
        <p:txBody>
          <a:bodyPr lIns="121899" tIns="60949" rIns="121899" bIns="60949" anchor="b">
            <a:normAutofit/>
          </a:bodyPr>
          <a:lstStyle>
            <a:lvl1pPr algn="l">
              <a:defRPr sz="4800" b="1" i="0">
                <a:solidFill>
                  <a:srgbClr val="ED902F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396" y="3825709"/>
            <a:ext cx="6889267" cy="1302672"/>
          </a:xfrm>
          <a:prstGeom prst="rect">
            <a:avLst/>
          </a:prstGeom>
        </p:spPr>
        <p:txBody>
          <a:bodyPr lIns="121899" tIns="60949" rIns="121899" bIns="60949">
            <a:normAutofit/>
          </a:bodyPr>
          <a:lstStyle>
            <a:lvl1pPr marL="0" indent="0" algn="l">
              <a:buNone/>
              <a:defRPr sz="3200" b="0" i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85400" y="5511483"/>
            <a:ext cx="7803427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85397" y="5695548"/>
            <a:ext cx="4279029" cy="909771"/>
          </a:xfrm>
          <a:prstGeom prst="rect">
            <a:avLst/>
          </a:prstGeom>
        </p:spPr>
        <p:txBody>
          <a:bodyPr lIns="121899" tIns="60949" rIns="121899" bIns="60949" anchor="ctr">
            <a:noAutofit/>
          </a:bodyPr>
          <a:lstStyle>
            <a:lvl1pPr marL="0" indent="0">
              <a:buNone/>
              <a:defRPr sz="2100">
                <a:solidFill>
                  <a:srgbClr val="8D98A3"/>
                </a:solidFill>
              </a:defRPr>
            </a:lvl1pPr>
            <a:lvl2pPr marL="609493" indent="0">
              <a:buNone/>
              <a:defRPr sz="2100"/>
            </a:lvl2pPr>
            <a:lvl3pPr marL="1218987" indent="0">
              <a:buNone/>
              <a:defRPr sz="2100"/>
            </a:lvl3pPr>
            <a:lvl4pPr marL="1828480" indent="0">
              <a:buNone/>
              <a:defRPr sz="2100"/>
            </a:lvl4pPr>
            <a:lvl5pPr marL="2437973" indent="0">
              <a:buNone/>
              <a:defRPr sz="2100"/>
            </a:lvl5pPr>
          </a:lstStyle>
          <a:p>
            <a:pPr lvl="0"/>
            <a:r>
              <a:rPr lang="en-US"/>
              <a:t>Click to edit Author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00528" y="6013768"/>
            <a:ext cx="1321858" cy="33853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1400" b="0" i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energy.gov/i2x</a:t>
            </a:r>
          </a:p>
        </p:txBody>
      </p:sp>
      <p:pic>
        <p:nvPicPr>
          <p:cNvPr id="10" name="Picture 9" descr="A picture containing arrow&#10;&#10;Description automatically generated">
            <a:extLst>
              <a:ext uri="{FF2B5EF4-FFF2-40B4-BE49-F238E27FC236}">
                <a16:creationId xmlns:a16="http://schemas.microsoft.com/office/drawing/2014/main" id="{585E5B79-2AE4-472D-A20A-27F9974EB8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66" t="38962" r="11235" b="39536"/>
          <a:stretch/>
        </p:blipFill>
        <p:spPr>
          <a:xfrm>
            <a:off x="254735" y="272542"/>
            <a:ext cx="4130661" cy="11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194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R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441" y="14989"/>
            <a:ext cx="10969943" cy="886505"/>
          </a:xfrm>
          <a:prstGeom prst="rect">
            <a:avLst/>
          </a:prstGeom>
        </p:spPr>
        <p:txBody>
          <a:bodyPr lIns="121899" tIns="60949" rIns="121899" bIns="60949"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28712"/>
            <a:ext cx="10969943" cy="552835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>
              <a:buNone/>
              <a:defRPr/>
            </a:lvl1pPr>
            <a:lvl2pPr marL="609493" indent="0">
              <a:buNone/>
              <a:defRPr/>
            </a:lvl2pPr>
            <a:lvl3pPr marL="1218987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BB922-BDDC-44B1-BCAE-0280324CA72E}"/>
              </a:ext>
            </a:extLst>
          </p:cNvPr>
          <p:cNvSpPr/>
          <p:nvPr userDrawn="1"/>
        </p:nvSpPr>
        <p:spPr>
          <a:xfrm>
            <a:off x="11681485" y="6293836"/>
            <a:ext cx="507341" cy="363232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srgbClr val="F38F26"/>
              </a:solidFill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518D76C-96E2-4216-9FCB-8ADC886A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1627" y="6298511"/>
            <a:ext cx="497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300">
                <a:solidFill>
                  <a:srgbClr val="4B545D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747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81485" y="6293836"/>
            <a:ext cx="507341" cy="363232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srgbClr val="F38F2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25707" y="6417816"/>
            <a:ext cx="1321858" cy="33853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1400" b="0" i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energy.gov/i2x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91627" y="6298511"/>
            <a:ext cx="497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300">
                <a:solidFill>
                  <a:srgbClr val="4B545D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6947F0DC-56C2-42BB-9CE5-31E3120DF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66" t="38962" r="11235" b="39536"/>
          <a:stretch/>
        </p:blipFill>
        <p:spPr>
          <a:xfrm>
            <a:off x="9015023" y="6100680"/>
            <a:ext cx="2564360" cy="6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83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D35AA-A02A-33E0-802B-37DFBD29334D}"/>
              </a:ext>
            </a:extLst>
          </p:cNvPr>
          <p:cNvSpPr/>
          <p:nvPr userDrawn="1"/>
        </p:nvSpPr>
        <p:spPr>
          <a:xfrm>
            <a:off x="11681485" y="6293836"/>
            <a:ext cx="507341" cy="363232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srgbClr val="F38F26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72E33CB-28D7-F8FD-4A2B-2050F4B3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1627" y="6298511"/>
            <a:ext cx="497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300">
                <a:solidFill>
                  <a:srgbClr val="4B545D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08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_R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pic>
        <p:nvPicPr>
          <p:cNvPr id="7" name="Picture 6" descr="SunShot &#10;U.S. Department of Energy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1681485" y="6293836"/>
            <a:ext cx="507341" cy="363232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srgbClr val="F38F26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25707" y="6417816"/>
            <a:ext cx="1321858" cy="33853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1400" b="0" i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energy.gov/i2x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91627" y="6298511"/>
            <a:ext cx="497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300">
                <a:solidFill>
                  <a:srgbClr val="4B545D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arrow&#10;&#10;Description automatically generated">
            <a:extLst>
              <a:ext uri="{FF2B5EF4-FFF2-40B4-BE49-F238E27FC236}">
                <a16:creationId xmlns:a16="http://schemas.microsoft.com/office/drawing/2014/main" id="{0E69486C-9826-40E0-9F9E-816A4776E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66" t="38962" r="11235" b="39536"/>
          <a:stretch/>
        </p:blipFill>
        <p:spPr>
          <a:xfrm>
            <a:off x="9015023" y="6100680"/>
            <a:ext cx="2564360" cy="6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1488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w_R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pic>
        <p:nvPicPr>
          <p:cNvPr id="7" name="Picture 6" descr="SunShot &#10;U.S. Department of Energy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A1E120-38CD-60A9-30D0-050D61776CF9}"/>
              </a:ext>
            </a:extLst>
          </p:cNvPr>
          <p:cNvSpPr/>
          <p:nvPr userDrawn="1"/>
        </p:nvSpPr>
        <p:spPr>
          <a:xfrm>
            <a:off x="11681485" y="6293836"/>
            <a:ext cx="507341" cy="363232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srgbClr val="F38F2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0CBC-FBC8-78A9-814C-C33EEC2A7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1627" y="6298511"/>
            <a:ext cx="497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300">
                <a:solidFill>
                  <a:srgbClr val="4B545D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092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88825" cy="6857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9356" y="899830"/>
            <a:ext cx="1098027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356" y="141834"/>
            <a:ext cx="10980272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354" y="1017747"/>
            <a:ext cx="11106139" cy="52989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355" y="6434618"/>
            <a:ext cx="32757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990" y="6434618"/>
            <a:ext cx="28948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9746" y="6434618"/>
            <a:ext cx="32757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56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82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unShot &#10;U.S. Department of Energ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609440" y="898479"/>
            <a:ext cx="10969943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1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694" r:id="rId3"/>
    <p:sldLayoutId id="2147483756" r:id="rId4"/>
    <p:sldLayoutId id="2147483697" r:id="rId5"/>
    <p:sldLayoutId id="2147483758" r:id="rId6"/>
    <p:sldLayoutId id="2147483754" r:id="rId7"/>
    <p:sldLayoutId id="2147483759" r:id="rId8"/>
  </p:sldLayoutIdLst>
  <p:transition spd="med">
    <p:fade/>
  </p:transition>
  <p:hf hdr="0" ftr="0" dt="0"/>
  <p:txStyles>
    <p:titleStyle>
      <a:lvl1pPr algn="l" defTabSz="609493" rtl="0" eaLnBrk="1" latinLnBrk="0" hangingPunct="1">
        <a:spcBef>
          <a:spcPct val="0"/>
        </a:spcBef>
        <a:buNone/>
        <a:defRPr sz="3700" b="1" i="0" kern="1200">
          <a:solidFill>
            <a:srgbClr val="F38F26"/>
          </a:solidFill>
          <a:latin typeface="Calibri"/>
          <a:ea typeface="+mj-ea"/>
          <a:cs typeface="Calibri"/>
        </a:defRPr>
      </a:lvl1pPr>
    </p:titleStyle>
    <p:bodyStyle>
      <a:lvl1pPr marL="457120" indent="-457120" algn="l" defTabSz="609493" rtl="0" eaLnBrk="1" latinLnBrk="0" hangingPunct="1">
        <a:spcBef>
          <a:spcPct val="20000"/>
        </a:spcBef>
        <a:buClr>
          <a:srgbClr val="F38F26"/>
        </a:buClr>
        <a:buSzPct val="100000"/>
        <a:buFont typeface="Arial"/>
        <a:buChar char="•"/>
        <a:defRPr sz="3500" kern="1200">
          <a:solidFill>
            <a:schemeClr val="tx1"/>
          </a:solidFill>
          <a:latin typeface="Calibri"/>
          <a:ea typeface="+mn-ea"/>
          <a:cs typeface="Calibri"/>
        </a:defRPr>
      </a:lvl1pPr>
      <a:lvl2pPr marL="990427" indent="-380933" algn="l" defTabSz="609493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Calibri"/>
        </a:defRPr>
      </a:lvl2pPr>
      <a:lvl3pPr marL="1523733" indent="-304747" algn="l" defTabSz="609493" rtl="0" eaLnBrk="1" latinLnBrk="0" hangingPunct="1">
        <a:spcBef>
          <a:spcPct val="20000"/>
        </a:spcBef>
        <a:buClr>
          <a:srgbClr val="F38F26"/>
        </a:buClr>
        <a:buFont typeface="Arial"/>
        <a:buChar char="•"/>
        <a:defRPr sz="2900" kern="1200">
          <a:solidFill>
            <a:schemeClr val="tx1"/>
          </a:solidFill>
          <a:latin typeface="Calibri"/>
          <a:ea typeface="+mn-ea"/>
          <a:cs typeface="Calibri"/>
        </a:defRPr>
      </a:lvl3pPr>
      <a:lvl4pPr marL="2133227" indent="-304747" algn="l" defTabSz="609493" rtl="0" eaLnBrk="1" latinLnBrk="0" hangingPunct="1">
        <a:spcBef>
          <a:spcPct val="20000"/>
        </a:spcBef>
        <a:buClr>
          <a:srgbClr val="F38F26"/>
        </a:buClr>
        <a:buFont typeface="Arial"/>
        <a:buChar char="–"/>
        <a:defRPr sz="2400" kern="1200">
          <a:solidFill>
            <a:schemeClr val="tx1"/>
          </a:solidFill>
          <a:latin typeface="Calibri"/>
          <a:ea typeface="+mn-ea"/>
          <a:cs typeface="Calibri"/>
        </a:defRPr>
      </a:lvl4pPr>
      <a:lvl5pPr marL="2742720" indent="-304747" algn="l" defTabSz="609493" rtl="0" eaLnBrk="1" latinLnBrk="0" hangingPunct="1">
        <a:spcBef>
          <a:spcPct val="20000"/>
        </a:spcBef>
        <a:buClr>
          <a:srgbClr val="F38F26"/>
        </a:buClr>
        <a:buFont typeface="Arial"/>
        <a:buChar char="»"/>
        <a:defRPr sz="2400" kern="1200">
          <a:solidFill>
            <a:schemeClr val="tx1"/>
          </a:solidFill>
          <a:latin typeface="Calibri"/>
          <a:ea typeface="+mn-ea"/>
          <a:cs typeface="Calibri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22E4-FC6B-DAA2-AD66-499A3399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Hands-on Session Outline - PSCAD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2275-6C09-C21B-A554-10320990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78253-0AE4-9AA0-C741-083DC402414E}"/>
              </a:ext>
            </a:extLst>
          </p:cNvPr>
          <p:cNvSpPr txBox="1"/>
          <p:nvPr/>
        </p:nvSpPr>
        <p:spPr>
          <a:xfrm>
            <a:off x="768097" y="1037844"/>
            <a:ext cx="10811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Detailed walkthrough of the aggregate solar plant model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where to find all the parameters 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each subsystem does, etc.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[AT to explain how demos and breakout sessions will work]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1: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Flat run at different power flow 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Repeat one at a smaller time step. Compare results.</a:t>
            </a:r>
          </a:p>
        </p:txBody>
      </p:sp>
    </p:spTree>
    <p:extLst>
      <p:ext uri="{BB962C8B-B14F-4D97-AF65-F5344CB8AC3E}">
        <p14:creationId xmlns:p14="http://schemas.microsoft.com/office/powerpoint/2010/main" val="82241053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22E4-FC6B-DAA2-AD66-499A3399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Hands-on Session - PSCAD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2275-6C09-C21B-A554-10320990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78253-0AE4-9AA0-C741-083DC402414E}"/>
              </a:ext>
            </a:extLst>
          </p:cNvPr>
          <p:cNvSpPr txBox="1"/>
          <p:nvPr/>
        </p:nvSpPr>
        <p:spPr>
          <a:xfrm>
            <a:off x="768097" y="1037844"/>
            <a:ext cx="1092353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2: Low voltage ride-through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to record COMTRADE data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LLLG faults with different fault impedance</a:t>
            </a:r>
          </a:p>
          <a:p>
            <a:pPr marL="1561887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0.5pu retained voltage for 0.3 sec – test PRC-24 level (&lt;0.65pu for 0.3 sec)</a:t>
            </a:r>
          </a:p>
          <a:p>
            <a:pPr marL="1561887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Try another 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LL, LG bolted fault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relevant protection and trip settings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reactive current injection settings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3: </a:t>
            </a:r>
            <a:r>
              <a:rPr lang="en-US" dirty="0" err="1"/>
              <a:t>Pref</a:t>
            </a:r>
            <a:r>
              <a:rPr lang="en-US" dirty="0"/>
              <a:t> step change 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Try commanding greater than limit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P limits</a:t>
            </a:r>
          </a:p>
        </p:txBody>
      </p:sp>
    </p:spTree>
    <p:extLst>
      <p:ext uri="{BB962C8B-B14F-4D97-AF65-F5344CB8AC3E}">
        <p14:creationId xmlns:p14="http://schemas.microsoft.com/office/powerpoint/2010/main" val="70473815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22E4-FC6B-DAA2-AD66-499A3399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Hands-on Session - PSCAD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2275-6C09-C21B-A554-10320990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78253-0AE4-9AA0-C741-083DC402414E}"/>
              </a:ext>
            </a:extLst>
          </p:cNvPr>
          <p:cNvSpPr txBox="1"/>
          <p:nvPr/>
        </p:nvSpPr>
        <p:spPr>
          <a:xfrm>
            <a:off x="768097" y="1037844"/>
            <a:ext cx="1081128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4: </a:t>
            </a:r>
            <a:r>
              <a:rPr lang="en-US" dirty="0" err="1"/>
              <a:t>Vref</a:t>
            </a:r>
            <a:r>
              <a:rPr lang="en-US" dirty="0"/>
              <a:t> step change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Verify Plant level reactive control mode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Vref</a:t>
            </a:r>
            <a:r>
              <a:rPr lang="en-US" dirty="0"/>
              <a:t> by +/- 2%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Q out at POC with Q limit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5: High voltage ride-through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Why did it fail to ride through?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relevant trip settings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6: Grid frequency change ride-through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primary frequency response based on the droop setting and </a:t>
            </a:r>
            <a:r>
              <a:rPr lang="en-US" dirty="0" err="1"/>
              <a:t>deadband</a:t>
            </a:r>
            <a:endParaRPr lang="en-US" dirty="0"/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relevant trip settings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Demo 7: Grid angle change ride-through (if time permits)</a:t>
            </a:r>
          </a:p>
          <a:p>
            <a:pPr marL="95239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: +/- 25 </a:t>
            </a:r>
            <a:r>
              <a:rPr lang="en-US" dirty="0" err="1"/>
              <a:t>deg</a:t>
            </a:r>
            <a:r>
              <a:rPr lang="en-US" dirty="0"/>
              <a:t> at different operating points</a:t>
            </a:r>
          </a:p>
        </p:txBody>
      </p:sp>
    </p:spTree>
    <p:extLst>
      <p:ext uri="{BB962C8B-B14F-4D97-AF65-F5344CB8AC3E}">
        <p14:creationId xmlns:p14="http://schemas.microsoft.com/office/powerpoint/2010/main" val="228837601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ETO-PPT-widescreen-template-2017">
  <a:themeElements>
    <a:clrScheme name="Custom 4">
      <a:dk1>
        <a:srgbClr val="4B545D"/>
      </a:dk1>
      <a:lt1>
        <a:srgbClr val="FFFFFF"/>
      </a:lt1>
      <a:dk2>
        <a:srgbClr val="4B545D"/>
      </a:dk2>
      <a:lt2>
        <a:srgbClr val="E3E4E5"/>
      </a:lt2>
      <a:accent1>
        <a:srgbClr val="F18F25"/>
      </a:accent1>
      <a:accent2>
        <a:srgbClr val="EE6525"/>
      </a:accent2>
      <a:accent3>
        <a:srgbClr val="FDC125"/>
      </a:accent3>
      <a:accent4>
        <a:srgbClr val="C10B1E"/>
      </a:accent4>
      <a:accent5>
        <a:srgbClr val="1C997B"/>
      </a:accent5>
      <a:accent6>
        <a:srgbClr val="1B8EB4"/>
      </a:accent6>
      <a:hlink>
        <a:srgbClr val="1C7AA5"/>
      </a:hlink>
      <a:folHlink>
        <a:srgbClr val="B3B3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15A5BCBA074F80CE6019A0C82B39" ma:contentTypeVersion="13" ma:contentTypeDescription="Create a new document." ma:contentTypeScope="" ma:versionID="535e88b80d53eaba853c1fbfb8fb551c">
  <xsd:schema xmlns:xsd="http://www.w3.org/2001/XMLSchema" xmlns:xs="http://www.w3.org/2001/XMLSchema" xmlns:p="http://schemas.microsoft.com/office/2006/metadata/properties" xmlns:ns2="31f7d18d-c0dd-4f4b-8bf8-479649871ae3" xmlns:ns3="e5cbc6a7-4743-4d3b-bcdf-560390f4e317" targetNamespace="http://schemas.microsoft.com/office/2006/metadata/properties" ma:root="true" ma:fieldsID="b3c7864738ae957dd86f3c7d9af7a866" ns2:_="" ns3:_="">
    <xsd:import namespace="31f7d18d-c0dd-4f4b-8bf8-479649871ae3"/>
    <xsd:import namespace="e5cbc6a7-4743-4d3b-bcdf-560390f4e3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7d18d-c0dd-4f4b-8bf8-479649871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6d46bd7-4a58-4bc0-a217-7245e6e704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bc6a7-4743-4d3b-bcdf-560390f4e3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9f6a965-9efe-45c9-96e2-28235760d174}" ma:internalName="TaxCatchAll" ma:showField="CatchAllData" ma:web="e5cbc6a7-4743-4d3b-bcdf-560390f4e3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cbc6a7-4743-4d3b-bcdf-560390f4e317" xsi:nil="true"/>
    <lcf76f155ced4ddcb4097134ff3c332f xmlns="31f7d18d-c0dd-4f4b-8bf8-479649871ae3">
      <Terms xmlns="http://schemas.microsoft.com/office/infopath/2007/PartnerControls"/>
    </lcf76f155ced4ddcb4097134ff3c332f>
    <SharedWithUsers xmlns="e5cbc6a7-4743-4d3b-bcdf-560390f4e317">
      <UserInfo>
        <DisplayName>Ellis, Christie (CONTR)</DisplayName>
        <AccountId>58</AccountId>
        <AccountType/>
      </UserInfo>
      <UserInfo>
        <DisplayName>Laverghetta, Gabriella (CONTR)</DisplayName>
        <AccountId>28</AccountId>
        <AccountType/>
      </UserInfo>
      <UserInfo>
        <DisplayName>Murley, Susanna</DisplayName>
        <AccountId>27</AccountId>
        <AccountType/>
      </UserInfo>
      <UserInfo>
        <DisplayName>Fu, Jian</DisplayName>
        <AccountId>23</AccountId>
        <AccountType/>
      </UserInfo>
      <UserInfo>
        <DisplayName>Boyd, Michele A.</DisplayName>
        <AccountId>14</AccountId>
        <AccountType/>
      </UserInfo>
      <UserInfo>
        <DisplayName>Banton, Shay (CONTR)</DisplayName>
        <AccountId>12</AccountId>
        <AccountType/>
      </UserInfo>
      <UserInfo>
        <DisplayName>Kasza, Nicholas (CONTR)</DisplayName>
        <AccountId>85</AccountId>
        <AccountType/>
      </UserInfo>
      <UserInfo>
        <DisplayName>Qusaibaty, Ammar (CONTR)</DisplayName>
        <AccountId>11</AccountId>
        <AccountType/>
      </UserInfo>
      <UserInfo>
        <DisplayName>Bothwell, Cynthia (CONTR)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BE674F9-3D2A-4797-B95F-7A52D34E45D7}">
  <ds:schemaRefs>
    <ds:schemaRef ds:uri="31f7d18d-c0dd-4f4b-8bf8-479649871ae3"/>
    <ds:schemaRef ds:uri="e5cbc6a7-4743-4d3b-bcdf-560390f4e3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96CBB1-47E5-4550-B81F-1F136FC780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6C549E-D9B8-494C-950F-B02C3EACEC66}">
  <ds:schemaRefs>
    <ds:schemaRef ds:uri="http://www.w3.org/XML/1998/namespace"/>
    <ds:schemaRef ds:uri="http://purl.org/dc/elements/1.1/"/>
    <ds:schemaRef ds:uri="http://purl.org/dc/dcmitype/"/>
    <ds:schemaRef ds:uri="31f7d18d-c0dd-4f4b-8bf8-479649871ae3"/>
    <ds:schemaRef ds:uri="e5cbc6a7-4743-4d3b-bcdf-560390f4e31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828</Words>
  <Application>Microsoft Office PowerPoint</Application>
  <PresentationFormat>Custom</PresentationFormat>
  <Paragraphs>78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SETO-PPT-widescreen-template-2017</vt:lpstr>
      <vt:lpstr>Hands-on Session Outline - PSCAD</vt:lpstr>
      <vt:lpstr>Hands-on Session - PSCAD</vt:lpstr>
      <vt:lpstr>Hands-on Session - PSCAD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Washelesky</dc:creator>
  <cp:lastModifiedBy>McDermott, Thomas E</cp:lastModifiedBy>
  <cp:revision>405</cp:revision>
  <cp:lastPrinted>2023-04-05T16:00:44Z</cp:lastPrinted>
  <dcterms:created xsi:type="dcterms:W3CDTF">2017-11-06T17:29:21Z</dcterms:created>
  <dcterms:modified xsi:type="dcterms:W3CDTF">2023-08-03T11:30:45Z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0x010100093715A5BCBA074F80CE6019A0C82B39</vt:lpwstr>
  </property>
  <property fmtid="{D5CDD505-2E9C-101B-9397-08002B2CF9AE}" pid="3" name="MediaServiceImageTags">
    <vt:lpwstr/>
  </property>
</Properties>
</file>