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76" r:id="rId3"/>
    <p:sldId id="264" r:id="rId4"/>
    <p:sldId id="278" r:id="rId5"/>
    <p:sldId id="280" r:id="rId6"/>
    <p:sldId id="281" r:id="rId7"/>
    <p:sldId id="282" r:id="rId8"/>
    <p:sldId id="283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1756C4-D106-4EA5-8CBA-2114D3C3C153}">
          <p14:sldIdLst>
            <p14:sldId id="257"/>
            <p14:sldId id="276"/>
            <p14:sldId id="264"/>
            <p14:sldId id="278"/>
            <p14:sldId id="280"/>
            <p14:sldId id="281"/>
            <p14:sldId id="282"/>
            <p14:sldId id="283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8" autoAdjust="0"/>
    <p:restoredTop sz="94647" autoAdjust="0"/>
  </p:normalViewPr>
  <p:slideViewPr>
    <p:cSldViewPr snapToGrid="0" showGuides="1">
      <p:cViewPr varScale="1">
        <p:scale>
          <a:sx n="79" d="100"/>
          <a:sy n="79" d="100"/>
        </p:scale>
        <p:origin x="198" y="48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2357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07295-A262-4B4C-B3B9-A5147EDA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40C5D-AF0B-4D35-87E2-31586FE76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976-EE9F-4D81-93B4-309048736BC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2C2C-8523-4618-A980-A47A4BE0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6EBE-7AF6-4EEA-A555-9CC10FE1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6B82-8D0B-4843-8350-0C677FAF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D09-B8C5-4B94-B5DC-AF4ED464E02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C689-B63F-4B6D-AF6D-31DA368A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.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045F47D-AB9C-4341-B52D-E18C2DB010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21480" y="570486"/>
            <a:ext cx="3749040" cy="744191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51111F31-87D3-4336-B677-12C731F35A0A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46"/>
          <a:stretch/>
        </p:blipFill>
        <p:spPr>
          <a:xfrm>
            <a:off x="5843" y="6168788"/>
            <a:ext cx="12172604" cy="689212"/>
          </a:xfrm>
          <a:prstGeom prst="rect">
            <a:avLst/>
          </a:prstGeom>
          <a:effectLst>
            <a:outerShdw blurRad="88900" dist="38100" dir="16200000" rotWithShape="0">
              <a:prstClr val="black">
                <a:alpha val="15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728428"/>
            <a:ext cx="9144000" cy="1832919"/>
          </a:xfrm>
        </p:spPr>
        <p:txBody>
          <a:bodyPr anchor="b" anchorCtr="1">
            <a:noAutofit/>
          </a:bodyPr>
          <a:lstStyle>
            <a:lvl1pPr algn="ctr">
              <a:defRPr lang="en-US" sz="4400" kern="1200" spc="-150" dirty="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8485"/>
            <a:ext cx="9144000" cy="1137708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98DB7-C1B5-49F6-AC55-1A25027B890C}"/>
              </a:ext>
            </a:extLst>
          </p:cNvPr>
          <p:cNvSpPr/>
          <p:nvPr userDrawn="1"/>
        </p:nvSpPr>
        <p:spPr>
          <a:xfrm>
            <a:off x="5638800" y="3784112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6092C-9916-4F45-AC83-40A526432204}"/>
              </a:ext>
            </a:extLst>
          </p:cNvPr>
          <p:cNvSpPr/>
          <p:nvPr userDrawn="1"/>
        </p:nvSpPr>
        <p:spPr>
          <a:xfrm>
            <a:off x="5694419" y="6168788"/>
            <a:ext cx="803161" cy="689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818540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1174" y="3018774"/>
            <a:ext cx="4872973" cy="3118414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781174" y="223991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818540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1174" y="3018774"/>
            <a:ext cx="4754880" cy="3118414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781174" y="223991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85000" y="3018774"/>
            <a:ext cx="4754880" cy="311850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27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7764B7-ADAB-412F-A905-60FDDC8A07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0879" y="2"/>
            <a:ext cx="11141122" cy="3002507"/>
          </a:xfrm>
          <a:custGeom>
            <a:avLst/>
            <a:gdLst>
              <a:gd name="connsiteX0" fmla="*/ 0 w 11141122"/>
              <a:gd name="connsiteY0" fmla="*/ 0 h 3002507"/>
              <a:gd name="connsiteX1" fmla="*/ 11141122 w 11141122"/>
              <a:gd name="connsiteY1" fmla="*/ 0 h 3002507"/>
              <a:gd name="connsiteX2" fmla="*/ 11141122 w 11141122"/>
              <a:gd name="connsiteY2" fmla="*/ 3002507 h 3002507"/>
              <a:gd name="connsiteX3" fmla="*/ 5868536 w 11141122"/>
              <a:gd name="connsiteY3" fmla="*/ 3002507 h 3002507"/>
              <a:gd name="connsiteX4" fmla="*/ 5868536 w 11141122"/>
              <a:gd name="connsiteY4" fmla="*/ 2565778 h 3002507"/>
              <a:gd name="connsiteX5" fmla="*/ 491318 w 11141122"/>
              <a:gd name="connsiteY5" fmla="*/ 2565778 h 3002507"/>
              <a:gd name="connsiteX6" fmla="*/ 491318 w 11141122"/>
              <a:gd name="connsiteY6" fmla="*/ 3002507 h 3002507"/>
              <a:gd name="connsiteX7" fmla="*/ 0 w 11141122"/>
              <a:gd name="connsiteY7" fmla="*/ 3002507 h 3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1122" h="3002507">
                <a:moveTo>
                  <a:pt x="0" y="0"/>
                </a:moveTo>
                <a:lnTo>
                  <a:pt x="11141122" y="0"/>
                </a:lnTo>
                <a:lnTo>
                  <a:pt x="11141122" y="3002507"/>
                </a:lnTo>
                <a:lnTo>
                  <a:pt x="5868536" y="3002507"/>
                </a:lnTo>
                <a:lnTo>
                  <a:pt x="5868536" y="2565778"/>
                </a:lnTo>
                <a:lnTo>
                  <a:pt x="491318" y="2565778"/>
                </a:lnTo>
                <a:lnTo>
                  <a:pt x="491318" y="3002507"/>
                </a:lnTo>
                <a:lnTo>
                  <a:pt x="0" y="300250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4320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1542197" y="6766560"/>
            <a:ext cx="5377218" cy="914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85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5602" y="626357"/>
            <a:ext cx="5263688" cy="1828193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88932"/>
            <a:ext cx="4572000" cy="661720"/>
          </a:xfr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anchor="t" anchorCtr="0">
            <a:sp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505602" y="263046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5602" y="626357"/>
            <a:ext cx="5263688" cy="1828193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88932"/>
            <a:ext cx="4904898" cy="846386"/>
          </a:xfrm>
          <a:solidFill>
            <a:schemeClr val="bg1">
              <a:lumMod val="95000"/>
            </a:schemeClr>
          </a:solidFill>
        </p:spPr>
        <p:txBody>
          <a:bodyPr wrap="square" lIns="274320" tIns="274320" rIns="274320" bIns="274320" anchor="t" anchorCtr="0">
            <a:sp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505602" y="263046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3124200"/>
            <a:ext cx="5264150" cy="3403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6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1"/>
          <a:lstStyle>
            <a:lvl1pPr>
              <a:defRPr>
                <a:latin typeface="Sitka Banner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272756"/>
          </a:xfrm>
        </p:spPr>
        <p:txBody>
          <a:bodyPr/>
          <a:lstStyle>
            <a:lvl1pPr>
              <a:defRPr lang="en-US" sz="4400" kern="1200" spc="-150" dirty="0">
                <a:solidFill>
                  <a:schemeClr val="tx2"/>
                </a:solidFill>
                <a:latin typeface="Sitka Banner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8DCDB-66C8-44DE-8ED7-83CE364096B0}"/>
              </a:ext>
            </a:extLst>
          </p:cNvPr>
          <p:cNvSpPr/>
          <p:nvPr userDrawn="1"/>
        </p:nvSpPr>
        <p:spPr>
          <a:xfrm>
            <a:off x="5998368" y="1853852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3429000"/>
            <a:ext cx="9348788" cy="1543050"/>
          </a:xfr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19FB596-AD7C-4AED-B155-2E23580F8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1104900"/>
            <a:ext cx="9348789" cy="1697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64562-184D-4ABA-BCF1-23E6D7615DCD}"/>
              </a:ext>
            </a:extLst>
          </p:cNvPr>
          <p:cNvSpPr/>
          <p:nvPr userDrawn="1"/>
        </p:nvSpPr>
        <p:spPr>
          <a:xfrm>
            <a:off x="5998368" y="305760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1175" y="2161522"/>
            <a:ext cx="4589480" cy="4276855"/>
          </a:xfrm>
        </p:spPr>
        <p:txBody>
          <a:bodyPr anchor="t" anchorCtr="0"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136" y="2161522"/>
            <a:ext cx="4931387" cy="4276855"/>
          </a:xfrm>
        </p:spPr>
        <p:txBody>
          <a:bodyPr anchor="t" anchorCtr="0"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856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04B13-2F49-410C-8FFA-FF8EE826DAF8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2 columns/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175" y="1923911"/>
            <a:ext cx="4537075" cy="806904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175" y="2944164"/>
            <a:ext cx="4537075" cy="3649357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15138" y="1913026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15138" y="2945001"/>
            <a:ext cx="4535424" cy="3681539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98149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D85F82-FB5E-45F8-AF46-963FBEC3C89E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7347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6C6E0-1904-4EA4-8832-3D5199045240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5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877E9CF-9D63-466A-9A30-3EAA2C01ED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0"/>
            <a:ext cx="111633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6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C9A9F1-4A70-4EE4-881D-E394F5F9FC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9487" y="2281238"/>
            <a:ext cx="3991391" cy="385762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871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FFDF8C-1F0B-4961-8F1A-EA5E868A5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2281735"/>
            <a:ext cx="5033963" cy="3857625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C606DA-AEE2-4075-92FE-8A3E75FE8F85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E30C7818-3D84-4FE4-A829-AB1B144CF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1410"/>
          <a:stretch/>
        </p:blipFill>
        <p:spPr>
          <a:xfrm>
            <a:off x="0" y="0"/>
            <a:ext cx="1046273" cy="6858000"/>
          </a:xfrm>
          <a:prstGeom prst="rect">
            <a:avLst/>
          </a:prstGeom>
          <a:effectLst>
            <a:outerShdw blurRad="88900" dist="38100" algn="l" rotWithShape="0">
              <a:prstClr val="black">
                <a:alpha val="15000"/>
              </a:prstClr>
            </a:outerShd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1174" y="355078"/>
            <a:ext cx="9348789" cy="1272756"/>
          </a:xfrm>
          <a:prstGeom prst="rect">
            <a:avLst/>
          </a:prstGeom>
        </p:spPr>
        <p:txBody>
          <a:bodyPr vert="horz" lIns="0" tIns="0" rIns="0" bIns="0" rtlCol="0" anchor="b" anchorCtr="1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2229633"/>
            <a:ext cx="9348789" cy="1756378"/>
          </a:xfrm>
          <a:prstGeom prst="rect">
            <a:avLst/>
          </a:prstGeom>
        </p:spPr>
        <p:txBody>
          <a:bodyPr vert="horz" lIns="0" tIns="0" rIns="0" bIns="0" rtlCol="0" anchor="t" anchorCtr="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3B4A29-4092-435B-BDA1-D96A6FE70950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3351" y="5930900"/>
            <a:ext cx="575336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9E68E-02D9-4963-8B66-3C7E618C0623}"/>
              </a:ext>
            </a:extLst>
          </p:cNvPr>
          <p:cNvSpPr txBox="1"/>
          <p:nvPr userDrawn="1"/>
        </p:nvSpPr>
        <p:spPr>
          <a:xfrm rot="16200000">
            <a:off x="-2303620" y="2665361"/>
            <a:ext cx="56692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0" kern="1500" spc="600" baseline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0070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706" r:id="rId8"/>
    <p:sldLayoutId id="2147483694" r:id="rId9"/>
    <p:sldLayoutId id="2147483703" r:id="rId10"/>
    <p:sldLayoutId id="2147483708" r:id="rId11"/>
    <p:sldLayoutId id="2147483705" r:id="rId12"/>
    <p:sldLayoutId id="2147483704" r:id="rId13"/>
    <p:sldLayoutId id="2147483707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pc="-150" dirty="0">
          <a:solidFill>
            <a:schemeClr val="tx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16" userDrawn="1">
          <p15:clr>
            <a:srgbClr val="F26B43"/>
          </p15:clr>
        </p15:guide>
        <p15:guide id="4" pos="669" userDrawn="1">
          <p15:clr>
            <a:srgbClr val="F26B43"/>
          </p15:clr>
        </p15:guide>
        <p15:guide id="5" pos="1122" userDrawn="1">
          <p15:clr>
            <a:srgbClr val="F26B43"/>
          </p15:clr>
        </p15:guide>
        <p15:guide id="6" pos="1575" userDrawn="1">
          <p15:clr>
            <a:srgbClr val="F26B43"/>
          </p15:clr>
        </p15:guide>
        <p15:guide id="7" pos="2028" userDrawn="1">
          <p15:clr>
            <a:srgbClr val="F26B43"/>
          </p15:clr>
        </p15:guide>
        <p15:guide id="8" pos="2481" userDrawn="1">
          <p15:clr>
            <a:srgbClr val="F26B43"/>
          </p15:clr>
        </p15:guide>
        <p15:guide id="9" pos="2934" userDrawn="1">
          <p15:clr>
            <a:srgbClr val="F26B43"/>
          </p15:clr>
        </p15:guide>
        <p15:guide id="10" pos="3387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4293" userDrawn="1">
          <p15:clr>
            <a:srgbClr val="F26B43"/>
          </p15:clr>
        </p15:guide>
        <p15:guide id="13" pos="4746" userDrawn="1">
          <p15:clr>
            <a:srgbClr val="F26B43"/>
          </p15:clr>
        </p15:guide>
        <p15:guide id="14" pos="5199" userDrawn="1">
          <p15:clr>
            <a:srgbClr val="F26B43"/>
          </p15:clr>
        </p15:guide>
        <p15:guide id="15" pos="5652" userDrawn="1">
          <p15:clr>
            <a:srgbClr val="F26B43"/>
          </p15:clr>
        </p15:guide>
        <p15:guide id="16" pos="6105" userDrawn="1">
          <p15:clr>
            <a:srgbClr val="F26B43"/>
          </p15:clr>
        </p15:guide>
        <p15:guide id="17" pos="6558" userDrawn="1">
          <p15:clr>
            <a:srgbClr val="F26B43"/>
          </p15:clr>
        </p15:guide>
        <p15:guide id="18" pos="7011" userDrawn="1">
          <p15:clr>
            <a:srgbClr val="F26B43"/>
          </p15:clr>
        </p15:guide>
        <p15:guide id="19" pos="7464" userDrawn="1">
          <p15:clr>
            <a:srgbClr val="F26B43"/>
          </p15:clr>
        </p15:guide>
        <p15:guide id="20" orient="horz" userDrawn="1">
          <p15:clr>
            <a:srgbClr val="F26B43"/>
          </p15:clr>
        </p15:guide>
        <p15:guide id="21" orient="horz" pos="4320" userDrawn="1">
          <p15:clr>
            <a:srgbClr val="F26B43"/>
          </p15:clr>
        </p15:guide>
        <p15:guide id="22" orient="horz" pos="216" userDrawn="1">
          <p15:clr>
            <a:srgbClr val="F26B43"/>
          </p15:clr>
        </p15:guide>
        <p15:guide id="23" orient="horz" pos="696" userDrawn="1">
          <p15:clr>
            <a:srgbClr val="F26B43"/>
          </p15:clr>
        </p15:guide>
        <p15:guide id="24" orient="horz" pos="1188" userDrawn="1">
          <p15:clr>
            <a:srgbClr val="F26B43"/>
          </p15:clr>
        </p15:guide>
        <p15:guide id="25" orient="horz" pos="1674" userDrawn="1">
          <p15:clr>
            <a:srgbClr val="F26B43"/>
          </p15:clr>
        </p15:guide>
        <p15:guide id="26" orient="horz" pos="2160" userDrawn="1">
          <p15:clr>
            <a:srgbClr val="F26B43"/>
          </p15:clr>
        </p15:guide>
        <p15:guide id="27" orient="horz" pos="2646" userDrawn="1">
          <p15:clr>
            <a:srgbClr val="F26B43"/>
          </p15:clr>
        </p15:guide>
        <p15:guide id="28" orient="horz" pos="3132" userDrawn="1">
          <p15:clr>
            <a:srgbClr val="F26B43"/>
          </p15:clr>
        </p15:guide>
        <p15:guide id="29" orient="horz" pos="3618" userDrawn="1">
          <p15:clr>
            <a:srgbClr val="F26B43"/>
          </p15:clr>
        </p15:guide>
        <p15:guide id="30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281" y="1650388"/>
            <a:ext cx="11113949" cy="1137708"/>
          </a:xfrm>
        </p:spPr>
        <p:txBody>
          <a:bodyPr/>
          <a:lstStyle/>
          <a:p>
            <a:pPr algn="l"/>
            <a:r>
              <a:rPr lang="en-US" sz="4000" b="1" dirty="0"/>
              <a:t>Dynamic Programming for Damping Oscillations in Power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8485"/>
            <a:ext cx="9144000" cy="1137708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Aryan Ritwajeet Jha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C25B18-7E7B-FEC5-51A6-2934C67B374E}"/>
              </a:ext>
            </a:extLst>
          </p:cNvPr>
          <p:cNvGrpSpPr/>
          <p:nvPr/>
        </p:nvGrpSpPr>
        <p:grpSpPr>
          <a:xfrm>
            <a:off x="527825" y="2949302"/>
            <a:ext cx="11246949" cy="381093"/>
            <a:chOff x="265497" y="2964292"/>
            <a:chExt cx="11246949" cy="3810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ED74C1-3EB5-607D-C472-D4732726DE78}"/>
                </a:ext>
              </a:extLst>
            </p:cNvPr>
            <p:cNvSpPr txBox="1"/>
            <p:nvPr/>
          </p:nvSpPr>
          <p:spPr>
            <a:xfrm>
              <a:off x="7247744" y="2976054"/>
              <a:ext cx="4264702" cy="369331"/>
            </a:xfrm>
            <a:prstGeom prst="rect">
              <a:avLst/>
            </a:prstGeom>
            <a:gradFill flip="none" rotWithShape="1">
              <a:gsLst>
                <a:gs pos="5000">
                  <a:schemeClr val="accent1">
                    <a:lumMod val="5000"/>
                    <a:lumOff val="95000"/>
                  </a:schemeClr>
                </a:gs>
                <a:gs pos="86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noAutofit/>
            </a:bodyPr>
            <a:lstStyle/>
            <a:p>
              <a:pPr algn="ctr"/>
              <a:r>
                <a:rPr lang="en-IN" b="1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Chao Lu, Jennie Si, and Xiaorong Xie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E70CEB-F0A5-4A13-9E61-D3924D461B57}"/>
                </a:ext>
              </a:extLst>
            </p:cNvPr>
            <p:cNvSpPr txBox="1"/>
            <p:nvPr/>
          </p:nvSpPr>
          <p:spPr>
            <a:xfrm>
              <a:off x="265497" y="2964292"/>
              <a:ext cx="6982247" cy="369332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noAutofit/>
            </a:bodyPr>
            <a:lstStyle/>
            <a:p>
              <a:r>
                <a:rPr lang="en-IN" b="1" i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IEEE Transactions on Systems, Man and Cybernetics (2008)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C7C84E-A439-4B2A-94CE-26B4E69C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ira sans" panose="020B0503050000020004" pitchFamily="34" charset="0"/>
              </a:rPr>
              <a:t>Global stability problems such as low-frequency network oscillation at the network level can be countered using proper coordination of these controllers.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Fira sans" panose="020B0503050000020004" pitchFamily="34" charset="0"/>
              </a:rPr>
              <a:t>However, most controllers are designed and tuned:</a:t>
            </a:r>
          </a:p>
          <a:p>
            <a:pPr marL="514350" indent="-514350"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Independently of each other.</a:t>
            </a:r>
          </a:p>
          <a:p>
            <a:pPr marL="514350" indent="-514350"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Relying on having accurate system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351BEF-2A59-4268-968D-5C8F03B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Banner" pitchFamily="2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07413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lowchart: Document 5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kern="1200" dirty="0">
                <a:solidFill>
                  <a:srgbClr val="FFFFFF"/>
                </a:solidFill>
                <a:latin typeface="Sitka Banner" pitchFamily="2" charset="0"/>
              </a:rPr>
              <a:t>Approximate Dynamic Programming (ADP)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875F3E7-A683-44EE-5B84-034320DDDE9A}"/>
              </a:ext>
            </a:extLst>
          </p:cNvPr>
          <p:cNvGrpSpPr/>
          <p:nvPr/>
        </p:nvGrpSpPr>
        <p:grpSpPr>
          <a:xfrm>
            <a:off x="4206287" y="171162"/>
            <a:ext cx="7347537" cy="4364997"/>
            <a:chOff x="4206287" y="171162"/>
            <a:chExt cx="7347537" cy="4364997"/>
          </a:xfrm>
        </p:grpSpPr>
        <p:pic>
          <p:nvPicPr>
            <p:cNvPr id="5" name="Picture 4" descr="Schematic for Implementation of Direct Heuristic Dynamic Programming (HDP).">
              <a:extLst>
                <a:ext uri="{FF2B5EF4-FFF2-40B4-BE49-F238E27FC236}">
                  <a16:creationId xmlns:a16="http://schemas.microsoft.com/office/drawing/2014/main" id="{0C93E78C-896B-FF89-00BE-FD16481DC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6287" y="171162"/>
              <a:ext cx="7347537" cy="378398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E56E5A-38A6-49BF-2DAA-425F17EFCC16}"/>
                </a:ext>
              </a:extLst>
            </p:cNvPr>
            <p:cNvSpPr txBox="1"/>
            <p:nvPr/>
          </p:nvSpPr>
          <p:spPr>
            <a:xfrm>
              <a:off x="4572000" y="3889828"/>
              <a:ext cx="6741886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/>
                <a:t>Schematic for implementation of Direct Heuristic Dynamic Programming (HDP).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3D5FF58-E462-45E1-C4A6-63E019015A67}"/>
              </a:ext>
            </a:extLst>
          </p:cNvPr>
          <p:cNvSpPr txBox="1"/>
          <p:nvPr/>
        </p:nvSpPr>
        <p:spPr>
          <a:xfrm>
            <a:off x="1458685" y="4891315"/>
            <a:ext cx="10095139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000" dirty="0"/>
              <a:t>Model Independent.</a:t>
            </a:r>
          </a:p>
          <a:p>
            <a:pPr marL="285750" indent="-285750">
              <a:buFontTx/>
              <a:buChar char="-"/>
            </a:pPr>
            <a:r>
              <a:rPr lang="en-IN" sz="2000" dirty="0"/>
              <a:t>Complex, Continuous State/Control MIMO Non-Linear System with Uncertainty.</a:t>
            </a:r>
          </a:p>
          <a:p>
            <a:pPr marL="285750" indent="-285750">
              <a:buFontTx/>
              <a:buChar char="-"/>
            </a:pPr>
            <a:r>
              <a:rPr lang="en-IN" sz="2000" dirty="0"/>
              <a:t>Good for Low Frequency Oscillation Problem because swing period long enough to provide sufficient time for controller to learn and adapt.</a:t>
            </a:r>
          </a:p>
        </p:txBody>
      </p:sp>
    </p:spTree>
    <p:extLst>
      <p:ext uri="{BB962C8B-B14F-4D97-AF65-F5344CB8AC3E}">
        <p14:creationId xmlns:p14="http://schemas.microsoft.com/office/powerpoint/2010/main" val="357354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281" y="1650388"/>
            <a:ext cx="11113949" cy="1137708"/>
          </a:xfrm>
        </p:spPr>
        <p:txBody>
          <a:bodyPr/>
          <a:lstStyle/>
          <a:p>
            <a:r>
              <a:rPr lang="en-IN" sz="4000" dirty="0"/>
              <a:t>Online Learning Control by Association and Reinforcement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191" y="4087549"/>
            <a:ext cx="8356769" cy="18833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algn="l"/>
            <a:endParaRPr lang="en-US" sz="36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l"/>
            <a:r>
              <a:rPr lang="en-US" sz="36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Among the various algorithms of </a:t>
            </a:r>
            <a:r>
              <a:rPr lang="en-US" sz="3600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Adaptive Critic Designs</a:t>
            </a:r>
            <a:r>
              <a:rPr lang="en-US" sz="36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a specific system architecture called </a:t>
            </a:r>
          </a:p>
          <a:p>
            <a:pPr algn="l"/>
            <a:r>
              <a:rPr lang="en-US" sz="3600" dirty="0">
                <a:solidFill>
                  <a:srgbClr val="FF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Action Dependent </a:t>
            </a:r>
            <a:r>
              <a:rPr lang="en-US" sz="3600" dirty="0">
                <a:solidFill>
                  <a:schemeClr val="accent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Heuristic Dynamic Programming </a:t>
            </a:r>
            <a:r>
              <a:rPr lang="en-US" sz="36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(</a:t>
            </a:r>
            <a:r>
              <a:rPr lang="en-US" sz="3600" dirty="0">
                <a:solidFill>
                  <a:srgbClr val="FF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AD</a:t>
            </a:r>
            <a:r>
              <a:rPr lang="en-US" sz="3600" dirty="0">
                <a:solidFill>
                  <a:srgbClr val="C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HDP</a:t>
            </a:r>
            <a:r>
              <a:rPr lang="en-US" sz="36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) </a:t>
            </a:r>
          </a:p>
          <a:p>
            <a:pPr algn="l"/>
            <a:r>
              <a:rPr lang="en-US" sz="36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for online learning control is proposed and demonstrated in this paper.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961D7C-79F8-BD1E-090A-7CDCAA4C709E}"/>
              </a:ext>
            </a:extLst>
          </p:cNvPr>
          <p:cNvGrpSpPr/>
          <p:nvPr/>
        </p:nvGrpSpPr>
        <p:grpSpPr>
          <a:xfrm>
            <a:off x="1772191" y="2896005"/>
            <a:ext cx="8647617" cy="449782"/>
            <a:chOff x="1500603" y="2788093"/>
            <a:chExt cx="8647617" cy="4497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ED74C1-3EB5-607D-C472-D4732726DE78}"/>
                </a:ext>
              </a:extLst>
            </p:cNvPr>
            <p:cNvSpPr txBox="1"/>
            <p:nvPr/>
          </p:nvSpPr>
          <p:spPr>
            <a:xfrm>
              <a:off x="6657218" y="2788093"/>
              <a:ext cx="3491002" cy="44978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6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noAutofit/>
            </a:bodyPr>
            <a:lstStyle/>
            <a:p>
              <a:pPr algn="r"/>
              <a:r>
                <a:rPr lang="en-IN" b="1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Jennie Si and Yu-Tsung Wang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E70CEB-F0A5-4A13-9E61-D3924D461B57}"/>
                </a:ext>
              </a:extLst>
            </p:cNvPr>
            <p:cNvSpPr txBox="1"/>
            <p:nvPr/>
          </p:nvSpPr>
          <p:spPr>
            <a:xfrm>
              <a:off x="1500603" y="2788093"/>
              <a:ext cx="5156615" cy="449782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noAutofit/>
            </a:bodyPr>
            <a:lstStyle/>
            <a:p>
              <a:r>
                <a:rPr lang="en-IN" b="1" i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IEEE Transactions on Neural Networks (2001)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99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BFA327-8206-C884-2C49-0363335E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174" y="2229633"/>
            <a:ext cx="9348789" cy="358162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Domain: A class of learning decision and control problems where the environment/system that interacts with the ‘learner’ is NOT known beforehand. </a:t>
            </a:r>
          </a:p>
          <a:p>
            <a:r>
              <a:rPr lang="en-IN" dirty="0"/>
              <a:t>Environment: The environment can be Stochastic, Non-Linear and Subject to change over time. </a:t>
            </a:r>
            <a:r>
              <a:rPr lang="en-IN" b="1" dirty="0">
                <a:solidFill>
                  <a:srgbClr val="FF0000"/>
                </a:solidFill>
              </a:rPr>
              <a:t>(PUT AN EXAMPLE)</a:t>
            </a:r>
          </a:p>
          <a:p>
            <a:r>
              <a:rPr lang="en-IN" dirty="0"/>
              <a:t>Problem Statement: Devise a control learning algorithm which optimizes some sort of figure of merit over time. </a:t>
            </a:r>
            <a:r>
              <a:rPr lang="en-IN" b="1" dirty="0">
                <a:solidFill>
                  <a:srgbClr val="FF0000"/>
                </a:solidFill>
              </a:rPr>
              <a:t>(PUT AN EXAMPLE)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436C36-C793-8D40-5089-7E6395E0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 behind Heuristic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50993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BFA327-8206-C884-2C49-0363335E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174" y="2229633"/>
            <a:ext cx="9348789" cy="358162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Learning Timeline: ‘On-the-fly’ i.e. Online learning during interaction with the environment itself. </a:t>
            </a:r>
          </a:p>
          <a:p>
            <a:r>
              <a:rPr lang="en-IN" dirty="0"/>
              <a:t>Learning Outcome: While measurements from the environment are available from one decision and control step to the next, a final outcome of the learning process from a generated sequence of decisions and controls may come as a delayed signal in only an indicative ‘win’ or ‘lose’ format.	</a:t>
            </a:r>
            <a:endParaRPr lang="en-IN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436C36-C793-8D40-5089-7E6395E0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 behind Heuristic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77764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BFA327-8206-C884-2C49-0363335E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175" y="2077081"/>
            <a:ext cx="4232066" cy="4347942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Reinforcement Learning (RL) has garnered great intuitive appeal for solving such class of problems, especially since the implementation of Temporal Difference (TD) Learning Method. Noteworthy example: TD-Gammon program has learnt to play Backgammon at a grandmaster level.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436C36-C793-8D40-5089-7E6395E0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 behind Heuristic Dynamic Programming</a:t>
            </a:r>
          </a:p>
        </p:txBody>
      </p:sp>
      <p:pic>
        <p:nvPicPr>
          <p:cNvPr id="5" name="Picture 4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E17FA481-0C09-51FC-1880-91B30CED4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191" y="2299311"/>
            <a:ext cx="5653414" cy="36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0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BFA327-8206-C884-2C49-0363335E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174" y="2229633"/>
            <a:ext cx="9348789" cy="419539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RL excels in Markovian Environments compared to traditional Supervised and Unsupervised Machine Learning Algorithms.</a:t>
            </a:r>
          </a:p>
          <a:p>
            <a:r>
              <a:rPr lang="en-IN" dirty="0">
                <a:solidFill>
                  <a:schemeClr val="tx1"/>
                </a:solidFill>
              </a:rPr>
              <a:t>Markovian Environment: An environment where a system’s next state is dependent on the current control step as well as the previous N states of the system.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436C36-C793-8D40-5089-7E6395E0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 behind Heuristic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34873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5DC3B6-A4C9-1B5F-D473-B43998D91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 Critic network ‘critiques’ the generated action value in order to optimize a future ‘reward-to-go’ by propagating a temporal difference between consecutive estimates from the critic/prediction network.</a:t>
            </a:r>
          </a:p>
          <a:p>
            <a:endParaRPr lang="en-US" sz="28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endParaRPr lang="en-US" sz="28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12F8E3-FB89-B639-7CB9-B860F0EEAEE2}"/>
              </a:ext>
            </a:extLst>
          </p:cNvPr>
          <p:cNvSpPr txBox="1">
            <a:spLocks/>
          </p:cNvSpPr>
          <p:nvPr/>
        </p:nvSpPr>
        <p:spPr>
          <a:xfrm>
            <a:off x="1078051" y="184926"/>
            <a:ext cx="11113949" cy="1137708"/>
          </a:xfrm>
          <a:prstGeom prst="rect">
            <a:avLst/>
          </a:prstGeom>
        </p:spPr>
        <p:txBody>
          <a:bodyPr vert="horz" lIns="0" tIns="0" rIns="0" bIns="0" rtlCol="0" anchor="b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spc="-150" dirty="0">
                <a:solidFill>
                  <a:schemeClr val="tx2"/>
                </a:solidFill>
                <a:latin typeface="Sitka Banner" pitchFamily="2" charset="0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 Black" panose="020B0A04020102020204" pitchFamily="34" charset="0"/>
              </a:rPr>
              <a:t>Online Learning Control by Association and Reinforcement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CDD86D-0DA0-8C5E-D1B6-C68F283679B3}"/>
              </a:ext>
            </a:extLst>
          </p:cNvPr>
          <p:cNvGrpSpPr/>
          <p:nvPr/>
        </p:nvGrpSpPr>
        <p:grpSpPr>
          <a:xfrm>
            <a:off x="2254961" y="1430543"/>
            <a:ext cx="8647617" cy="449782"/>
            <a:chOff x="1500603" y="2788093"/>
            <a:chExt cx="8647617" cy="4497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C88299-82C3-D0D6-C9DD-5747CA12BBFC}"/>
                </a:ext>
              </a:extLst>
            </p:cNvPr>
            <p:cNvSpPr txBox="1"/>
            <p:nvPr/>
          </p:nvSpPr>
          <p:spPr>
            <a:xfrm>
              <a:off x="6657218" y="2788093"/>
              <a:ext cx="3491002" cy="44978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6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noAutofit/>
            </a:bodyPr>
            <a:lstStyle/>
            <a:p>
              <a:pPr algn="r"/>
              <a:r>
                <a:rPr lang="en-IN" b="1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Jennie Si and Yu-Tsung Wang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5575DC-40AE-EFBE-1AFB-D132F1BD2AD0}"/>
                </a:ext>
              </a:extLst>
            </p:cNvPr>
            <p:cNvSpPr txBox="1"/>
            <p:nvPr/>
          </p:nvSpPr>
          <p:spPr>
            <a:xfrm>
              <a:off x="1500603" y="2788093"/>
              <a:ext cx="5156615" cy="449782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noAutofit/>
            </a:bodyPr>
            <a:lstStyle/>
            <a:p>
              <a:r>
                <a:rPr lang="en-IN" b="1" i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IEEE Transactions on Neural Networks (2001)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99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Fira Sans">
      <a:majorFont>
        <a:latin typeface="Fira Sans"/>
        <a:ea typeface=""/>
        <a:cs typeface="Fira Sans"/>
      </a:majorFont>
      <a:minorFont>
        <a:latin typeface="Fira Sans"/>
        <a:ea typeface=""/>
        <a:cs typeface="Fira Sans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3469</TotalTime>
  <Words>490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Amiri</vt:lpstr>
      <vt:lpstr>Arial</vt:lpstr>
      <vt:lpstr>Arial Black</vt:lpstr>
      <vt:lpstr>Calibri</vt:lpstr>
      <vt:lpstr>Fira Sans</vt:lpstr>
      <vt:lpstr>Fira Sans</vt:lpstr>
      <vt:lpstr>Sitka Banner</vt:lpstr>
      <vt:lpstr>Office Theme</vt:lpstr>
      <vt:lpstr>Dynamic Programming for Damping Oscillations in Power Systems</vt:lpstr>
      <vt:lpstr>Motivation</vt:lpstr>
      <vt:lpstr>Approximate Dynamic Programming (ADP)</vt:lpstr>
      <vt:lpstr>Online Learning Control by Association and Reinforcement</vt:lpstr>
      <vt:lpstr>Motivation behind Heuristic Dynamic Programming</vt:lpstr>
      <vt:lpstr>Motivation behind Heuristic Dynamic Programming</vt:lpstr>
      <vt:lpstr>Motivation behind Heuristic Dynamic Programming</vt:lpstr>
      <vt:lpstr>Motivation behind Heuristic Dynamic Programming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Boydo, Valerie J</dc:creator>
  <cp:lastModifiedBy>Jha, Aryan Ritwajeet</cp:lastModifiedBy>
  <cp:revision>239</cp:revision>
  <cp:lastPrinted>2021-09-10T21:18:26Z</cp:lastPrinted>
  <dcterms:created xsi:type="dcterms:W3CDTF">2021-07-01T22:58:28Z</dcterms:created>
  <dcterms:modified xsi:type="dcterms:W3CDTF">2023-04-08T22:41:32Z</dcterms:modified>
</cp:coreProperties>
</file>