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4157" r:id="rId5"/>
    <p:sldMasterId id="2147484378" r:id="rId6"/>
    <p:sldMasterId id="2147484388" r:id="rId7"/>
  </p:sldMasterIdLst>
  <p:notesMasterIdLst>
    <p:notesMasterId r:id="rId66"/>
  </p:notesMasterIdLst>
  <p:handoutMasterIdLst>
    <p:handoutMasterId r:id="rId67"/>
  </p:handoutMasterIdLst>
  <p:sldIdLst>
    <p:sldId id="341" r:id="rId8"/>
    <p:sldId id="937" r:id="rId9"/>
    <p:sldId id="939" r:id="rId10"/>
    <p:sldId id="979" r:id="rId11"/>
    <p:sldId id="980" r:id="rId12"/>
    <p:sldId id="981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982" r:id="rId22"/>
    <p:sldId id="291" r:id="rId23"/>
    <p:sldId id="294" r:id="rId24"/>
    <p:sldId id="295" r:id="rId25"/>
    <p:sldId id="296" r:id="rId26"/>
    <p:sldId id="298" r:id="rId27"/>
    <p:sldId id="300" r:id="rId28"/>
    <p:sldId id="301" r:id="rId29"/>
    <p:sldId id="303" r:id="rId30"/>
    <p:sldId id="304" r:id="rId31"/>
    <p:sldId id="305" r:id="rId32"/>
    <p:sldId id="307" r:id="rId33"/>
    <p:sldId id="308" r:id="rId34"/>
    <p:sldId id="306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75" r:id="rId52"/>
    <p:sldId id="325" r:id="rId53"/>
    <p:sldId id="326" r:id="rId54"/>
    <p:sldId id="327" r:id="rId55"/>
    <p:sldId id="329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56" r:id="rId6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CE082-C1DC-4B50-A147-E99C7D273E60}">
          <p14:sldIdLst>
            <p14:sldId id="341"/>
            <p14:sldId id="937"/>
            <p14:sldId id="939"/>
            <p14:sldId id="979"/>
            <p14:sldId id="980"/>
            <p14:sldId id="981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982"/>
            <p14:sldId id="291"/>
            <p14:sldId id="294"/>
            <p14:sldId id="295"/>
            <p14:sldId id="296"/>
            <p14:sldId id="298"/>
            <p14:sldId id="300"/>
            <p14:sldId id="301"/>
            <p14:sldId id="303"/>
            <p14:sldId id="304"/>
            <p14:sldId id="305"/>
            <p14:sldId id="307"/>
            <p14:sldId id="308"/>
            <p14:sldId id="306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75"/>
            <p14:sldId id="325"/>
            <p14:sldId id="326"/>
            <p14:sldId id="327"/>
            <p14:sldId id="329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4">
          <p15:clr>
            <a:srgbClr val="A4A3A4"/>
          </p15:clr>
        </p15:guide>
        <p15:guide id="2" orient="horz" pos="660">
          <p15:clr>
            <a:srgbClr val="A4A3A4"/>
          </p15:clr>
        </p15:guide>
        <p15:guide id="3" pos="2015">
          <p15:clr>
            <a:srgbClr val="A4A3A4"/>
          </p15:clr>
        </p15:guide>
        <p15:guide id="4" pos="3907">
          <p15:clr>
            <a:srgbClr val="A4A3A4"/>
          </p15:clr>
        </p15:guide>
        <p15:guide id="5" pos="3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ulz, Noel N" initials="S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C30"/>
    <a:srgbClr val="EAEAEA"/>
    <a:srgbClr val="DBCEAC"/>
    <a:srgbClr val="3CB6CE"/>
    <a:srgbClr val="B6BF00"/>
    <a:srgbClr val="EC7A00"/>
    <a:srgbClr val="003C69"/>
    <a:srgbClr val="452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EA94A-7482-4397-8E22-F8D7DBC979E3}" v="1" dt="2022-10-25T20:44:01.646"/>
    <p1510:client id="{BA74DCBA-277C-4E8B-9884-F750755C5D28}" v="86" dt="2022-10-25T21:29:03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50000" autoAdjust="0"/>
  </p:normalViewPr>
  <p:slideViewPr>
    <p:cSldViewPr snapToGrid="0">
      <p:cViewPr varScale="1">
        <p:scale>
          <a:sx n="77" d="100"/>
          <a:sy n="77" d="100"/>
        </p:scale>
        <p:origin x="1120" y="72"/>
      </p:cViewPr>
      <p:guideLst>
        <p:guide orient="horz" pos="1534"/>
        <p:guide orient="horz" pos="660"/>
        <p:guide pos="2015"/>
        <p:guide pos="3907"/>
        <p:guide pos="3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-2004" y="-9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4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lz, Noel N" userId="14715e9b-3bcb-403e-bceb-d4d5d895a9ad" providerId="ADAL" clId="{BA74DCBA-277C-4E8B-9884-F750755C5D28}"/>
    <pc:docChg chg="undo custSel addSld delSld modSld sldOrd modSection">
      <pc:chgData name="Schulz, Noel N" userId="14715e9b-3bcb-403e-bceb-d4d5d895a9ad" providerId="ADAL" clId="{BA74DCBA-277C-4E8B-9884-F750755C5D28}" dt="2022-10-25T21:32:08.073" v="345"/>
      <pc:docMkLst>
        <pc:docMk/>
      </pc:docMkLst>
      <pc:sldChg chg="del">
        <pc:chgData name="Schulz, Noel N" userId="14715e9b-3bcb-403e-bceb-d4d5d895a9ad" providerId="ADAL" clId="{BA74DCBA-277C-4E8B-9884-F750755C5D28}" dt="2022-10-25T20:55:20.613" v="3" actId="2696"/>
        <pc:sldMkLst>
          <pc:docMk/>
          <pc:sldMk cId="3555456491" sldId="259"/>
        </pc:sldMkLst>
      </pc:sldChg>
      <pc:sldChg chg="del">
        <pc:chgData name="Schulz, Noel N" userId="14715e9b-3bcb-403e-bceb-d4d5d895a9ad" providerId="ADAL" clId="{BA74DCBA-277C-4E8B-9884-F750755C5D28}" dt="2022-10-25T20:55:21.996" v="5" actId="2696"/>
        <pc:sldMkLst>
          <pc:docMk/>
          <pc:sldMk cId="833489933" sldId="261"/>
        </pc:sldMkLst>
      </pc:sldChg>
      <pc:sldChg chg="del">
        <pc:chgData name="Schulz, Noel N" userId="14715e9b-3bcb-403e-bceb-d4d5d895a9ad" providerId="ADAL" clId="{BA74DCBA-277C-4E8B-9884-F750755C5D28}" dt="2022-10-25T20:55:22.560" v="6" actId="2696"/>
        <pc:sldMkLst>
          <pc:docMk/>
          <pc:sldMk cId="1549778420" sldId="262"/>
        </pc:sldMkLst>
      </pc:sldChg>
      <pc:sldChg chg="del">
        <pc:chgData name="Schulz, Noel N" userId="14715e9b-3bcb-403e-bceb-d4d5d895a9ad" providerId="ADAL" clId="{BA74DCBA-277C-4E8B-9884-F750755C5D28}" dt="2022-10-25T20:55:23.342" v="7" actId="2696"/>
        <pc:sldMkLst>
          <pc:docMk/>
          <pc:sldMk cId="580372985" sldId="266"/>
        </pc:sldMkLst>
      </pc:sldChg>
      <pc:sldChg chg="del">
        <pc:chgData name="Schulz, Noel N" userId="14715e9b-3bcb-403e-bceb-d4d5d895a9ad" providerId="ADAL" clId="{BA74DCBA-277C-4E8B-9884-F750755C5D28}" dt="2022-10-25T20:55:29.072" v="13" actId="2696"/>
        <pc:sldMkLst>
          <pc:docMk/>
          <pc:sldMk cId="1550392095" sldId="268"/>
        </pc:sldMkLst>
      </pc:sldChg>
      <pc:sldChg chg="del">
        <pc:chgData name="Schulz, Noel N" userId="14715e9b-3bcb-403e-bceb-d4d5d895a9ad" providerId="ADAL" clId="{BA74DCBA-277C-4E8B-9884-F750755C5D28}" dt="2022-10-25T20:55:23.916" v="8" actId="2696"/>
        <pc:sldMkLst>
          <pc:docMk/>
          <pc:sldMk cId="1944545185" sldId="269"/>
        </pc:sldMkLst>
      </pc:sldChg>
      <pc:sldChg chg="del">
        <pc:chgData name="Schulz, Noel N" userId="14715e9b-3bcb-403e-bceb-d4d5d895a9ad" providerId="ADAL" clId="{BA74DCBA-277C-4E8B-9884-F750755C5D28}" dt="2022-10-25T20:55:26.027" v="10" actId="2696"/>
        <pc:sldMkLst>
          <pc:docMk/>
          <pc:sldMk cId="3535570398" sldId="270"/>
        </pc:sldMkLst>
      </pc:sldChg>
      <pc:sldChg chg="del">
        <pc:chgData name="Schulz, Noel N" userId="14715e9b-3bcb-403e-bceb-d4d5d895a9ad" providerId="ADAL" clId="{BA74DCBA-277C-4E8B-9884-F750755C5D28}" dt="2022-10-25T20:55:27.807" v="12" actId="2696"/>
        <pc:sldMkLst>
          <pc:docMk/>
          <pc:sldMk cId="4123281267" sldId="271"/>
        </pc:sldMkLst>
      </pc:sldChg>
      <pc:sldChg chg="del">
        <pc:chgData name="Schulz, Noel N" userId="14715e9b-3bcb-403e-bceb-d4d5d895a9ad" providerId="ADAL" clId="{BA74DCBA-277C-4E8B-9884-F750755C5D28}" dt="2022-10-25T20:55:29.732" v="14" actId="2696"/>
        <pc:sldMkLst>
          <pc:docMk/>
          <pc:sldMk cId="2092974196" sldId="272"/>
        </pc:sldMkLst>
      </pc:sldChg>
      <pc:sldChg chg="del">
        <pc:chgData name="Schulz, Noel N" userId="14715e9b-3bcb-403e-bceb-d4d5d895a9ad" providerId="ADAL" clId="{BA74DCBA-277C-4E8B-9884-F750755C5D28}" dt="2022-10-25T20:55:31.277" v="15" actId="2696"/>
        <pc:sldMkLst>
          <pc:docMk/>
          <pc:sldMk cId="376511257" sldId="273"/>
        </pc:sldMkLst>
      </pc:sldChg>
      <pc:sldChg chg="del">
        <pc:chgData name="Schulz, Noel N" userId="14715e9b-3bcb-403e-bceb-d4d5d895a9ad" providerId="ADAL" clId="{BA74DCBA-277C-4E8B-9884-F750755C5D28}" dt="2022-10-25T20:55:32.212" v="16" actId="2696"/>
        <pc:sldMkLst>
          <pc:docMk/>
          <pc:sldMk cId="2472758596" sldId="274"/>
        </pc:sldMkLst>
      </pc:sldChg>
      <pc:sldChg chg="del">
        <pc:chgData name="Schulz, Noel N" userId="14715e9b-3bcb-403e-bceb-d4d5d895a9ad" providerId="ADAL" clId="{BA74DCBA-277C-4E8B-9884-F750755C5D28}" dt="2022-10-25T20:55:32.925" v="17" actId="2696"/>
        <pc:sldMkLst>
          <pc:docMk/>
          <pc:sldMk cId="4180325716" sldId="275"/>
        </pc:sldMkLst>
      </pc:sldChg>
      <pc:sldChg chg="del">
        <pc:chgData name="Schulz, Noel N" userId="14715e9b-3bcb-403e-bceb-d4d5d895a9ad" providerId="ADAL" clId="{BA74DCBA-277C-4E8B-9884-F750755C5D28}" dt="2022-10-25T20:55:34.346" v="19" actId="2696"/>
        <pc:sldMkLst>
          <pc:docMk/>
          <pc:sldMk cId="2105754076" sldId="276"/>
        </pc:sldMkLst>
      </pc:sldChg>
      <pc:sldChg chg="del">
        <pc:chgData name="Schulz, Noel N" userId="14715e9b-3bcb-403e-bceb-d4d5d895a9ad" providerId="ADAL" clId="{BA74DCBA-277C-4E8B-9884-F750755C5D28}" dt="2022-10-25T20:55:36.092" v="21" actId="2696"/>
        <pc:sldMkLst>
          <pc:docMk/>
          <pc:sldMk cId="2791486447" sldId="277"/>
        </pc:sldMkLst>
      </pc:sldChg>
      <pc:sldChg chg="del">
        <pc:chgData name="Schulz, Noel N" userId="14715e9b-3bcb-403e-bceb-d4d5d895a9ad" providerId="ADAL" clId="{BA74DCBA-277C-4E8B-9884-F750755C5D28}" dt="2022-10-25T20:55:39.126" v="22" actId="2696"/>
        <pc:sldMkLst>
          <pc:docMk/>
          <pc:sldMk cId="1417419167" sldId="278"/>
        </pc:sldMkLst>
      </pc:sldChg>
      <pc:sldChg chg="del">
        <pc:chgData name="Schulz, Noel N" userId="14715e9b-3bcb-403e-bceb-d4d5d895a9ad" providerId="ADAL" clId="{BA74DCBA-277C-4E8B-9884-F750755C5D28}" dt="2022-10-25T20:55:39.655" v="23" actId="2696"/>
        <pc:sldMkLst>
          <pc:docMk/>
          <pc:sldMk cId="589046570" sldId="279"/>
        </pc:sldMkLst>
      </pc:sldChg>
      <pc:sldChg chg="del">
        <pc:chgData name="Schulz, Noel N" userId="14715e9b-3bcb-403e-bceb-d4d5d895a9ad" providerId="ADAL" clId="{BA74DCBA-277C-4E8B-9884-F750755C5D28}" dt="2022-10-25T20:55:40.077" v="24" actId="2696"/>
        <pc:sldMkLst>
          <pc:docMk/>
          <pc:sldMk cId="2891233244" sldId="280"/>
        </pc:sldMkLst>
      </pc:sldChg>
      <pc:sldChg chg="del">
        <pc:chgData name="Schulz, Noel N" userId="14715e9b-3bcb-403e-bceb-d4d5d895a9ad" providerId="ADAL" clId="{BA74DCBA-277C-4E8B-9884-F750755C5D28}" dt="2022-10-25T20:55:40.761" v="25" actId="2696"/>
        <pc:sldMkLst>
          <pc:docMk/>
          <pc:sldMk cId="1960438117" sldId="281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2718980894" sldId="282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1618897536" sldId="283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1872202186" sldId="284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1164524597" sldId="285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3122379255" sldId="286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3912361892" sldId="287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914566981" sldId="288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1444116428" sldId="289"/>
        </pc:sldMkLst>
      </pc:sldChg>
      <pc:sldChg chg="del">
        <pc:chgData name="Schulz, Noel N" userId="14715e9b-3bcb-403e-bceb-d4d5d895a9ad" providerId="ADAL" clId="{BA74DCBA-277C-4E8B-9884-F750755C5D28}" dt="2022-10-25T20:56:04.698" v="29" actId="2696"/>
        <pc:sldMkLst>
          <pc:docMk/>
          <pc:sldMk cId="3764061823" sldId="290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52196458" sldId="291"/>
        </pc:sldMkLst>
      </pc:sldChg>
      <pc:sldChg chg="del">
        <pc:chgData name="Schulz, Noel N" userId="14715e9b-3bcb-403e-bceb-d4d5d895a9ad" providerId="ADAL" clId="{BA74DCBA-277C-4E8B-9884-F750755C5D28}" dt="2022-10-25T20:55:35.349" v="20" actId="2696"/>
        <pc:sldMkLst>
          <pc:docMk/>
          <pc:sldMk cId="4189245091" sldId="292"/>
        </pc:sldMkLst>
      </pc:sldChg>
      <pc:sldChg chg="add del">
        <pc:chgData name="Schulz, Noel N" userId="14715e9b-3bcb-403e-bceb-d4d5d895a9ad" providerId="ADAL" clId="{BA74DCBA-277C-4E8B-9884-F750755C5D28}" dt="2022-10-25T21:00:20.824" v="30" actId="2696"/>
        <pc:sldMkLst>
          <pc:docMk/>
          <pc:sldMk cId="3219814372" sldId="293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28942389" sldId="29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727860545" sldId="295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076602565" sldId="296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435563353" sldId="298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261304350" sldId="300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585917816" sldId="301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4266928969" sldId="303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424956457" sldId="30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18531239" sldId="305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962010352" sldId="306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419018784" sldId="307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157670780" sldId="308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35300109" sldId="309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930736116" sldId="310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361847896" sldId="311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97669949" sldId="312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093074685" sldId="313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905152117" sldId="31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954321130" sldId="315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805023679" sldId="316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4100737172" sldId="317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4142535831" sldId="318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842950592" sldId="319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920829808" sldId="320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317525067" sldId="321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94512365" sldId="322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994551318" sldId="323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725253276" sldId="32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78705" sldId="325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843414333" sldId="326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764550131" sldId="327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097680995" sldId="329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2182400034" sldId="332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395085242" sldId="333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322637287" sldId="33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058045627" sldId="335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1017299687" sldId="336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46073142" sldId="337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525688153" sldId="338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618498468" sldId="339"/>
        </pc:sldMkLst>
      </pc:sldChg>
      <pc:sldChg chg="add del modTransition">
        <pc:chgData name="Schulz, Noel N" userId="14715e9b-3bcb-403e-bceb-d4d5d895a9ad" providerId="ADAL" clId="{BA74DCBA-277C-4E8B-9884-F750755C5D28}" dt="2022-10-25T20:55:18.291" v="2" actId="2696"/>
        <pc:sldMkLst>
          <pc:docMk/>
          <pc:sldMk cId="1492423622" sldId="340"/>
        </pc:sldMkLst>
      </pc:sldChg>
      <pc:sldChg chg="modSp mod">
        <pc:chgData name="Schulz, Noel N" userId="14715e9b-3bcb-403e-bceb-d4d5d895a9ad" providerId="ADAL" clId="{BA74DCBA-277C-4E8B-9884-F750755C5D28}" dt="2022-10-25T21:00:34.244" v="39" actId="20577"/>
        <pc:sldMkLst>
          <pc:docMk/>
          <pc:sldMk cId="0" sldId="356"/>
        </pc:sldMkLst>
        <pc:spChg chg="mod">
          <ac:chgData name="Schulz, Noel N" userId="14715e9b-3bcb-403e-bceb-d4d5d895a9ad" providerId="ADAL" clId="{BA74DCBA-277C-4E8B-9884-F750755C5D28}" dt="2022-10-25T21:00:34.244" v="39" actId="20577"/>
          <ac:spMkLst>
            <pc:docMk/>
            <pc:sldMk cId="0" sldId="356"/>
            <ac:spMk id="26627" creationId="{2EB8935F-9779-4CBF-9252-3DAD76A63A7A}"/>
          </ac:spMkLst>
        </pc:spChg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98669669" sldId="367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335243962" sldId="368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1589552492" sldId="369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1069248215" sldId="370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760566744" sldId="371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974717888" sldId="372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212727225" sldId="373"/>
        </pc:sldMkLst>
      </pc:sldChg>
      <pc:sldChg chg="add del ord">
        <pc:chgData name="Schulz, Noel N" userId="14715e9b-3bcb-403e-bceb-d4d5d895a9ad" providerId="ADAL" clId="{BA74DCBA-277C-4E8B-9884-F750755C5D28}" dt="2022-10-25T21:32:08.073" v="345"/>
        <pc:sldMkLst>
          <pc:docMk/>
          <pc:sldMk cId="737116455" sldId="374"/>
        </pc:sldMkLst>
      </pc:sldChg>
      <pc:sldChg chg="add del modTransition">
        <pc:chgData name="Schulz, Noel N" userId="14715e9b-3bcb-403e-bceb-d4d5d895a9ad" providerId="ADAL" clId="{BA74DCBA-277C-4E8B-9884-F750755C5D28}" dt="2022-10-25T20:54:51.148" v="1"/>
        <pc:sldMkLst>
          <pc:docMk/>
          <pc:sldMk cId="3300869303" sldId="375"/>
        </pc:sldMkLst>
      </pc:sldChg>
      <pc:sldChg chg="del">
        <pc:chgData name="Schulz, Noel N" userId="14715e9b-3bcb-403e-bceb-d4d5d895a9ad" providerId="ADAL" clId="{BA74DCBA-277C-4E8B-9884-F750755C5D28}" dt="2022-10-25T20:55:21.411" v="4" actId="2696"/>
        <pc:sldMkLst>
          <pc:docMk/>
          <pc:sldMk cId="1460033027" sldId="943"/>
        </pc:sldMkLst>
      </pc:sldChg>
      <pc:sldChg chg="del">
        <pc:chgData name="Schulz, Noel N" userId="14715e9b-3bcb-403e-bceb-d4d5d895a9ad" providerId="ADAL" clId="{BA74DCBA-277C-4E8B-9884-F750755C5D28}" dt="2022-10-25T20:55:25.141" v="9" actId="2696"/>
        <pc:sldMkLst>
          <pc:docMk/>
          <pc:sldMk cId="2746929395" sldId="949"/>
        </pc:sldMkLst>
      </pc:sldChg>
      <pc:sldChg chg="del">
        <pc:chgData name="Schulz, Noel N" userId="14715e9b-3bcb-403e-bceb-d4d5d895a9ad" providerId="ADAL" clId="{BA74DCBA-277C-4E8B-9884-F750755C5D28}" dt="2022-10-25T20:55:26.660" v="11" actId="2696"/>
        <pc:sldMkLst>
          <pc:docMk/>
          <pc:sldMk cId="3367432863" sldId="980"/>
        </pc:sldMkLst>
      </pc:sldChg>
      <pc:sldChg chg="addSp delSp modSp new mod">
        <pc:chgData name="Schulz, Noel N" userId="14715e9b-3bcb-403e-bceb-d4d5d895a9ad" providerId="ADAL" clId="{BA74DCBA-277C-4E8B-9884-F750755C5D28}" dt="2022-10-25T21:25:19.767" v="88" actId="14100"/>
        <pc:sldMkLst>
          <pc:docMk/>
          <pc:sldMk cId="3602964118" sldId="980"/>
        </pc:sldMkLst>
        <pc:spChg chg="del">
          <ac:chgData name="Schulz, Noel N" userId="14715e9b-3bcb-403e-bceb-d4d5d895a9ad" providerId="ADAL" clId="{BA74DCBA-277C-4E8B-9884-F750755C5D28}" dt="2022-10-25T21:21:43.215" v="60" actId="21"/>
          <ac:spMkLst>
            <pc:docMk/>
            <pc:sldMk cId="3602964118" sldId="980"/>
            <ac:spMk id="2" creationId="{993BA5CC-8C63-2E3D-3D77-ABCCD9744244}"/>
          </ac:spMkLst>
        </pc:spChg>
        <pc:spChg chg="del mod">
          <ac:chgData name="Schulz, Noel N" userId="14715e9b-3bcb-403e-bceb-d4d5d895a9ad" providerId="ADAL" clId="{BA74DCBA-277C-4E8B-9884-F750755C5D28}" dt="2022-10-25T21:21:38.340" v="58" actId="21"/>
          <ac:spMkLst>
            <pc:docMk/>
            <pc:sldMk cId="3602964118" sldId="980"/>
            <ac:spMk id="3" creationId="{25F85FB1-8EEA-9C72-A978-8D7149CDB385}"/>
          </ac:spMkLst>
        </pc:spChg>
        <pc:spChg chg="add del mod">
          <ac:chgData name="Schulz, Noel N" userId="14715e9b-3bcb-403e-bceb-d4d5d895a9ad" providerId="ADAL" clId="{BA74DCBA-277C-4E8B-9884-F750755C5D28}" dt="2022-10-25T21:21:39.946" v="59" actId="21"/>
          <ac:spMkLst>
            <pc:docMk/>
            <pc:sldMk cId="3602964118" sldId="980"/>
            <ac:spMk id="5" creationId="{69C6B7DE-43CE-DD19-08D1-5C2500FC7516}"/>
          </ac:spMkLst>
        </pc:spChg>
        <pc:picChg chg="add mod">
          <ac:chgData name="Schulz, Noel N" userId="14715e9b-3bcb-403e-bceb-d4d5d895a9ad" providerId="ADAL" clId="{BA74DCBA-277C-4E8B-9884-F750755C5D28}" dt="2022-10-25T21:22:06.711" v="66" actId="1076"/>
          <ac:picMkLst>
            <pc:docMk/>
            <pc:sldMk cId="3602964118" sldId="980"/>
            <ac:picMk id="4" creationId="{78189257-65ED-1917-95A8-1E0BE865BF08}"/>
          </ac:picMkLst>
        </pc:picChg>
        <pc:picChg chg="add mod">
          <ac:chgData name="Schulz, Noel N" userId="14715e9b-3bcb-403e-bceb-d4d5d895a9ad" providerId="ADAL" clId="{BA74DCBA-277C-4E8B-9884-F750755C5D28}" dt="2022-10-25T21:25:19.767" v="88" actId="14100"/>
          <ac:picMkLst>
            <pc:docMk/>
            <pc:sldMk cId="3602964118" sldId="980"/>
            <ac:picMk id="25602" creationId="{BF7A6D08-05A5-B10B-7CDE-85B1090E57E0}"/>
          </ac:picMkLst>
        </pc:picChg>
      </pc:sldChg>
      <pc:sldChg chg="addSp delSp modSp new mod">
        <pc:chgData name="Schulz, Noel N" userId="14715e9b-3bcb-403e-bceb-d4d5d895a9ad" providerId="ADAL" clId="{BA74DCBA-277C-4E8B-9884-F750755C5D28}" dt="2022-10-25T21:24:59.525" v="84" actId="1076"/>
        <pc:sldMkLst>
          <pc:docMk/>
          <pc:sldMk cId="1284513180" sldId="981"/>
        </pc:sldMkLst>
        <pc:spChg chg="add mod">
          <ac:chgData name="Schulz, Noel N" userId="14715e9b-3bcb-403e-bceb-d4d5d895a9ad" providerId="ADAL" clId="{BA74DCBA-277C-4E8B-9884-F750755C5D28}" dt="2022-10-25T21:24:59.525" v="84" actId="1076"/>
          <ac:spMkLst>
            <pc:docMk/>
            <pc:sldMk cId="1284513180" sldId="981"/>
            <ac:spMk id="3" creationId="{2FDA247E-158B-0619-E3A7-0614846CBFF1}"/>
          </ac:spMkLst>
        </pc:spChg>
        <pc:picChg chg="add del mod">
          <ac:chgData name="Schulz, Noel N" userId="14715e9b-3bcb-403e-bceb-d4d5d895a9ad" providerId="ADAL" clId="{BA74DCBA-277C-4E8B-9884-F750755C5D28}" dt="2022-10-25T21:24:01" v="75" actId="21"/>
          <ac:picMkLst>
            <pc:docMk/>
            <pc:sldMk cId="1284513180" sldId="981"/>
            <ac:picMk id="64514" creationId="{4526EA2E-23CC-05EE-6D37-6F9654BC637C}"/>
          </ac:picMkLst>
        </pc:picChg>
        <pc:picChg chg="add mod">
          <ac:chgData name="Schulz, Noel N" userId="14715e9b-3bcb-403e-bceb-d4d5d895a9ad" providerId="ADAL" clId="{BA74DCBA-277C-4E8B-9884-F750755C5D28}" dt="2022-10-25T21:24:54.848" v="83" actId="1076"/>
          <ac:picMkLst>
            <pc:docMk/>
            <pc:sldMk cId="1284513180" sldId="981"/>
            <ac:picMk id="64516" creationId="{BB8FE32C-B8B3-0069-D46B-7F8D09F970F6}"/>
          </ac:picMkLst>
        </pc:picChg>
      </pc:sldChg>
      <pc:sldChg chg="add del">
        <pc:chgData name="Schulz, Noel N" userId="14715e9b-3bcb-403e-bceb-d4d5d895a9ad" providerId="ADAL" clId="{BA74DCBA-277C-4E8B-9884-F750755C5D28}" dt="2022-10-25T21:23:18.186" v="70" actId="2696"/>
        <pc:sldMkLst>
          <pc:docMk/>
          <pc:sldMk cId="1624892474" sldId="981"/>
        </pc:sldMkLst>
      </pc:sldChg>
      <pc:sldChg chg="del">
        <pc:chgData name="Schulz, Noel N" userId="14715e9b-3bcb-403e-bceb-d4d5d895a9ad" providerId="ADAL" clId="{BA74DCBA-277C-4E8B-9884-F750755C5D28}" dt="2022-10-25T20:55:33.686" v="18" actId="2696"/>
        <pc:sldMkLst>
          <pc:docMk/>
          <pc:sldMk cId="1855300289" sldId="981"/>
        </pc:sldMkLst>
      </pc:sldChg>
      <pc:sldChg chg="addSp modSp new mod modClrScheme chgLayout">
        <pc:chgData name="Schulz, Noel N" userId="14715e9b-3bcb-403e-bceb-d4d5d895a9ad" providerId="ADAL" clId="{BA74DCBA-277C-4E8B-9884-F750755C5D28}" dt="2022-10-25T21:27:57.443" v="341" actId="1076"/>
        <pc:sldMkLst>
          <pc:docMk/>
          <pc:sldMk cId="698819230" sldId="982"/>
        </pc:sldMkLst>
        <pc:spChg chg="add mod">
          <ac:chgData name="Schulz, Noel N" userId="14715e9b-3bcb-403e-bceb-d4d5d895a9ad" providerId="ADAL" clId="{BA74DCBA-277C-4E8B-9884-F750755C5D28}" dt="2022-10-25T21:27:54.276" v="340" actId="1076"/>
          <ac:spMkLst>
            <pc:docMk/>
            <pc:sldMk cId="698819230" sldId="982"/>
            <ac:spMk id="2" creationId="{8ED8F944-EA99-E207-CDC7-6267723D36F2}"/>
          </ac:spMkLst>
        </pc:spChg>
        <pc:spChg chg="add mod">
          <ac:chgData name="Schulz, Noel N" userId="14715e9b-3bcb-403e-bceb-d4d5d895a9ad" providerId="ADAL" clId="{BA74DCBA-277C-4E8B-9884-F750755C5D28}" dt="2022-10-25T21:27:57.443" v="341" actId="1076"/>
          <ac:spMkLst>
            <pc:docMk/>
            <pc:sldMk cId="698819230" sldId="982"/>
            <ac:spMk id="3" creationId="{014EA3BE-6E23-DCC9-AE7B-ABE31FB14669}"/>
          </ac:spMkLst>
        </pc:spChg>
      </pc:sldChg>
      <pc:sldChg chg="del">
        <pc:chgData name="Schulz, Noel N" userId="14715e9b-3bcb-403e-bceb-d4d5d895a9ad" providerId="ADAL" clId="{BA74DCBA-277C-4E8B-9884-F750755C5D28}" dt="2022-10-25T20:55:41.749" v="26" actId="2696"/>
        <pc:sldMkLst>
          <pc:docMk/>
          <pc:sldMk cId="1371929263" sldId="982"/>
        </pc:sldMkLst>
      </pc:sldChg>
      <pc:sldChg chg="add del">
        <pc:chgData name="Schulz, Noel N" userId="14715e9b-3bcb-403e-bceb-d4d5d895a9ad" providerId="ADAL" clId="{BA74DCBA-277C-4E8B-9884-F750755C5D28}" dt="2022-10-25T21:23:17.046" v="69" actId="2696"/>
        <pc:sldMkLst>
          <pc:docMk/>
          <pc:sldMk cId="1928966178" sldId="9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9A40F47-E107-4514-92C6-DA82C39DAF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4376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976E8A4-0C20-450B-A0B8-9CD4A7CD05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7225" y="0"/>
            <a:ext cx="10175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59C353F-D531-4D70-A546-A077321241FD}" type="datetime1">
              <a:rPr lang="en-US"/>
              <a:pPr>
                <a:defRPr/>
              </a:pPr>
              <a:t>10/25/2022</a:t>
            </a:fld>
            <a:endParaRPr lang="en-US" dirty="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EC2D17B-2A4F-41D3-9E65-C5DA81EF12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F3C2D02C-DA04-45E5-87BE-88466862A1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F360DB2-6618-4682-8580-D9A7B03C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6F6DC-CA88-4FDB-9EB9-664DC52389A6}"/>
              </a:ext>
            </a:extLst>
          </p:cNvPr>
          <p:cNvSpPr txBox="1"/>
          <p:nvPr/>
        </p:nvSpPr>
        <p:spPr>
          <a:xfrm>
            <a:off x="0" y="7938"/>
            <a:ext cx="3757613" cy="277812"/>
          </a:xfrm>
          <a:prstGeom prst="rect">
            <a:avLst/>
          </a:prstGeom>
          <a:noFill/>
        </p:spPr>
        <p:txBody>
          <a:bodyPr lIns="91650" tIns="45825" rIns="91650" bIns="45825">
            <a:spAutoFit/>
          </a:bodyPr>
          <a:lstStyle/>
          <a:p>
            <a:pPr eaLnBrk="1" hangingPunct="1">
              <a:defRPr/>
            </a:pPr>
            <a:r>
              <a:rPr lang="en-US" sz="1200" spc="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F5B2C5-18E2-43E8-9004-54CCE1AAA3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74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353E3E-0E7E-4933-A64F-0629E90480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>
            <a:lvl1pPr algn="r"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3783D72-30C7-4BA8-9A26-D5C07AAC3F57}" type="datetime1">
              <a:rPr lang="en-US"/>
              <a:pPr>
                <a:defRPr/>
              </a:pPr>
              <a:t>10/25/2022</a:t>
            </a:fld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C1B986B-1945-4486-BB75-6D067E22F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2F4E497-C724-48B9-BC59-F40DCA2AEC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DA15B30-03C5-480F-A8A7-3E40372B85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74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defTabSz="923828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2B002FF-5000-48E9-8693-280157D82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2" tIns="46146" rIns="92292" bIns="46146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/>
            </a:lvl1pPr>
          </a:lstStyle>
          <a:p>
            <a:pPr>
              <a:defRPr/>
            </a:pPr>
            <a:fld id="{FC8BE2DA-6E7E-4D7D-BD07-081B0132D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0BD5D-AD26-4564-B421-8592E5857D8E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99989E7-BCEC-4ED7-AA49-3CB5C83A5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D20D4-BCDE-4A68-8900-5DD4DD6D3DEF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5F1E2-338C-4F8F-950F-882ACF604CB1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6957AE-8D57-42FB-A43C-0775E3C3B1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B7CA842-5FE9-4F17-8711-10015E44A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468DD5F-9CE2-4259-B951-76E2284D4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B48F94-4C91-43B0-A796-6F2FB08DF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425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94C91D-DA5A-409B-AD1F-4FE1AC8FF3DD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16980219-D0F5-471B-941D-7576D28515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6F07E-0B55-4468-9714-37F5ABC8E93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B031-D34C-4151-9E48-8397B3221137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A1A21F9-0BAE-4087-95C2-95005A688F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EE1E357-A546-4FE9-8B25-923D820CE0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9E40C1C-B3FB-48FC-B59A-15A7409D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73C97B-0CE4-4BB2-9810-AB94EDFE5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726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5C366E-8B74-4EC9-9195-A6F5424B84E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F4D30-9100-4F22-99F8-745CE21BB14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1FE4B2-2575-4229-A95F-BE1D8CEB2FC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20B8-7ED4-403F-A10E-73607799D9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525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4FEF81-4E93-43B2-BCAC-C5BC6C8610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DAD55-8399-4396-AF28-98F84A67501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69875-9585-4C9B-8427-46A63E4B8E0F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C43F3-61C4-4A05-B4D8-DF8484E38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6822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2662-7C87-434D-B75A-047F4BA9F75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894FD-0969-4A7B-A1D3-AE2484A8F3F2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10708-F525-4B9B-A1C9-35442936314A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33604-33BB-4C22-86F8-FA76F79BC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78100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81B18C-9D57-444B-AE0B-463EF8C1BB6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8A5E0B-6453-4784-8BA4-AE6A57B3F1C3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5CE885-0816-4677-9CC8-B6579B71AFE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F40E-DC39-499E-9E7A-F0F9816AF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20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F6933-0332-4322-845E-5B2E2C64812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9348B8-2AB7-4479-9A4B-B215D6C25DBF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074C5F-8DAE-4459-A329-680C48216D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8BF5-C92D-4CB5-93FA-8B970F6D9C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185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0B128E-7C48-46D8-82D3-45D792F5474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0D1E27-54C7-4E98-BD3F-61049AA074BC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68E5CDD-A642-4312-82F0-D938930CDF2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6490-5517-4833-A1B0-AAB9D82F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6425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487FF-07E3-43E0-B432-92E4926F8CF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A59F1-89DC-4CC3-9314-8C316F2DCB98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AD6C8-82B2-4FD6-B126-E5F5F3B140E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259D-38F3-4A98-9D52-16473C3F7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122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D8DDC-AC7B-46E7-A23C-2207DE55EF4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07451-0062-4594-B683-D377C7C019FB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66AA3F-3E7A-4032-ADB7-5F0B750A65DB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0DEFE-EB4E-4179-AC6A-DDDF9ADBC4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9688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A3239B2-C855-4EF4-AAD1-F25BCA8D5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11343B0-EA0A-41CC-9AC2-264541087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1AB60232-55CA-42B1-B39C-0B37F8DD6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3F9C39-C954-4B70-8A7B-AB634C3AF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1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14991E-F95F-475A-A09E-9B875D10255C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2E674-946A-4E4C-81CD-4346A63FFEF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1888B4-7118-47AC-80FA-74BC3D92A41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F319-A390-44BC-B2DB-5B5AF2B06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6151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D43FF743-9F4E-4B6B-B344-512E1F4C0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34A52EC-FF4D-4211-B6C4-49B2313DE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B1EFE4D8-DA30-4493-ADD1-2C497436F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DC88D-A485-4EE0-BB09-82EE1C4AB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5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5D7134F-F1FD-4EAF-8A1F-4A5E6C3FCE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23A31E1-BE93-4AA7-B45E-9F855E9829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416E212-E692-4F0C-9B7E-799EF846E7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01F6CB-0C06-4FCF-93F5-DDCC673CF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1633A-480C-4F6A-A143-A2CAA2857EF0}"/>
              </a:ext>
            </a:extLst>
          </p:cNvPr>
          <p:cNvSpPr/>
          <p:nvPr userDrawn="1"/>
        </p:nvSpPr>
        <p:spPr bwMode="gray">
          <a:xfrm flipH="1">
            <a:off x="-17463" y="0"/>
            <a:ext cx="501651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47E24FC-CD39-4E38-BD71-B09991DE2A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79375"/>
            <a:ext cx="916146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94B26-DFBE-4B05-BD52-F3C781D29D90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89309-91B8-4983-A3CE-BCC5F10F2CF3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484093" y="2392432"/>
            <a:ext cx="8659903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84093" y="3025243"/>
            <a:ext cx="8659904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B1FF70-AFB0-47FB-9D31-53EE76D92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6381750"/>
            <a:ext cx="1550987" cy="4762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4124F80-C6F1-4619-8FED-6FB11FABA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6381750"/>
            <a:ext cx="6100763" cy="476250"/>
          </a:xfrm>
        </p:spPr>
        <p:txBody>
          <a:bodyPr anchorCtr="1"/>
          <a:lstStyle>
            <a:lvl1pPr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36699C9-1E75-489B-901E-DA88F05F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6381750"/>
            <a:ext cx="974725" cy="476250"/>
          </a:xfrm>
        </p:spPr>
        <p:txBody>
          <a:bodyPr/>
          <a:lstStyle>
            <a:lvl1pPr>
              <a:defRPr/>
            </a:lvl1pPr>
          </a:lstStyle>
          <a:p>
            <a:fld id="{A08D70FB-F195-4EF6-91AA-65D267DAC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1667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778" y="1513543"/>
            <a:ext cx="8652222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89" y="2287148"/>
            <a:ext cx="7772400" cy="1688667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2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8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0D931-F0A5-4558-947C-F6073CF5057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2C7024-ADBE-4373-80E9-34508B748FD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1292F-ECD8-42BD-BB1A-F1F4DBCB69A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0772-E39E-4F07-B646-85277D53A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85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28FA7F-2A86-410F-9888-D086A430F170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9DED20-09A9-4AE2-B315-6E8B27EC50E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9F31A3-6F03-4AFB-977F-4ACD5599BEE0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B2442-D752-43E1-BA52-BC52F6AB6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30338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F993B-7115-4759-8795-A3C634EF4C9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07F80-736D-404D-8636-B07FAFC1A74E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AA066-B1E6-4848-8AA3-E4095C5AA426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AC2B1-CA9A-41A6-8A8B-7110C0F430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39381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5BE02B-9B29-49B3-A3A5-D7D6E792448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314E56-EE7F-4B3A-8CD2-279B4D8D1C5D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FC2FE-4C07-4C06-AB44-21E6AA47C9F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47B58-4BEE-4BAC-91C7-0CC9EC42A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121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E5356E-4D47-4B0E-B6F8-3583811ABA2D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4B1299-27B6-475D-917A-491CB83C94D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70A8E0-59BD-4404-B335-E5553F87C28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35E98-8A58-4205-BE65-DAC7C7749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95476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0D6064-9E26-413D-9902-D523CD7E733F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D894331-01AB-4B3B-AFFC-C92816B6F54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13ECAF-CC48-4BC0-9CA4-478DC54AFBF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03A03-920E-4AC4-B328-17B2F72CD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812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D363D-6646-4415-B9E4-A66AE612A908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E6335-A8AA-4E84-A500-4010455B4320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EE432-C1C1-4F24-8C04-8CE0EC46F1F8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3289-C253-4BD7-8EEA-CF139F719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191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91778" y="998506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1778" y="1496679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315AC2-1F26-4E35-A04F-3F66D5BD9229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F5D4A-DED9-4403-B7BD-4B60812E93D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3A97FF-0EAE-456C-B08E-42F3E87B2529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7D72-E8DD-4733-AF7F-A07AF963D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037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CAF6C-A4CE-4972-9931-4FC070BBF414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A67DE-8C2F-4BC4-B606-ABD88BF8136A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AFAC0-EBB8-4B4B-B12D-9BB0A2F0615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DDEFB-0006-4AA7-BA32-FE49E8131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5016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3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Computational Methods for Electric Power Systems</a:t>
            </a:r>
          </a:p>
          <a:p>
            <a:r>
              <a:rPr lang="en-US" dirty="0"/>
              <a:t>M. L. Crow,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25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6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751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6000750" y="69851"/>
            <a:ext cx="30861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none"/>
        </p:style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Computational Methods for Electric Power Systems</a:t>
            </a:r>
          </a:p>
          <a:p>
            <a:r>
              <a:rPr lang="en-US" sz="900"/>
              <a:t>M. L. Crow, 2015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886740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99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1528389"/>
            <a:ext cx="8659907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5575" y="2275788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295" y="2275788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6F6012-0BDD-462D-803C-0D71BB6A04FE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27094-8D3B-4EEC-A496-A43472A08256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07666-4693-497F-82F7-D64326561285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96B4-21EB-45B0-A733-D1C4505EA6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410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27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081"/>
            <a:ext cx="8686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22" y="2166763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721" y="2621484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5547" y="2166763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5546" y="2621484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D784D8-6CBD-4A7B-9BA2-13623F60CCFB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3D73651-8994-43BE-A8D1-F6EC47DB730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5BD8-CB7C-4B6E-8936-388499F215C3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4BE5-B69F-44A3-92E9-BA3B7D7AF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823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26" y="2081092"/>
            <a:ext cx="8675274" cy="4801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54AE36-1445-4332-83AC-39FDD4E225BA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448EA4-704D-4B9A-81F4-84B1361778C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8DC1AB-CBB4-4172-B7D7-E3B83B982B02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2CC9-51FA-4D82-A7F8-B2E68B3BB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9306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831FB8-5AE7-4C1E-AFF8-344E90AA06E6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6C41D1C-5A07-407A-8EBD-18C8BA3F4264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80564-9F54-472F-846A-0CC05B4C7D1E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11120-185D-43A4-951D-47DFF2D1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089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318"/>
            <a:ext cx="3008313" cy="64633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319"/>
            <a:ext cx="5111751" cy="1851276"/>
          </a:xfrm>
        </p:spPr>
        <p:txBody>
          <a:bodyPr/>
          <a:lstStyle>
            <a:lvl1pPr marL="165100" indent="-165100">
              <a:buSzPct val="125000"/>
              <a:buFont typeface="Arial" pitchFamily="34" charset="0"/>
              <a:buChar char="•"/>
              <a:defRPr lang="en-US" sz="24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indent="-165100" defTabSz="914400"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buSzPct val="125000"/>
              <a:buFont typeface="Arial" pitchFamily="34" charset="0"/>
              <a:buChar char="•"/>
              <a:defRPr lang="en-US" sz="22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 marL="974725" indent="-180975">
              <a:buSzPct val="125000"/>
              <a:buFont typeface="Arial" pitchFamily="34" charset="0"/>
              <a:buChar char="•"/>
              <a:defRPr lang="en-US" sz="20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buSzPct val="125000"/>
              <a:buFont typeface="Arial" pitchFamily="34" charset="0"/>
              <a:buChar char="•"/>
              <a:defRPr lang="en-US" sz="20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532368"/>
            <a:ext cx="3008313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85136-9A66-431D-AA94-335CC3699161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B47736-A133-4843-BC34-E8EC98CCF665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2308-3C39-489F-9200-F104A2B86C77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CE28-AE0F-4633-88B3-03AEBC247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070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23007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3220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8668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994D9-22AB-420C-843C-26B7FC1CB067}"/>
              </a:ext>
            </a:extLst>
          </p:cNvPr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489961-4372-47C6-8CED-3B494CF4F787}"/>
              </a:ext>
            </a:extLst>
          </p:cNvPr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CADE0-F888-49E8-8908-A7DBE9DCB4D4}"/>
              </a:ext>
            </a:extLst>
          </p:cNvPr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48137-1767-48DA-BCFE-269B1E5F6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4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F7E314-0946-4123-AED7-D616B46CFB85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F0FCE-37A6-4046-87CC-582FD160FE2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49C1F-C9EE-4D6E-BE95-C3B1EEE45644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BDC6B-E16A-4501-8CBD-875A7266C948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7907499D-2301-4045-ABFE-F5AF57ADD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C1695D0F-AAFF-468B-A00C-4B475CED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14A1AE-0957-4C4A-ACFD-E35617035383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2F8936-3202-413E-B05C-F90ECB9FD07B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11A6091-39A2-4F7A-98E7-374A7CB30A4E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382F8D-E0F5-4677-A6D3-DC77679624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1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EAEAEA"/>
            </a:gs>
            <a:gs pos="100000">
              <a:schemeClr val="tx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C033F5C-4EF6-4C8D-84B5-990EF98F7C2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8ACFE-9D84-416F-86CD-9E7B30EACD81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29A62-E261-4A12-8E39-F174F39CE61B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378DE6-72AB-4CF5-883D-2275DDBE9D74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75E0FFC8-C3E1-44F2-A8A9-34CECBDA1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B1A919C0-BDEF-4983-B446-FC345BD47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085A5B-70E8-4050-987B-3F4530C330BA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861017-9CF4-431B-AB39-9E7EE62A0A59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3CD44B8-0326-4373-A56E-1FC5A4D345E8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D5ADE21-6135-4DF2-A4DF-CDBDF3240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2" r:id="rId1"/>
    <p:sldLayoutId id="2147484353" r:id="rId2"/>
    <p:sldLayoutId id="2147484354" r:id="rId3"/>
    <p:sldLayoutId id="2147484355" r:id="rId4"/>
    <p:sldLayoutId id="2147484356" r:id="rId5"/>
    <p:sldLayoutId id="2147484357" r:id="rId6"/>
    <p:sldLayoutId id="2147484358" r:id="rId7"/>
    <p:sldLayoutId id="2147484359" r:id="rId8"/>
    <p:sldLayoutId id="2147484360" r:id="rId9"/>
    <p:sldLayoutId id="2147484363" r:id="rId10"/>
    <p:sldLayoutId id="2147484364" r:id="rId11"/>
    <p:sldLayoutId id="2147484365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95C6F4-B211-4F76-B7B8-1C786639E108}"/>
              </a:ext>
            </a:extLst>
          </p:cNvPr>
          <p:cNvSpPr/>
          <p:nvPr userDrawn="1"/>
        </p:nvSpPr>
        <p:spPr bwMode="gray">
          <a:xfrm flipH="1">
            <a:off x="0" y="0"/>
            <a:ext cx="484188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C0B203-C30A-44B4-9D12-8007A5C8BB19}"/>
              </a:ext>
            </a:extLst>
          </p:cNvPr>
          <p:cNvSpPr/>
          <p:nvPr userDrawn="1"/>
        </p:nvSpPr>
        <p:spPr bwMode="gray">
          <a:xfrm flipH="1">
            <a:off x="0" y="79375"/>
            <a:ext cx="9144000" cy="61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2C912-5BEC-4462-9D22-6307F1E61C56}"/>
              </a:ext>
            </a:extLst>
          </p:cNvPr>
          <p:cNvSpPr/>
          <p:nvPr userDrawn="1"/>
        </p:nvSpPr>
        <p:spPr bwMode="gray">
          <a:xfrm flipH="1">
            <a:off x="-17463" y="79375"/>
            <a:ext cx="501651" cy="6111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2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261DBD-0B58-4563-BEB1-3A817704FBDF}"/>
              </a:ext>
            </a:extLst>
          </p:cNvPr>
          <p:cNvSpPr/>
          <p:nvPr userDrawn="1"/>
        </p:nvSpPr>
        <p:spPr bwMode="gray">
          <a:xfrm flipH="1">
            <a:off x="-17463" y="0"/>
            <a:ext cx="9161463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D757FCE-7383-40E8-B4D2-A5CE86B07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157288" y="2298700"/>
            <a:ext cx="7315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5D75A178-B67F-4C48-8E8B-680F0894A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484188" y="1512888"/>
            <a:ext cx="86598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D806F6-BE5D-4DD7-B4DD-B0C2D9694606}"/>
              </a:ext>
            </a:extLst>
          </p:cNvPr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6438900"/>
            <a:ext cx="12525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E1108C-D836-4310-8185-83A497DF00B5}"/>
              </a:ext>
            </a:extLst>
          </p:cNvPr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6438900"/>
            <a:ext cx="615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48DE141-3CC0-4426-9749-8B9AB7749D05}"/>
              </a:ext>
            </a:extLst>
          </p:cNvPr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6438900"/>
            <a:ext cx="1244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152DD278-A2B9-4091-B171-01EF95982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6805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Lucida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spcBef>
          <a:spcPct val="25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400" dirty="0">
          <a:solidFill>
            <a:schemeClr val="bg2"/>
          </a:solidFill>
          <a:latin typeface="Lucida Sans" pitchFamily="34" charset="0"/>
          <a:ea typeface="+mn-ea"/>
          <a:cs typeface="+mn-cs"/>
        </a:defRPr>
      </a:lvl1pPr>
      <a:lvl2pPr marL="344488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sz="2200" dirty="0">
          <a:solidFill>
            <a:schemeClr val="bg2"/>
          </a:solidFill>
          <a:latin typeface="Lucida Sans" pitchFamily="34" charset="0"/>
          <a:ea typeface="+mn-ea"/>
          <a:cs typeface="+mn-cs"/>
        </a:defRPr>
      </a:lvl2pPr>
      <a:lvl3pPr marL="509588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+mn-ea"/>
          <a:cs typeface="+mn-cs"/>
        </a:defRPr>
      </a:lvl3pPr>
      <a:lvl4pPr marL="688975" indent="-179388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Lucida Sans" panose="020B0602030504020204" pitchFamily="34" charset="0"/>
        <a:buChar char="–"/>
        <a:defRPr lang="en-US" dirty="0">
          <a:solidFill>
            <a:schemeClr val="bg2"/>
          </a:solidFill>
          <a:latin typeface="Lucida Sans" pitchFamily="34" charset="0"/>
          <a:ea typeface="+mn-ea"/>
          <a:cs typeface="+mn-cs"/>
        </a:defRPr>
      </a:lvl4pPr>
      <a:lvl5pPr marL="854075" indent="-165100" algn="l" rtl="0" eaLnBrk="0" fontAlgn="base" hangingPunct="0">
        <a:lnSpc>
          <a:spcPct val="95000"/>
        </a:lnSpc>
        <a:spcBef>
          <a:spcPct val="10000"/>
        </a:spcBef>
        <a:spcAft>
          <a:spcPct val="0"/>
        </a:spcAft>
        <a:buClr>
          <a:srgbClr val="C60C30"/>
        </a:buClr>
        <a:buSzPct val="100000"/>
        <a:buFont typeface="Arial" panose="020B0604020202020204" pitchFamily="34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+mn-ea"/>
          <a:cs typeface="+mn-cs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40FC0-B0AC-4C90-A9E3-1B59058A187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0CAB-550D-4A8C-9718-0E4164A96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oel.Schulz@w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su.instructure.com/courses/1566889/files/96575144?wrap=1" TargetMode="External"/><Relationship Id="rId3" Type="http://schemas.openxmlformats.org/officeDocument/2006/relationships/hyperlink" Target="https://wsu.instructure.com/courses/1566889/files/96575093/download?download_frd=1" TargetMode="External"/><Relationship Id="rId7" Type="http://schemas.openxmlformats.org/officeDocument/2006/relationships/hyperlink" Target="https://wsu.instructure.com/courses/1566889/files/96575131/download?download_frd=1" TargetMode="External"/><Relationship Id="rId12" Type="http://schemas.openxmlformats.org/officeDocument/2006/relationships/hyperlink" Target="https://wsu.instructure.com/courses/1566889/files/96575210/download?download_frd=1" TargetMode="External"/><Relationship Id="rId2" Type="http://schemas.openxmlformats.org/officeDocument/2006/relationships/hyperlink" Target="https://wsu.instructure.com/courses/1566889/files/96575093?wrap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su.instructure.com/courses/1566889/files/96575131?wrap=1" TargetMode="External"/><Relationship Id="rId11" Type="http://schemas.openxmlformats.org/officeDocument/2006/relationships/hyperlink" Target="https://wsu.instructure.com/courses/1566889/files/96575210?wrap=1" TargetMode="External"/><Relationship Id="rId5" Type="http://schemas.openxmlformats.org/officeDocument/2006/relationships/hyperlink" Target="https://wsu.instructure.com/courses/1566889/files/96575117/download?download_frd=1" TargetMode="External"/><Relationship Id="rId10" Type="http://schemas.openxmlformats.org/officeDocument/2006/relationships/hyperlink" Target="https://wsu.instructure.com/courses/1566889/files/96575188/download?download_frd=1" TargetMode="External"/><Relationship Id="rId4" Type="http://schemas.openxmlformats.org/officeDocument/2006/relationships/hyperlink" Target="https://wsu.instructure.com/courses/1566889/files/96575117?wrap=1" TargetMode="External"/><Relationship Id="rId9" Type="http://schemas.openxmlformats.org/officeDocument/2006/relationships/hyperlink" Target="https://wsu.instructure.com/courses/1566889/files/96575144/download?download_frd=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8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9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9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0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16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tuarialmodelingtopics.wordpress.com/2016/11/30/the-chi-squared-distribution-part-1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10B83ACF-0386-49A7-83F2-F8FA0B07D7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2925" y="1125538"/>
            <a:ext cx="8659813" cy="425450"/>
          </a:xfrm>
        </p:spPr>
        <p:txBody>
          <a:bodyPr/>
          <a:lstStyle/>
          <a:p>
            <a:r>
              <a:rPr lang="en-US" altLang="en-US"/>
              <a:t>EE 521/ECE 582 – Analysis of Power systems</a:t>
            </a:r>
          </a:p>
        </p:txBody>
      </p:sp>
      <p:sp>
        <p:nvSpPr>
          <p:cNvPr id="10243" name="Subtitle 4">
            <a:extLst>
              <a:ext uri="{FF2B5EF4-FFF2-40B4-BE49-F238E27FC236}">
                <a16:creationId xmlns:a16="http://schemas.microsoft.com/office/drawing/2014/main" id="{9BB97259-B921-4154-938B-C1714D230C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2924" y="2066129"/>
            <a:ext cx="8659813" cy="854080"/>
          </a:xfrm>
        </p:spPr>
        <p:txBody>
          <a:bodyPr/>
          <a:lstStyle/>
          <a:p>
            <a:r>
              <a:rPr altLang="en-US" dirty="0"/>
              <a:t>Class #</a:t>
            </a:r>
            <a:r>
              <a:rPr lang="en-US" altLang="en-US" dirty="0"/>
              <a:t>18</a:t>
            </a:r>
            <a:r>
              <a:rPr altLang="en-US" dirty="0"/>
              <a:t> – </a:t>
            </a:r>
            <a:r>
              <a:rPr lang="en-US" altLang="en-US" dirty="0"/>
              <a:t>October 25</a:t>
            </a:r>
            <a:r>
              <a:rPr altLang="en-US" dirty="0"/>
              <a:t>, 2022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0DB7A-8FE7-4DC2-B6CB-C4DF8529860C}"/>
              </a:ext>
            </a:extLst>
          </p:cNvPr>
          <p:cNvSpPr/>
          <p:nvPr/>
        </p:nvSpPr>
        <p:spPr>
          <a:xfrm>
            <a:off x="1744663" y="3435350"/>
            <a:ext cx="6045200" cy="2720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Dr. Noel N. Schulz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Edmund O. Schweitzer III Chair in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Power Apparatus and Systems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Chief Scientist Joint Appointment, PNNL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Co-Director, PNNL/WSU Advanced Grid Institute (AGI)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Washington State University Pullman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  <a:hlinkClick r:id="rId2"/>
              </a:rPr>
              <a:t>Noel.Schulz@wsu.edu</a:t>
            </a:r>
            <a:r>
              <a:rPr lang="en-US" i="1" kern="0" dirty="0">
                <a:solidFill>
                  <a:schemeClr val="bg2"/>
                </a:solidFill>
                <a:ea typeface="Calibri" panose="020F0502020204030204" pitchFamily="34" charset="0"/>
              </a:rPr>
              <a:t>  EME 35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i="1" kern="0" dirty="0">
                <a:solidFill>
                  <a:schemeClr val="bg2"/>
                </a:solidFill>
              </a:rPr>
              <a:t>509-335-0980 (o) and 509-336-5522 (c)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1480068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69205" y="2003629"/>
          <a:ext cx="7628334" cy="238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1422360" progId="Equation.DSMT4">
                  <p:embed/>
                </p:oleObj>
              </mc:Choice>
              <mc:Fallback>
                <p:oleObj name="Equation" r:id="rId2" imgW="4546440" imgH="1422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205" y="2003629"/>
                        <a:ext cx="7628334" cy="2383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2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855" y="1361103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up equations: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8465" y="1337218"/>
          <a:ext cx="2897981" cy="42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253800" progId="Equation.DSMT4">
                  <p:embed/>
                </p:oleObj>
              </mc:Choice>
              <mc:Fallback>
                <p:oleObj name="Equation" r:id="rId2" imgW="172692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465" y="1337218"/>
                        <a:ext cx="2897981" cy="426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7849" y="1864956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1256" y="2398114"/>
          <a:ext cx="7798594" cy="311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47960" imgH="1854000" progId="Equation.DSMT4">
                  <p:embed/>
                </p:oleObj>
              </mc:Choice>
              <mc:Fallback>
                <p:oleObj name="Equation" r:id="rId4" imgW="4647960" imgH="1854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1256" y="2398114"/>
                        <a:ext cx="7798594" cy="311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5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835" y="1410089"/>
            <a:ext cx="721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to solve for the set of states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that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errors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478368" y="2246054"/>
          <a:ext cx="6050756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304560" progId="Equation.DSMT4">
                  <p:embed/>
                </p:oleObj>
              </mc:Choice>
              <mc:Fallback>
                <p:oleObj name="Equation" r:id="rId2" imgW="3606480" imgH="304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8368" y="2246054"/>
                        <a:ext cx="6050756" cy="511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6835" y="3285542"/>
            <a:ext cx="35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Iteration 1:  Starting with a flat start: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3127" y="3697438"/>
          <a:ext cx="1959769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1143000" progId="Equation.DSMT4">
                  <p:embed/>
                </p:oleObj>
              </mc:Choice>
              <mc:Fallback>
                <p:oleObj name="Equation" r:id="rId4" imgW="1168200" imgH="1143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3127" y="3697438"/>
                        <a:ext cx="1959769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44444" y="3697438"/>
          <a:ext cx="404693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1143000" progId="Equation.DSMT4">
                  <p:embed/>
                </p:oleObj>
              </mc:Choice>
              <mc:Fallback>
                <p:oleObj name="Equation" r:id="rId6" imgW="241272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4444" y="3697438"/>
                        <a:ext cx="4046935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9020" y="44839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97471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213053" y="1319020"/>
          <a:ext cx="2257425" cy="119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711000" progId="Equation.DSMT4">
                  <p:embed/>
                </p:oleObj>
              </mc:Choice>
              <mc:Fallback>
                <p:oleObj name="Equation" r:id="rId2" imgW="1346040" imgH="7110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053" y="1319020"/>
                        <a:ext cx="2257425" cy="119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4785" y="174299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2894" y="1297589"/>
            <a:ext cx="2795296" cy="1237060"/>
            <a:chOff x="4991878" y="568455"/>
            <a:chExt cx="3727061" cy="1649413"/>
          </a:xfrm>
        </p:grpSpPr>
        <p:sp>
          <p:nvSpPr>
            <p:cNvPr id="4" name="Right Arrow 3"/>
            <p:cNvSpPr/>
            <p:nvPr/>
          </p:nvSpPr>
          <p:spPr>
            <a:xfrm>
              <a:off x="4991878" y="1285859"/>
              <a:ext cx="998376" cy="21460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6191639" y="568455"/>
            <a:ext cx="2527300" cy="164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30040" imgH="736560" progId="Equation.DSMT4">
                    <p:embed/>
                  </p:oleObj>
                </mc:Choice>
                <mc:Fallback>
                  <p:oleObj name="Equation" r:id="rId4" imgW="1130040" imgH="73656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91639" y="568455"/>
                          <a:ext cx="2527300" cy="1649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798475" y="2585748"/>
            <a:ext cx="21091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too large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 not converged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  <a:sym typeface="Symbol" panose="05050102010706020507" pitchFamily="18" charset="2"/>
              </a:rPr>
              <a:t>Repeat iterations</a:t>
            </a:r>
            <a:endParaRPr lang="en-US" sz="1350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3110591"/>
            <a:ext cx="36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Repeating until convergence yields: 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93928" y="2687665"/>
          <a:ext cx="2300288" cy="123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736560" progId="Equation.DSMT4">
                  <p:embed/>
                </p:oleObj>
              </mc:Choice>
              <mc:Fallback>
                <p:oleObj name="Equation" r:id="rId6" imgW="1371600" imgH="736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3928" y="2687665"/>
                        <a:ext cx="2300288" cy="1237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28275" y="3887027"/>
          <a:ext cx="1469231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1168200" progId="Equation.DSMT4">
                  <p:embed/>
                </p:oleObj>
              </mc:Choice>
              <mc:Fallback>
                <p:oleObj name="Equation" r:id="rId8" imgW="876240" imgH="11682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28275" y="3887027"/>
                        <a:ext cx="1469231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778" y="46949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59564" y="3887027"/>
          <a:ext cx="1340644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1168200" progId="Equation.DSMT4">
                  <p:embed/>
                </p:oleObj>
              </mc:Choice>
              <mc:Fallback>
                <p:oleObj name="Equation" r:id="rId10" imgW="799920" imgH="1168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9564" y="3887027"/>
                        <a:ext cx="1340644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23126" y="4729603"/>
            <a:ext cx="1157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compare with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30237" y="3929990"/>
            <a:ext cx="2547257" cy="1870364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7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2799" y="1648019"/>
            <a:ext cx="7505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check for the presence of bad data, the weighted sum of squares of the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measurement errors are compared to the chi-square distribution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l-GR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l-GR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weighted sum of squares 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70996" y="3121291"/>
          <a:ext cx="2363391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44240" progId="Equation.DSMT4">
                  <p:embed/>
                </p:oleObj>
              </mc:Choice>
              <mc:Fallback>
                <p:oleObj name="Equation" r:id="rId2" imgW="1409400" imgH="4442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996" y="3121291"/>
                        <a:ext cx="2363391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2799" y="5188988"/>
            <a:ext cx="724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value is less than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; therefore, the data set is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good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does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not contain any spurious measurements.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2262716"/>
            <a:ext cx="1168910" cy="30008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i="1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m-n = 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5-3</a:t>
            </a:r>
            <a:endParaRPr lang="en-US" sz="1350" i="1" dirty="0">
              <a:solidFill>
                <a:srgbClr val="F0A22E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13089" y="3909748"/>
          <a:ext cx="6730604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12920" imgH="609480" progId="Equation.DSMT4">
                  <p:embed/>
                </p:oleObj>
              </mc:Choice>
              <mc:Fallback>
                <p:oleObj name="Equation" r:id="rId4" imgW="4012920" imgH="609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3089" y="3909748"/>
                        <a:ext cx="6730604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11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F944-EA99-E207-CDC7-6267723D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78" y="1181034"/>
            <a:ext cx="8652222" cy="424732"/>
          </a:xfrm>
        </p:spPr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A3BE-6E23-DCC9-AE7B-ABE31FB1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7" y="2096499"/>
            <a:ext cx="7772400" cy="3580467"/>
          </a:xfrm>
        </p:spPr>
        <p:txBody>
          <a:bodyPr/>
          <a:lstStyle/>
          <a:p>
            <a:r>
              <a:rPr lang="en-US" dirty="0"/>
              <a:t>Least Squares State Estimation</a:t>
            </a:r>
          </a:p>
          <a:p>
            <a:r>
              <a:rPr lang="en-US" dirty="0"/>
              <a:t>Linear Programming</a:t>
            </a:r>
          </a:p>
          <a:p>
            <a:pPr lvl="1"/>
            <a:r>
              <a:rPr lang="en-US" dirty="0"/>
              <a:t>Simplex Method</a:t>
            </a:r>
          </a:p>
          <a:p>
            <a:pPr lvl="1"/>
            <a:r>
              <a:rPr lang="en-US" dirty="0"/>
              <a:t>Interior Point Method</a:t>
            </a:r>
          </a:p>
          <a:p>
            <a:r>
              <a:rPr lang="en-US" dirty="0"/>
              <a:t>Nonlinear Programming</a:t>
            </a:r>
          </a:p>
          <a:p>
            <a:r>
              <a:rPr lang="en-US" dirty="0"/>
              <a:t>Quadratic Programming </a:t>
            </a:r>
          </a:p>
          <a:p>
            <a:r>
              <a:rPr lang="en-US" dirty="0"/>
              <a:t>Steepest Descent Algorithm</a:t>
            </a:r>
          </a:p>
          <a:p>
            <a:r>
              <a:rPr lang="en-US" dirty="0"/>
              <a:t>Sequential Quadratic Programming Algorithm</a:t>
            </a:r>
          </a:p>
        </p:txBody>
      </p:sp>
    </p:spTree>
    <p:extLst>
      <p:ext uri="{BB962C8B-B14F-4D97-AF65-F5344CB8AC3E}">
        <p14:creationId xmlns:p14="http://schemas.microsoft.com/office/powerpoint/2010/main" val="6988192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9" y="1593547"/>
            <a:ext cx="5713026" cy="4006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0133" y="4574117"/>
            <a:ext cx="37110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Iterations stay in the interior of the feasible region</a:t>
            </a:r>
          </a:p>
        </p:txBody>
      </p:sp>
      <p:sp>
        <p:nvSpPr>
          <p:cNvPr id="8" name="Freeform 7"/>
          <p:cNvSpPr/>
          <p:nvPr/>
        </p:nvSpPr>
        <p:spPr>
          <a:xfrm>
            <a:off x="3158067" y="1813984"/>
            <a:ext cx="3640667" cy="2573867"/>
          </a:xfrm>
          <a:custGeom>
            <a:avLst/>
            <a:gdLst>
              <a:gd name="connsiteX0" fmla="*/ 67733 w 4854222"/>
              <a:gd name="connsiteY0" fmla="*/ 756356 h 3431823"/>
              <a:gd name="connsiteX1" fmla="*/ 2438400 w 4854222"/>
              <a:gd name="connsiteY1" fmla="*/ 0 h 3431823"/>
              <a:gd name="connsiteX2" fmla="*/ 4718755 w 4854222"/>
              <a:gd name="connsiteY2" fmla="*/ 1557867 h 3431823"/>
              <a:gd name="connsiteX3" fmla="*/ 4854222 w 4854222"/>
              <a:gd name="connsiteY3" fmla="*/ 2528712 h 3431823"/>
              <a:gd name="connsiteX4" fmla="*/ 3431822 w 4854222"/>
              <a:gd name="connsiteY4" fmla="*/ 3431823 h 3431823"/>
              <a:gd name="connsiteX5" fmla="*/ 0 w 4854222"/>
              <a:gd name="connsiteY5" fmla="*/ 3420534 h 3431823"/>
              <a:gd name="connsiteX6" fmla="*/ 67733 w 4854222"/>
              <a:gd name="connsiteY6" fmla="*/ 756356 h 3431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4222" h="3431823">
                <a:moveTo>
                  <a:pt x="67733" y="756356"/>
                </a:moveTo>
                <a:lnTo>
                  <a:pt x="2438400" y="0"/>
                </a:lnTo>
                <a:lnTo>
                  <a:pt x="4718755" y="1557867"/>
                </a:lnTo>
                <a:lnTo>
                  <a:pt x="4854222" y="2528712"/>
                </a:lnTo>
                <a:lnTo>
                  <a:pt x="3431822" y="3431823"/>
                </a:lnTo>
                <a:lnTo>
                  <a:pt x="0" y="3420534"/>
                </a:lnTo>
                <a:lnTo>
                  <a:pt x="67733" y="75635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3734" y="3210983"/>
            <a:ext cx="12168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feasible region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630" y="1472711"/>
            <a:ext cx="223195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Interior Point Method</a:t>
            </a:r>
          </a:p>
        </p:txBody>
      </p:sp>
      <p:sp>
        <p:nvSpPr>
          <p:cNvPr id="14" name="Oval 13"/>
          <p:cNvSpPr/>
          <p:nvPr/>
        </p:nvSpPr>
        <p:spPr>
          <a:xfrm>
            <a:off x="4690532" y="2990849"/>
            <a:ext cx="137160" cy="137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1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119 0.08055 L -0.08437 0.09861 L -0.11862 0.1743 L -0.15104 0.20231 L -0.175 0.2567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2" y="3007784"/>
            <a:ext cx="84666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One of the key aspects of the interior point method is that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transformation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applied such that the current feasible point is moved (through the transformation) to the center of the interior.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402" y="1445683"/>
            <a:ext cx="846666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Interior point methods construct a sequence of strictly feasible points that converges to the solution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82566" y="2255044"/>
          <a:ext cx="1719263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DSMT4">
                  <p:embed/>
                </p:oleObj>
              </mc:Choice>
              <mc:Fallback>
                <p:oleObj name="Equation" r:id="rId2" imgW="9651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2566" y="2255044"/>
                        <a:ext cx="1719263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953001" y="2135717"/>
            <a:ext cx="1007533" cy="372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1873250"/>
            <a:ext cx="815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1367" y="1733550"/>
            <a:ext cx="7419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stepsize</a:t>
            </a:r>
            <a:endParaRPr lang="en-US" sz="1350" dirty="0">
              <a:solidFill>
                <a:srgbClr val="F0A22E">
                  <a:lumMod val="75000"/>
                </a:srgbClr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4532366" y="2033632"/>
            <a:ext cx="149701" cy="356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401" y="436245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 direction is then computed and the interior point is transformed back to the original space.  Each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must be orthogonal to the rows of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401" y="1670050"/>
            <a:ext cx="3665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projection matrix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will transform any vector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into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64921" y="2060311"/>
          <a:ext cx="228481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28600" progId="Equation.DSMT4">
                  <p:embed/>
                </p:oleObj>
              </mc:Choice>
              <mc:Fallback>
                <p:oleObj name="Equation" r:id="rId2" imgW="128268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4921" y="2060311"/>
                        <a:ext cx="228481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733" y="3354917"/>
            <a:ext cx="845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transformation will also center the new iterate in the feasible space through scaling.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Scale                 so that                     where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the diagonal matrix.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3386" y="3904325"/>
          <a:ext cx="837010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3386" y="3904325"/>
                        <a:ext cx="837010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86435" y="3815954"/>
          <a:ext cx="950119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1143000" progId="Equation.DSMT4">
                  <p:embed/>
                </p:oleObj>
              </mc:Choice>
              <mc:Fallback>
                <p:oleObj name="Equation" r:id="rId6" imgW="53316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6435" y="3815954"/>
                        <a:ext cx="950119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86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667" y="1136651"/>
            <a:ext cx="6208238" cy="447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Primal Affine Interior Point Method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diag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Set                                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Compute </a:t>
            </a:r>
          </a:p>
          <a:p>
            <a:pPr marL="342900" indent="-34290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                               then done.  Else set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Go to step 2.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02764" y="2260733"/>
          <a:ext cx="1787128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41200" progId="Equation.DSMT4">
                  <p:embed/>
                </p:oleObj>
              </mc:Choice>
              <mc:Fallback>
                <p:oleObj name="Equation" r:id="rId2" imgW="100296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2764" y="2260733"/>
                        <a:ext cx="1787128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1020" y="2671632"/>
          <a:ext cx="2284809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41200" progId="Equation.DSMT4">
                  <p:embed/>
                </p:oleObj>
              </mc:Choice>
              <mc:Fallback>
                <p:oleObj name="Equation" r:id="rId4" imgW="1282680" imgH="241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1020" y="2671632"/>
                        <a:ext cx="2284809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13140" y="3082661"/>
          <a:ext cx="950119" cy="4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241200" progId="Equation.DSMT4">
                  <p:embed/>
                </p:oleObj>
              </mc:Choice>
              <mc:Fallback>
                <p:oleObj name="Equation" r:id="rId6" imgW="53316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140" y="3082661"/>
                        <a:ext cx="950119" cy="42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3039" y="3525176"/>
          <a:ext cx="156091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53800" progId="Equation.DSMT4">
                  <p:embed/>
                </p:oleObj>
              </mc:Choice>
              <mc:Fallback>
                <p:oleObj name="Equation" r:id="rId8" imgW="87624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3039" y="3525176"/>
                        <a:ext cx="1560910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99324" y="3801931"/>
          <a:ext cx="1674019" cy="7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99324" y="3801931"/>
                        <a:ext cx="1674019" cy="701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01177" y="4754563"/>
          <a:ext cx="13573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760" imgH="203040" progId="Equation.DSMT4">
                  <p:embed/>
                </p:oleObj>
              </mc:Choice>
              <mc:Fallback>
                <p:oleObj name="Equation" r:id="rId12" imgW="76176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01177" y="4754563"/>
                        <a:ext cx="135731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31383" y="5139003"/>
          <a:ext cx="1560910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279360" progId="Equation.DSMT4">
                  <p:embed/>
                </p:oleObj>
              </mc:Choice>
              <mc:Fallback>
                <p:oleObj name="Equation" r:id="rId14" imgW="8762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383" y="5139003"/>
                        <a:ext cx="1560910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6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069" y="780526"/>
            <a:ext cx="8105862" cy="5468164"/>
          </a:xfrm>
        </p:spPr>
        <p:txBody>
          <a:bodyPr/>
          <a:lstStyle/>
          <a:p>
            <a:pPr marL="165100" indent="0" algn="ctr">
              <a:buNone/>
            </a:pPr>
            <a:r>
              <a:rPr lang="en-US" sz="2000" b="1" dirty="0"/>
              <a:t>Reminders</a:t>
            </a:r>
          </a:p>
          <a:p>
            <a:r>
              <a:rPr lang="en-US" sz="2000" dirty="0"/>
              <a:t>Office Hours This Week</a:t>
            </a:r>
          </a:p>
          <a:p>
            <a:pPr lvl="1"/>
            <a:r>
              <a:rPr lang="en-US" dirty="0"/>
              <a:t>Tuesday (Vancouver or Zoom) – 4:30-5:30 pm</a:t>
            </a:r>
          </a:p>
          <a:p>
            <a:pPr lvl="1"/>
            <a:r>
              <a:rPr lang="en-US" dirty="0"/>
              <a:t>Wednesday (Vancouver or Zoom) – 4-5 pm</a:t>
            </a:r>
          </a:p>
          <a:p>
            <a:pPr lvl="1"/>
            <a:r>
              <a:rPr lang="en-US" dirty="0"/>
              <a:t>Friday (EME 35 or Zoom) – 1:30-2:30 pm</a:t>
            </a:r>
          </a:p>
          <a:p>
            <a:pPr lvl="1"/>
            <a:r>
              <a:rPr lang="en-US" dirty="0"/>
              <a:t>Other times by appt</a:t>
            </a:r>
          </a:p>
          <a:p>
            <a:r>
              <a:rPr lang="en-US" dirty="0"/>
              <a:t>This Week Classes:</a:t>
            </a:r>
          </a:p>
          <a:p>
            <a:pPr lvl="1"/>
            <a:r>
              <a:rPr lang="en-US" dirty="0"/>
              <a:t>Tuesday Class from Vancouver Classroom </a:t>
            </a:r>
          </a:p>
          <a:p>
            <a:pPr lvl="1"/>
            <a:r>
              <a:rPr lang="en-US" dirty="0"/>
              <a:t>NO on-campus Pullman class on Thursday, 10/27. Class via zoom</a:t>
            </a:r>
          </a:p>
          <a:p>
            <a:r>
              <a:rPr lang="en-US" sz="2000" dirty="0"/>
              <a:t>Discussion Set #2 – Response to Questions Due: 10/28</a:t>
            </a:r>
          </a:p>
          <a:p>
            <a:r>
              <a:rPr lang="en-US" sz="2000" dirty="0"/>
              <a:t>Work on Programs #1 and #3 (hold on #2 for now)</a:t>
            </a:r>
          </a:p>
          <a:p>
            <a:pPr marL="344488" lvl="1" indent="0">
              <a:buNone/>
            </a:pP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47052162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49116" y="3358754"/>
          <a:ext cx="219432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914400" progId="Equation.DSMT4">
                  <p:embed/>
                </p:oleObj>
              </mc:Choice>
              <mc:Fallback>
                <p:oleObj name="Equation" r:id="rId2" imgW="123156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9116" y="3358754"/>
                        <a:ext cx="2194322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0" y="145398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38725" y="2560834"/>
          <a:ext cx="2194322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725" y="2560834"/>
                        <a:ext cx="2194322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73133" y="5158317"/>
            <a:ext cx="331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(Same example system as before)</a:t>
            </a:r>
          </a:p>
        </p:txBody>
      </p:sp>
    </p:spTree>
    <p:extLst>
      <p:ext uri="{BB962C8B-B14F-4D97-AF65-F5344CB8AC3E}">
        <p14:creationId xmlns:p14="http://schemas.microsoft.com/office/powerpoint/2010/main" val="343556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09999" y="3447818"/>
          <a:ext cx="3664744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914400" progId="Equation.DSMT4">
                  <p:embed/>
                </p:oleObj>
              </mc:Choice>
              <mc:Fallback>
                <p:oleObj name="Equation" r:id="rId2" imgW="2057400" imgH="914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9999" y="3447818"/>
                        <a:ext cx="3664744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391" y="1453985"/>
            <a:ext cx="389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 with slack variables (as before):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9" y="2211037"/>
            <a:ext cx="119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11431" y="2543222"/>
          <a:ext cx="4026694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28600" progId="Equation.DSMT4">
                  <p:embed/>
                </p:oleObj>
              </mc:Choice>
              <mc:Fallback>
                <p:oleObj name="Equation" r:id="rId4" imgW="22604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1431" y="2543222"/>
                        <a:ext cx="4026694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30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2116074"/>
            <a:ext cx="4553712" cy="3387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857" y="1483784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Choose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feasible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initial starting point: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78155" y="1457987"/>
          <a:ext cx="2103834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8155" y="1457987"/>
                        <a:ext cx="2103834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01329" y="1460897"/>
          <a:ext cx="1787129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1329" y="1460897"/>
                        <a:ext cx="1787129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1164606" y="4628606"/>
            <a:ext cx="94826" cy="9482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7231" y="3166576"/>
            <a:ext cx="248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first scaling matrix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9924" y="3569250"/>
          <a:ext cx="2669381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8320" imgH="1143000" progId="Equation.DSMT4">
                  <p:embed/>
                </p:oleObj>
              </mc:Choice>
              <mc:Fallback>
                <p:oleObj name="Equation" r:id="rId7" imgW="1498320" imgH="1143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9924" y="3569250"/>
                        <a:ext cx="2669381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91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815" y="1501062"/>
            <a:ext cx="692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rescaled matrix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and objective function vector     are computed as: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518390" y="1439903"/>
          <a:ext cx="271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8390" y="1439903"/>
                        <a:ext cx="271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507200" y="1520842"/>
          <a:ext cx="203597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7200" y="1520842"/>
                        <a:ext cx="203597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93040" y="1883569"/>
          <a:ext cx="7691438" cy="411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2311200" progId="Equation.DSMT4">
                  <p:embed/>
                </p:oleObj>
              </mc:Choice>
              <mc:Fallback>
                <p:oleObj name="Equation" r:id="rId6" imgW="4317840" imgH="231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040" y="1883569"/>
                        <a:ext cx="7691438" cy="4117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928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848" y="1550048"/>
            <a:ext cx="272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projection matrix     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16362" y="1488889"/>
          <a:ext cx="271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6362" y="1488889"/>
                        <a:ext cx="271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0742" y="1958503"/>
          <a:ext cx="8185073" cy="3783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5000" imgH="2641320" progId="Equation.DSMT4">
                  <p:embed/>
                </p:oleObj>
              </mc:Choice>
              <mc:Fallback>
                <p:oleObj name="Equation" r:id="rId4" imgW="5715000" imgH="26413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742" y="1958503"/>
                        <a:ext cx="8185073" cy="3783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956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7829" y="1557046"/>
            <a:ext cx="25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The projected gradient 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99091" y="2030962"/>
          <a:ext cx="5878991" cy="370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2577960" progId="Equation.DSMT4">
                  <p:embed/>
                </p:oleObj>
              </mc:Choice>
              <mc:Fallback>
                <p:oleObj name="Equation" r:id="rId2" imgW="4089240" imgH="25779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091" y="2030962"/>
                        <a:ext cx="5878991" cy="370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31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32" y="1480068"/>
            <a:ext cx="5266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                              =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5373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Rescale the current iterate to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move to      in the transformed space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9712" y="1453753"/>
          <a:ext cx="15382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53800" progId="Equation.DSMT4">
                  <p:embed/>
                </p:oleObj>
              </mc:Choice>
              <mc:Fallback>
                <p:oleObj name="Equation" r:id="rId2" imgW="86328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9712" y="1453753"/>
                        <a:ext cx="1538288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6035" y="1991090"/>
          <a:ext cx="16287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6035" y="1991090"/>
                        <a:ext cx="162877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18644" y="2537465"/>
          <a:ext cx="29408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8644" y="2537465"/>
                        <a:ext cx="29408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85270" y="3101846"/>
          <a:ext cx="2872979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1143000" progId="Equation.DSMT4">
                  <p:embed/>
                </p:oleObj>
              </mc:Choice>
              <mc:Fallback>
                <p:oleObj name="Equation" r:id="rId8" imgW="1612800" imgH="1143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5270" y="3101846"/>
                        <a:ext cx="2872979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018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125" y="1578040"/>
            <a:ext cx="486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Transforming this point back to the original space: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459564" y="2079877"/>
          <a:ext cx="2262188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1143000" progId="Equation.DSMT4">
                  <p:embed/>
                </p:oleObj>
              </mc:Choice>
              <mc:Fallback>
                <p:oleObj name="Equation" r:id="rId2" imgW="126972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9564" y="2079877"/>
                        <a:ext cx="2262188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6125" y="4477527"/>
            <a:ext cx="282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has the cost function: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Continue until convergence.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68485" y="4444579"/>
          <a:ext cx="19002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03040" progId="Equation.DSMT4">
                  <p:embed/>
                </p:oleObj>
              </mc:Choice>
              <mc:Fallback>
                <p:oleObj name="Equation" r:id="rId4" imgW="1066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8485" y="4444579"/>
                        <a:ext cx="1900238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67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84" y="1758021"/>
            <a:ext cx="5435268" cy="4043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5331" y="4671138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2531" y="3728746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2448" y="3969009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4769" y="2413341"/>
            <a:ext cx="2382896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Same result as Simplex method</a:t>
            </a:r>
          </a:p>
        </p:txBody>
      </p:sp>
      <p:sp>
        <p:nvSpPr>
          <p:cNvPr id="8" name="Freeform 7"/>
          <p:cNvSpPr/>
          <p:nvPr/>
        </p:nvSpPr>
        <p:spPr>
          <a:xfrm>
            <a:off x="4464699" y="2606740"/>
            <a:ext cx="1343608" cy="1259633"/>
          </a:xfrm>
          <a:custGeom>
            <a:avLst/>
            <a:gdLst>
              <a:gd name="connsiteX0" fmla="*/ 1791477 w 1791477"/>
              <a:gd name="connsiteY0" fmla="*/ 0 h 1679510"/>
              <a:gd name="connsiteX1" fmla="*/ 830424 w 1791477"/>
              <a:gd name="connsiteY1" fmla="*/ 485192 h 1679510"/>
              <a:gd name="connsiteX2" fmla="*/ 0 w 1791477"/>
              <a:gd name="connsiteY2" fmla="*/ 1679510 h 16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477" h="1679510">
                <a:moveTo>
                  <a:pt x="1791477" y="0"/>
                </a:moveTo>
                <a:cubicBezTo>
                  <a:pt x="1460240" y="102637"/>
                  <a:pt x="1129003" y="205274"/>
                  <a:pt x="830424" y="485192"/>
                </a:cubicBezTo>
                <a:cubicBezTo>
                  <a:pt x="531844" y="765110"/>
                  <a:pt x="265922" y="1222310"/>
                  <a:pt x="0" y="167951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201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42842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Nonlinear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65868"/>
            <a:ext cx="306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These problems take the form: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62288" y="2576512"/>
          <a:ext cx="2556272" cy="124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698400" progId="Equation.DSMT4">
                  <p:embed/>
                </p:oleObj>
              </mc:Choice>
              <mc:Fallback>
                <p:oleObj name="Equation" r:id="rId2" imgW="1434960" imgH="698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2288" y="2576512"/>
                        <a:ext cx="2556272" cy="1244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1B29-08A8-42F4-997B-85CEBE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160338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 Set #2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B179F85-620A-4ED3-AC74-5ED035BF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66" y="4516446"/>
            <a:ext cx="8271545" cy="20467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2" tooltip="discussion_2_paper1_GPU-Based_Sparse_Power_Flow_Studies_With_Modified_Newtons_Method.pdf"/>
              </a:rPr>
              <a:t>discussion_2_paper1_GPU-Based_Sparse_Power_Flow_Studies_With_Modified_Newtons_Method.pdf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3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4" tooltip="discussion_2_paper2_The_continuation_power_flow_a_tool_for_steady_state_voltage_stability_analysis.pdf"/>
              </a:rPr>
              <a:t>discussion_2_paper2_The_continuation_power_flow_a_tool_for_steady_state_voltage_stability_analysis.pdf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5"/>
              </a:rPr>
              <a:t> 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discussion_2_paper3_Continuation_three phase_power_flow_a_tool_for_voltage_stability_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hlinkClick r:id="rId6" tooltip="discussion_2_paper3_Continuation_three-phase_power_flow_a_tool_for_voltage_stability_analysis_of_unbalanced_three-phase_power_systems.pdf"/>
              </a:rPr>
              <a:t>analysis</a:t>
            </a: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6" tooltip="discussion_2_paper3_Continuation_three-phase_power_flow_a_tool_for_voltage_stability_analysis_of_unbalanced_three-phase_power_systems.pdf"/>
              </a:rPr>
              <a:t>_of_unbalanced_three-phase_power_systems.pdf</a:t>
            </a:r>
            <a:endParaRPr kumimoji="0" lang="en-US" altLang="en-US" sz="1000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ato Extended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7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8" tooltip="discussion_2_paper_4_Grid_Influences_From_Reactive_Power_Flow_of_Photovoltaic_Inverters_With_a_Power_Factor_Specification_of_One.pdf"/>
              </a:rPr>
              <a:t>discussion_2_paper_4_Grid_Influences_From_Reactive_Power_Flow_of_Photovoltaic_Inverters_With_a_Power_Factor_Specification_of_One.pdf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9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0"/>
              </a:rPr>
              <a:t>discussion_2_paper_5_Intergrid_A_Future_Electronic_Energy_Network.pdf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1" tooltip="Discussion_2_paper_6_Successive-Intersection-Approximation-Based_Power_Flow_Method_for_Integrated_Transmission_and_Distribution_Networks.pdf"/>
              </a:rPr>
              <a:t>Discussion_2_paper_6_Successive-Intersection-Approximation-Based_Power_Flow_Method_for_Integrated_Transmission_and_Distribution_Networks.pdf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  <a:hlinkClick r:id="rId12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 Extended"/>
              </a:rPr>
              <a:t> </a:t>
            </a:r>
          </a:p>
        </p:txBody>
      </p:sp>
      <p:sp>
        <p:nvSpPr>
          <p:cNvPr id="21" name="AutoShape 2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3"/>
            <a:extLst>
              <a:ext uri="{FF2B5EF4-FFF2-40B4-BE49-F238E27FC236}">
                <a16:creationId xmlns:a16="http://schemas.microsoft.com/office/drawing/2014/main" id="{4D293386-271D-470C-955C-D663F3343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02475" y="-88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3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5"/>
            <a:extLst>
              <a:ext uri="{FF2B5EF4-FFF2-40B4-BE49-F238E27FC236}">
                <a16:creationId xmlns:a16="http://schemas.microsoft.com/office/drawing/2014/main" id="{65274B13-9CB0-41B3-ABEE-BDD80A16B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9975" y="-600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7"/>
            <a:extLst>
              <a:ext uri="{FF2B5EF4-FFF2-40B4-BE49-F238E27FC236}">
                <a16:creationId xmlns:a16="http://schemas.microsoft.com/office/drawing/2014/main" id="{01014D87-08DE-4193-8983-BC48A6605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66350" y="-311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5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9"/>
            <a:extLst>
              <a:ext uri="{FF2B5EF4-FFF2-40B4-BE49-F238E27FC236}">
                <a16:creationId xmlns:a16="http://schemas.microsoft.com/office/drawing/2014/main" id="{225335FB-1E24-4011-ACF9-B167FD44C7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99663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6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0"/>
            <a:extLst>
              <a:ext uri="{FF2B5EF4-FFF2-40B4-BE49-F238E27FC236}">
                <a16:creationId xmlns:a16="http://schemas.microsoft.com/office/drawing/2014/main" id="{13399382-D4D1-4B41-926C-F30F7A1242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3350" y="63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7" descr="data:image/svg+xml;base64,PHN2ZyB2aWV3Qm94PSIwIDAgMTkyMCAxOTIwIiB2ZXJzaW9uPSIxLjEiIHhtbG5zPSJodHRwOi8vd3d3LnczLm9yZy8yMDAwL3N2ZyI+CiAgICA8cGF0aCBkPSJNMTgwNy4wOTI3MSwxNDgyLjQ3NzE4IEwxODg2LjgyOTE4LDE1NjIuNDM5NTMgTDE1MzEuNTE2MjQsMTkxNy43NTI0NyBMMzU1LjM0NjgyNCwxOTE3Ljc1MjQ3IEwwLjAzMzg4MjM1MjksMTU2Mi40Mzk1MyBMNzkuODgzMjk0MSwxNDgyLjQ3NzE4IEw0MDIuMTA0NDcxLDE4MDQuODExMjkgTDE0ODQuNzU4NTksMTgwNC44MTEyOSBMMTgwNy4wOTI3MSwxNDgyLjQ3NzE4IFogTTk5Ny42NzcxNzYsLTAuMDMzODgyMzUyOSBMOTk3LjY3NzE3NiwxMTY2Ljk4NzI5IEwxMzUyLjk5MDEyLDgxMS42NzQzNTMgTDE0MzIuOTUyNDcsODkxLjUyMzc2NSBMOTQxLjA5MzY0NywxMzgzLjE1NjcxIEw0NDkuNDYwNzA2LDg5MS41MjM3NjUgTDUyOS40MjMwNTksODExLjY3NDM1MyBMODg0LjczNiwxMTY2Ljk4NzI5IEw4ODQuNzM2LC0wLjAzMzg4MjM1MjkgTDk5Ny42NzcxNzYsLTAuMDMzODgyMzUyOSBaIiBzdHJva2U9Im5vbmUiIHN0cm9rZS13aWR0aD0iMSIgZmlsbC1ydWxlPSJldmVub2RkIi8+Cjwvc3ZnPgo=">
            <a:hlinkClick r:id="rId12"/>
            <a:extLst>
              <a:ext uri="{FF2B5EF4-FFF2-40B4-BE49-F238E27FC236}">
                <a16:creationId xmlns:a16="http://schemas.microsoft.com/office/drawing/2014/main" id="{CD0639B4-F7B3-49CD-BAB9-3E9543BF4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920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E585EF-9770-4994-906E-E67128BE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52976"/>
              </p:ext>
            </p:extLst>
          </p:nvPr>
        </p:nvGraphicFramePr>
        <p:xfrm>
          <a:off x="436227" y="784225"/>
          <a:ext cx="8271545" cy="3443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502">
                  <a:extLst>
                    <a:ext uri="{9D8B030D-6E8A-4147-A177-3AD203B41FA5}">
                      <a16:colId xmlns:a16="http://schemas.microsoft.com/office/drawing/2014/main" val="2892375404"/>
                    </a:ext>
                  </a:extLst>
                </a:gridCol>
                <a:gridCol w="2224733">
                  <a:extLst>
                    <a:ext uri="{9D8B030D-6E8A-4147-A177-3AD203B41FA5}">
                      <a16:colId xmlns:a16="http://schemas.microsoft.com/office/drawing/2014/main" val="1783921502"/>
                    </a:ext>
                  </a:extLst>
                </a:gridCol>
                <a:gridCol w="2123830">
                  <a:extLst>
                    <a:ext uri="{9D8B030D-6E8A-4147-A177-3AD203B41FA5}">
                      <a16:colId xmlns:a16="http://schemas.microsoft.com/office/drawing/2014/main" val="321264470"/>
                    </a:ext>
                  </a:extLst>
                </a:gridCol>
                <a:gridCol w="2636480">
                  <a:extLst>
                    <a:ext uri="{9D8B030D-6E8A-4147-A177-3AD203B41FA5}">
                      <a16:colId xmlns:a16="http://schemas.microsoft.com/office/drawing/2014/main" val="848525477"/>
                    </a:ext>
                  </a:extLst>
                </a:gridCol>
              </a:tblGrid>
              <a:tr h="535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Assignment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A: Summarize (150 to 200 word summary of article)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Column B: List of three questions for class to answer?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Column C: Answer the Questions or Add to Discussions (Each response should be between 25 and 100 words)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679905244"/>
                  </a:ext>
                </a:extLst>
              </a:tr>
              <a:tr h="210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See Canvas for Papers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10/18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Due: 10/21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Due: 10/28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1882135468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Liadi Akande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Noah Allison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372672281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Jacob Hastings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Sajjad Uddin Mahmud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70624672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Asif Iftekhar Omi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Md Samiul Islam Sagar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974860646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Sumanjali Pannala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Saeed Salimi Amiri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26407524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Md Mehedi Hasan Tanim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Leonardo </a:t>
                      </a:r>
                      <a:r>
                        <a:rPr lang="en-US" sz="1200" dirty="0" err="1">
                          <a:effectLst/>
                        </a:rPr>
                        <a:t>Stingini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3775970489"/>
                  </a:ext>
                </a:extLst>
              </a:tr>
              <a:tr h="319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Paper #6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Hassan Yazdani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Ke Wang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All students in class should respond to three of these papers.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49" marR="35949" marT="0" marB="0"/>
                </a:tc>
                <a:extLst>
                  <a:ext uri="{0D108BD9-81ED-4DB2-BD59-A6C34878D82A}">
                    <a16:rowId xmlns:a16="http://schemas.microsoft.com/office/drawing/2014/main" val="206662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13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0" y="1472711"/>
            <a:ext cx="24231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Quadratic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802" y="2165868"/>
            <a:ext cx="692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special form of nonlinear program is quadratic programming, in which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58603" y="2589610"/>
          <a:ext cx="4366022" cy="147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825480" progId="Equation.DSMT4">
                  <p:embed/>
                </p:oleObj>
              </mc:Choice>
              <mc:Fallback>
                <p:oleObj name="Equation" r:id="rId2" imgW="2450880" imgH="825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8603" y="2589610"/>
                        <a:ext cx="4366022" cy="147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802" y="4699129"/>
            <a:ext cx="800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this case, the cost function is nonlinear (quadratic), but the constraints are linear.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a positive semidefinite matrix, then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a convex function,</a:t>
            </a:r>
          </a:p>
        </p:txBody>
      </p:sp>
    </p:spTree>
    <p:extLst>
      <p:ext uri="{BB962C8B-B14F-4D97-AF65-F5344CB8AC3E}">
        <p14:creationId xmlns:p14="http://schemas.microsoft.com/office/powerpoint/2010/main" val="3930736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760" y="1641022"/>
            <a:ext cx="78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Since the constraints are linear, the quadratic cost function can be recast as a linear function by introducing additional artificial variables.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759" y="2452784"/>
            <a:ext cx="32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 a </a:t>
            </a:r>
            <a:r>
              <a:rPr lang="en-US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function: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29774" y="2952895"/>
          <a:ext cx="3845719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393480" progId="Equation.DSMT4">
                  <p:embed/>
                </p:oleObj>
              </mc:Choice>
              <mc:Fallback>
                <p:oleObj name="Equation" r:id="rId2" imgW="215892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9774" y="2952895"/>
                        <a:ext cx="3845719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759" y="3642437"/>
            <a:ext cx="31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Minimizing this equation yields: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9296" y="4083189"/>
          <a:ext cx="2397919" cy="1764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990360" progId="Equation.DSMT4">
                  <p:embed/>
                </p:oleObj>
              </mc:Choice>
              <mc:Fallback>
                <p:oleObj name="Equation" r:id="rId4" imgW="1346040" imgH="990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9296" y="4083189"/>
                        <a:ext cx="2397919" cy="1764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99966" y="4127046"/>
          <a:ext cx="656034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406080" progId="Equation.DSMT4">
                  <p:embed/>
                </p:oleObj>
              </mc:Choice>
              <mc:Fallback>
                <p:oleObj name="Equation" r:id="rId6" imgW="368280" imgH="4060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9966" y="4127046"/>
                        <a:ext cx="656034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92487" y="4139293"/>
            <a:ext cx="34849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These are often called the </a:t>
            </a:r>
            <a:r>
              <a:rPr lang="en-US" sz="1350" dirty="0" err="1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Karush</a:t>
            </a: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-Kuhn-Tucker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or KKT equations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2487" y="5084018"/>
            <a:ext cx="324005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The solution of these equations is the constrained minimum of the quadratic equation</a:t>
            </a:r>
          </a:p>
        </p:txBody>
      </p:sp>
    </p:spTree>
    <p:extLst>
      <p:ext uri="{BB962C8B-B14F-4D97-AF65-F5344CB8AC3E}">
        <p14:creationId xmlns:p14="http://schemas.microsoft.com/office/powerpoint/2010/main" val="33618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08" y="1641022"/>
            <a:ext cx="78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put these equations in a more manageable form, the nonnegative slack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variables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are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introduced to the inequalities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18223" y="2359819"/>
          <a:ext cx="2397919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431640" progId="Equation.DSMT4">
                  <p:embed/>
                </p:oleObj>
              </mc:Choice>
              <mc:Fallback>
                <p:oleObj name="Equation" r:id="rId2" imgW="134604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8223" y="2359819"/>
                        <a:ext cx="2397919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2108" y="3663432"/>
            <a:ext cx="214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Full set of equations: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90628" y="4181306"/>
          <a:ext cx="2307431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31640" progId="Equation.DSMT4">
                  <p:embed/>
                </p:oleObj>
              </mc:Choice>
              <mc:Fallback>
                <p:oleObj name="Equation" r:id="rId4" imgW="129528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0628" y="4181306"/>
                        <a:ext cx="2307431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68039" y="4051260"/>
          <a:ext cx="633413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634680" progId="Equation.DSMT4">
                  <p:embed/>
                </p:oleObj>
              </mc:Choice>
              <mc:Fallback>
                <p:oleObj name="Equation" r:id="rId6" imgW="355320" imgH="6346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8039" y="4051260"/>
                        <a:ext cx="633413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32810" y="4055391"/>
          <a:ext cx="904875" cy="11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647640" progId="Equation.DSMT4">
                  <p:embed/>
                </p:oleObj>
              </mc:Choice>
              <mc:Fallback>
                <p:oleObj name="Equation" r:id="rId8" imgW="507960" imgH="6476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32810" y="4055391"/>
                        <a:ext cx="904875" cy="115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2108" y="5401259"/>
            <a:ext cx="789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can be solved using linear programming (Simplex or Interior Point Methods)</a:t>
            </a:r>
          </a:p>
        </p:txBody>
      </p:sp>
    </p:spTree>
    <p:extLst>
      <p:ext uri="{BB962C8B-B14F-4D97-AF65-F5344CB8AC3E}">
        <p14:creationId xmlns:p14="http://schemas.microsoft.com/office/powerpoint/2010/main" val="2976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108" y="1648019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29083" y="1605157"/>
          <a:ext cx="3212306" cy="42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41200" progId="Equation.DSMT4">
                  <p:embed/>
                </p:oleObj>
              </mc:Choice>
              <mc:Fallback>
                <p:oleObj name="Equation" r:id="rId2" imgW="180324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9083" y="1605157"/>
                        <a:ext cx="3212306" cy="42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8138" y="2170729"/>
          <a:ext cx="1945481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685800" progId="Equation.DSMT4">
                  <p:embed/>
                </p:oleObj>
              </mc:Choice>
              <mc:Fallback>
                <p:oleObj name="Equation" r:id="rId4" imgW="1091880" imgH="685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8138" y="2170729"/>
                        <a:ext cx="1945481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2108" y="3740410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Rewrite in matrix form: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37369" y="4242951"/>
          <a:ext cx="4999435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482400" progId="Equation.DSMT4">
                  <p:embed/>
                </p:oleObj>
              </mc:Choice>
              <mc:Fallback>
                <p:oleObj name="Equation" r:id="rId6" imgW="280656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7369" y="4242951"/>
                        <a:ext cx="4999435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95480" y="5085136"/>
          <a:ext cx="2081213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482400" progId="Equation.DSMT4">
                  <p:embed/>
                </p:oleObj>
              </mc:Choice>
              <mc:Fallback>
                <p:oleObj name="Equation" r:id="rId8" imgW="116820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5480" y="5085136"/>
                        <a:ext cx="2081213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2108" y="4477528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14097" y="5295949"/>
          <a:ext cx="144780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14097" y="5295949"/>
                        <a:ext cx="144780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0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90" y="1676012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KKT equations: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83615" y="2419885"/>
          <a:ext cx="2307431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660240" progId="Equation.DSMT4">
                  <p:embed/>
                </p:oleObj>
              </mc:Choice>
              <mc:Fallback>
                <p:oleObj name="Equation" r:id="rId2" imgW="1295280" imgH="660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3615" y="2419885"/>
                        <a:ext cx="2307431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07398" y="2130005"/>
            <a:ext cx="4945031" cy="859631"/>
            <a:chOff x="4276531" y="1697006"/>
            <a:chExt cx="6593374" cy="11461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048543" y="1697006"/>
            <a:ext cx="5821362" cy="114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50880" imgH="482400" progId="Equation.DSMT4">
                    <p:embed/>
                  </p:oleObj>
                </mc:Choice>
                <mc:Fallback>
                  <p:oleObj name="Equation" r:id="rId4" imgW="2450880" imgH="482400" progId="Equation.DSMT4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48543" y="1697006"/>
                          <a:ext cx="5821362" cy="1146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ight Arrow 6"/>
            <p:cNvSpPr/>
            <p:nvPr/>
          </p:nvSpPr>
          <p:spPr>
            <a:xfrm>
              <a:off x="4276531" y="2276670"/>
              <a:ext cx="643812" cy="18567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7399" y="2992989"/>
            <a:ext cx="3945877" cy="859631"/>
            <a:chOff x="4276531" y="2847651"/>
            <a:chExt cx="5261169" cy="11461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827713" y="2847651"/>
            <a:ext cx="3709987" cy="1146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040" imgH="482400" progId="Equation.DSMT4">
                    <p:embed/>
                  </p:oleObj>
                </mc:Choice>
                <mc:Fallback>
                  <p:oleObj name="Equation" r:id="rId6" imgW="1562040" imgH="482400" progId="Equation.DSMT4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27713" y="2847651"/>
                          <a:ext cx="3709987" cy="1146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ight Arrow 7"/>
            <p:cNvSpPr/>
            <p:nvPr/>
          </p:nvSpPr>
          <p:spPr>
            <a:xfrm>
              <a:off x="4276531" y="3371462"/>
              <a:ext cx="643812" cy="185678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8039" y="4051260"/>
          <a:ext cx="633413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634680" progId="Equation.DSMT4">
                  <p:embed/>
                </p:oleObj>
              </mc:Choice>
              <mc:Fallback>
                <p:oleObj name="Equation" r:id="rId8" imgW="355320" imgH="6346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8039" y="4051260"/>
                        <a:ext cx="633413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532810" y="4055391"/>
          <a:ext cx="904875" cy="11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647640" progId="Equation.DSMT4">
                  <p:embed/>
                </p:oleObj>
              </mc:Choice>
              <mc:Fallback>
                <p:oleObj name="Equation" r:id="rId10" imgW="507960" imgH="6476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2810" y="4055391"/>
                        <a:ext cx="904875" cy="115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1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94" y="1676012"/>
            <a:ext cx="723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Put in linear programming form.  Introduce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through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as basic variables: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97087" y="3403973"/>
          <a:ext cx="8008144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914400" progId="Equation.DSMT4">
                  <p:embed/>
                </p:oleObj>
              </mc:Choice>
              <mc:Fallback>
                <p:oleObj name="Equation" r:id="rId2" imgW="449568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7087" y="3403973"/>
                        <a:ext cx="8008144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6795" y="2424793"/>
            <a:ext cx="119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Subject to: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85904" y="2414588"/>
          <a:ext cx="1719263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5904" y="2414588"/>
                        <a:ext cx="1719263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65" y="5328411"/>
            <a:ext cx="8301953" cy="653863"/>
            <a:chOff x="1073020" y="5961549"/>
            <a:chExt cx="11069271" cy="871817"/>
          </a:xfrm>
        </p:grpSpPr>
        <p:sp>
          <p:nvSpPr>
            <p:cNvPr id="8" name="TextBox 7"/>
            <p:cNvSpPr txBox="1"/>
            <p:nvPr/>
          </p:nvSpPr>
          <p:spPr>
            <a:xfrm>
              <a:off x="1073020" y="5971592"/>
              <a:ext cx="110692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Note that the KKT equalities are enforced when</a:t>
              </a:r>
            </a:p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                                                                                      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Calibri" panose="020F0502020204030204"/>
                </a:rPr>
                <a:t>which gives the minimum cost </a:t>
              </a:r>
              <a:r>
                <a:rPr lang="en-US" i="1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rgbClr val="F0A22E">
                      <a:lumMod val="75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)=0 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7108213" y="5961549"/>
            <a:ext cx="29860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120" imgH="228600" progId="Equation.DSMT4">
                    <p:embed/>
                  </p:oleObj>
                </mc:Choice>
                <mc:Fallback>
                  <p:oleObj name="Equation" r:id="rId6" imgW="1257120" imgH="2286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08213" y="5961549"/>
                          <a:ext cx="2986087" cy="5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43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7104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Solution: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3431" y="1487795"/>
          <a:ext cx="1606153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2133360" progId="Equation.DSMT4">
                  <p:embed/>
                </p:oleObj>
              </mc:Choice>
              <mc:Fallback>
                <p:oleObj name="Equation" r:id="rId2" imgW="901440" imgH="2133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3431" y="1487795"/>
                        <a:ext cx="1606153" cy="380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ight Arrow 3"/>
          <p:cNvSpPr/>
          <p:nvPr/>
        </p:nvSpPr>
        <p:spPr>
          <a:xfrm rot="10800000">
            <a:off x="3484984" y="5056025"/>
            <a:ext cx="447869" cy="1259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836" y="4979047"/>
            <a:ext cx="7037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All zero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1326" y="2550344"/>
          <a:ext cx="3913585" cy="4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1326" y="2550344"/>
                        <a:ext cx="3913585" cy="4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02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631" y="1472711"/>
            <a:ext cx="394319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Optimization using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30" y="2144874"/>
            <a:ext cx="72888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is an approach to solve the generalized nonlinear optimization problem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minimizing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function where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 is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multiplier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47975" y="2643188"/>
          <a:ext cx="2986088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685800" progId="Equation.DSMT4">
                  <p:embed/>
                </p:oleObj>
              </mc:Choice>
              <mc:Fallback>
                <p:oleObj name="Equation" r:id="rId2" imgW="1676160" imgH="685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7975" y="2643188"/>
                        <a:ext cx="2986088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70597" y="4543425"/>
          <a:ext cx="4275534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457200" progId="Equation.DSMT4">
                  <p:embed/>
                </p:oleObj>
              </mc:Choice>
              <mc:Fallback>
                <p:oleObj name="Equation" r:id="rId4" imgW="2400120" imgH="4572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0597" y="4543425"/>
                        <a:ext cx="4275534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73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6670" y="1622181"/>
            <a:ext cx="716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Consider the case in which there are no inputs and neglecting inequalities: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17123" y="2134608"/>
          <a:ext cx="275986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57200" progId="Equation.DSMT4">
                  <p:embed/>
                </p:oleObj>
              </mc:Choice>
              <mc:Fallback>
                <p:oleObj name="Equation" r:id="rId2" imgW="154908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7123" y="2134608"/>
                        <a:ext cx="275986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2239" y="3199760"/>
          <a:ext cx="3619500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228600" progId="Equation.DSMT4">
                  <p:embed/>
                </p:oleObj>
              </mc:Choice>
              <mc:Fallback>
                <p:oleObj name="Equation" r:id="rId4" imgW="203184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2239" y="3199760"/>
                        <a:ext cx="3619500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669" y="3248758"/>
            <a:ext cx="17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becomes: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669" y="3960935"/>
            <a:ext cx="674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is solved by taking the derivatives and setting them equal to zero: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67483" y="4370785"/>
          <a:ext cx="3280172" cy="149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838080" progId="Equation.DSMT4">
                  <p:embed/>
                </p:oleObj>
              </mc:Choice>
              <mc:Fallback>
                <p:oleObj name="Equation" r:id="rId6" imgW="1841400" imgH="8380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7483" y="4370785"/>
                        <a:ext cx="3280172" cy="149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64369" y="5394080"/>
            <a:ext cx="21406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enforces equality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14253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2708" y="1490296"/>
            <a:ext cx="2147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63520" y="1330845"/>
          <a:ext cx="1696641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609480" progId="Equation.DSMT4">
                  <p:embed/>
                </p:oleObj>
              </mc:Choice>
              <mc:Fallback>
                <p:oleObj name="Equation" r:id="rId2" imgW="952200" imgH="609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3520" y="1330845"/>
                        <a:ext cx="1696641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33" y="2402656"/>
            <a:ext cx="3195828" cy="3283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8" y="3028950"/>
            <a:ext cx="580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point that minimizes the constrained cost function is the point in the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plane where the constraint line intersects the circle defined by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minimum corresponds to the minimum radius of the circle centered at the origin.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2739" y="3635619"/>
            <a:ext cx="8611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84295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6F6-B657-4DDA-9A5C-CC4CD35A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89" y="229110"/>
            <a:ext cx="8652222" cy="4247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 #3 – Continuation Power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5464-1AD9-4671-B86A-353E2F7FE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0" y="1079133"/>
            <a:ext cx="7772400" cy="2769989"/>
          </a:xfrm>
        </p:spPr>
        <p:txBody>
          <a:bodyPr/>
          <a:lstStyle/>
          <a:p>
            <a:r>
              <a:rPr lang="en-US" b="1" dirty="0"/>
              <a:t>Develop the Continuation Power Flow </a:t>
            </a:r>
            <a:r>
              <a:rPr lang="en-US" dirty="0"/>
              <a:t>algorithm to determine the P-V curves for all the required buses in the IEEE 14 bus test case with taps.  Do not worry about Q limits for this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5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085" y="146392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augmented (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Lagrangian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) cost function 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77404" y="1918372"/>
          <a:ext cx="3483769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393480" progId="Equation.DSMT4">
                  <p:embed/>
                </p:oleObj>
              </mc:Choice>
              <mc:Fallback>
                <p:oleObj name="Equation" r:id="rId2" imgW="1955520" imgH="3934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7404" y="1918372"/>
                        <a:ext cx="3483769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085" y="2817935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solution is obtained by solving: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20766" y="3014663"/>
          <a:ext cx="1922859" cy="158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888840" progId="Equation.DSMT4">
                  <p:embed/>
                </p:oleObj>
              </mc:Choice>
              <mc:Fallback>
                <p:oleObj name="Equation" r:id="rId4" imgW="1079280" imgH="8888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0766" y="3014663"/>
                        <a:ext cx="1922859" cy="1583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9084" y="5068766"/>
            <a:ext cx="296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Resulting in                        with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10146" y="4907391"/>
          <a:ext cx="2940844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393480" progId="Equation.DSMT4">
                  <p:embed/>
                </p:oleObj>
              </mc:Choice>
              <mc:Fallback>
                <p:oleObj name="Equation" r:id="rId6" imgW="165096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10146" y="4907391"/>
                        <a:ext cx="2940844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37697" y="3014663"/>
          <a:ext cx="2262188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419040" progId="Equation.DSMT4">
                  <p:embed/>
                </p:oleObj>
              </mc:Choice>
              <mc:Fallback>
                <p:oleObj name="Equation" r:id="rId8" imgW="1269720" imgH="419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37697" y="3014663"/>
                        <a:ext cx="2262188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22677" y="4658001"/>
          <a:ext cx="769144" cy="113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634680" progId="Equation.DSMT4">
                  <p:embed/>
                </p:oleObj>
              </mc:Choice>
              <mc:Fallback>
                <p:oleObj name="Equation" r:id="rId10" imgW="431640" imgH="6346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2677" y="4658001"/>
                        <a:ext cx="769144" cy="1131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82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1613389"/>
            <a:ext cx="786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the cost function or equality constraints contain the input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then an iterative approach is used (neglecting inequalities)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90613" y="2359819"/>
          <a:ext cx="653772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200" imgH="253800" progId="Equation.DSMT4">
                  <p:embed/>
                </p:oleObj>
              </mc:Choice>
              <mc:Fallback>
                <p:oleObj name="Equation" r:id="rId2" imgW="367020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0613" y="2359819"/>
                        <a:ext cx="6537722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1716" y="2932234"/>
            <a:ext cx="2042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 vector with dimension </a:t>
            </a:r>
            <a:r>
              <a:rPr lang="en-US" sz="13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Freeform 5"/>
          <p:cNvSpPr/>
          <p:nvPr/>
        </p:nvSpPr>
        <p:spPr>
          <a:xfrm>
            <a:off x="4914900" y="2747597"/>
            <a:ext cx="852854" cy="347483"/>
          </a:xfrm>
          <a:custGeom>
            <a:avLst/>
            <a:gdLst>
              <a:gd name="connsiteX0" fmla="*/ 1137138 w 1137138"/>
              <a:gd name="connsiteY0" fmla="*/ 445476 h 463311"/>
              <a:gd name="connsiteX1" fmla="*/ 562708 w 1137138"/>
              <a:gd name="connsiteY1" fmla="*/ 410307 h 463311"/>
              <a:gd name="connsiteX2" fmla="*/ 0 w 1137138"/>
              <a:gd name="connsiteY2" fmla="*/ 0 h 463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138" h="463311">
                <a:moveTo>
                  <a:pt x="1137138" y="445476"/>
                </a:moveTo>
                <a:cubicBezTo>
                  <a:pt x="944684" y="465014"/>
                  <a:pt x="752231" y="484553"/>
                  <a:pt x="562708" y="410307"/>
                </a:cubicBezTo>
                <a:cubicBezTo>
                  <a:pt x="373185" y="336061"/>
                  <a:pt x="186592" y="168030"/>
                  <a:pt x="0" y="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08" y="3424604"/>
            <a:ext cx="786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Taking derivatives: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284" y="3226044"/>
          <a:ext cx="3348038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1473120" progId="Equation.DSMT4">
                  <p:embed/>
                </p:oleObj>
              </mc:Choice>
              <mc:Fallback>
                <p:oleObj name="Equation" r:id="rId4" imgW="1879560" imgH="147312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0284" y="3226044"/>
                        <a:ext cx="3348038" cy="2624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52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8077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Steepest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39" y="2184889"/>
            <a:ext cx="7889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 the Steepest Descent method, the solution process alternates between solving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minimize the augmented cost function.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solution starts with a </a:t>
            </a: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feasible solution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(one that satisfies the equality constraint) and updates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in the direction of greatest change of the cost function (i.e. the direction of steepest descent towards the minimum)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232" y="4341114"/>
            <a:ext cx="19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Feasible solution: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4800" y="4108848"/>
          <a:ext cx="2171700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82400" progId="Equation.DSMT4">
                  <p:embed/>
                </p:oleObj>
              </mc:Choice>
              <mc:Fallback>
                <p:oleObj name="Equation" r:id="rId2" imgW="1218960" imgH="482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4800" y="4108848"/>
                        <a:ext cx="2171700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63236" y="5005150"/>
          <a:ext cx="2397919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558720" progId="Equation.DSMT4">
                  <p:embed/>
                </p:oleObj>
              </mc:Choice>
              <mc:Fallback>
                <p:oleObj name="Equation" r:id="rId4" imgW="1346040" imgH="55872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236" y="5005150"/>
                        <a:ext cx="2397919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372" y="5333238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for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: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8032" y="4368546"/>
            <a:ext cx="19709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(first derivative equation)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460" y="5314950"/>
            <a:ext cx="2197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(second derivative equation)</a:t>
            </a:r>
          </a:p>
        </p:txBody>
      </p:sp>
    </p:spTree>
    <p:extLst>
      <p:ext uri="{BB962C8B-B14F-4D97-AF65-F5344CB8AC3E}">
        <p14:creationId xmlns:p14="http://schemas.microsoft.com/office/powerpoint/2010/main" val="1945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253" y="1587011"/>
            <a:ext cx="30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Substitute into third equation: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14339" y="2014720"/>
          <a:ext cx="398145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1066680" progId="Equation.DSMT4">
                  <p:embed/>
                </p:oleObj>
              </mc:Choice>
              <mc:Fallback>
                <p:oleObj name="Equation" r:id="rId2" imgW="2234880" imgH="10666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4339" y="2014720"/>
                        <a:ext cx="3981450" cy="190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413875" y="2482502"/>
            <a:ext cx="1150829" cy="40384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304" y="2952228"/>
            <a:ext cx="2398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Gradient of C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 with respect to u</a:t>
            </a:r>
          </a:p>
        </p:txBody>
      </p:sp>
    </p:spTree>
    <p:extLst>
      <p:ext uri="{BB962C8B-B14F-4D97-AF65-F5344CB8AC3E}">
        <p14:creationId xmlns:p14="http://schemas.microsoft.com/office/powerpoint/2010/main" val="39945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78" y="1571233"/>
            <a:ext cx="7731691" cy="389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A5644E">
                    <a:lumMod val="75000"/>
                  </a:srgbClr>
                </a:solidFill>
                <a:latin typeface="Calibri" panose="020F0502020204030204"/>
              </a:rPr>
              <a:t>Steepest Descent Algorithm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Let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Guess an initial vector </a:t>
            </a:r>
            <a:r>
              <a:rPr lang="en-US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30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Solve the (possibly nonlinear) system of equations for a feasible  solution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          and              .  If                                  stop.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the new vector                                          where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a positive number which is the user-defined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stepsize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the algorithm.</a:t>
            </a:r>
          </a:p>
          <a:p>
            <a:pPr marL="342900" indent="-342900" defTabSz="6858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k=k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Go to step 2.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17880" y="3387068"/>
          <a:ext cx="723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203040" progId="Equation.DSMT4">
                  <p:embed/>
                </p:oleObj>
              </mc:Choice>
              <mc:Fallback>
                <p:oleObj name="Equation" r:id="rId2" imgW="406080" imgH="2030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7880" y="3387068"/>
                        <a:ext cx="7239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26020" y="3387068"/>
          <a:ext cx="52030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03040" progId="Equation.DSMT4">
                  <p:embed/>
                </p:oleObj>
              </mc:Choice>
              <mc:Fallback>
                <p:oleObj name="Equation" r:id="rId4" imgW="29196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6020" y="3387068"/>
                        <a:ext cx="52030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6210" y="3347337"/>
          <a:ext cx="160615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79360" progId="Equation.DSMT4">
                  <p:embed/>
                </p:oleObj>
              </mc:Choice>
              <mc:Fallback>
                <p:oleObj name="Equation" r:id="rId6" imgW="9014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6210" y="3347337"/>
                        <a:ext cx="160615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80197" y="3930123"/>
          <a:ext cx="2013347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0197" y="3930123"/>
                        <a:ext cx="2013347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53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9" y="3082602"/>
            <a:ext cx="5279809" cy="168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807" y="1508060"/>
            <a:ext cx="7872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At every step, the gradient is chosen such that the descent is in the steepest direction (i.e. normal to the constant cost curve)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size of the step is determined by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 A large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steplength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typically provides rapid convergence, but may oscillate around the minimum if too large.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1369" y="5160995"/>
            <a:ext cx="17964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curves of constant cost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36502" y="4356230"/>
            <a:ext cx="1266631" cy="8537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6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987828" y="1558253"/>
          <a:ext cx="339328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53800" progId="Equation.DSMT4">
                  <p:embed/>
                </p:oleObj>
              </mc:Choice>
              <mc:Fallback>
                <p:oleObj name="Equation" r:id="rId2" imgW="19047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7828" y="1558253"/>
                        <a:ext cx="339328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16049" y="2119313"/>
          <a:ext cx="2081213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82400" progId="Equation.DSMT4">
                  <p:embed/>
                </p:oleObj>
              </mc:Choice>
              <mc:Fallback>
                <p:oleObj name="Equation" r:id="rId4" imgW="116820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049" y="2119313"/>
                        <a:ext cx="2081213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53403" y="3915050"/>
          <a:ext cx="153828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914400" progId="Equation.DSMT4">
                  <p:embed/>
                </p:oleObj>
              </mc:Choice>
              <mc:Fallback>
                <p:oleObj name="Equation" r:id="rId6" imgW="863280" imgH="9144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3403" y="3915050"/>
                        <a:ext cx="1538288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27877" y="3869807"/>
          <a:ext cx="2171700" cy="167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939600" progId="Equation.DSMT4">
                  <p:embed/>
                </p:oleObj>
              </mc:Choice>
              <mc:Fallback>
                <p:oleObj name="Equation" r:id="rId8" imgW="1218960" imgH="939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7877" y="3869807"/>
                        <a:ext cx="2171700" cy="167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4930" y="349494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Take derivatives: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7753" y="232556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Use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 = 0.05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1437542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Calculate gradient: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00013" y="1918005"/>
          <a:ext cx="4433888" cy="203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1143000" progId="Equation.DSMT4">
                  <p:embed/>
                </p:oleObj>
              </mc:Choice>
              <mc:Fallback>
                <p:oleObj name="Equation" r:id="rId2" imgW="2489040" imgH="11430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0013" y="1918005"/>
                        <a:ext cx="4433888" cy="2035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41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7" y="1622181"/>
            <a:ext cx="697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First iteration:   Start with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 solve for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(feasible solution)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61023" y="2695575"/>
          <a:ext cx="456961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57200" progId="Equation.DSMT4">
                  <p:embed/>
                </p:oleObj>
              </mc:Choice>
              <mc:Fallback>
                <p:oleObj name="Equation" r:id="rId2" imgW="256536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1023" y="2695575"/>
                        <a:ext cx="456961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007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053" y="2721220"/>
            <a:ext cx="972254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lowest cost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07" y="3776297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0428" y="5282254"/>
          <a:ext cx="5203031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228600" progId="Equation.DSMT4">
                  <p:embed/>
                </p:oleObj>
              </mc:Choice>
              <mc:Fallback>
                <p:oleObj name="Equation" r:id="rId4" imgW="292068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0428" y="5282254"/>
                        <a:ext cx="5203031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91945" y="3872189"/>
          <a:ext cx="7193756" cy="10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38480" imgH="596880" progId="Equation.DSMT4">
                  <p:embed/>
                </p:oleObj>
              </mc:Choice>
              <mc:Fallback>
                <p:oleObj name="Equation" r:id="rId6" imgW="4038480" imgH="5968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1945" y="3872189"/>
                        <a:ext cx="7193756" cy="106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007" y="4989635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</p:spTree>
    <p:extLst>
      <p:ext uri="{BB962C8B-B14F-4D97-AF65-F5344CB8AC3E}">
        <p14:creationId xmlns:p14="http://schemas.microsoft.com/office/powerpoint/2010/main" val="37645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5" y="1622181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Second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5062" y="2695575"/>
          <a:ext cx="4682729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57200" progId="Equation.DSMT4">
                  <p:embed/>
                </p:oleObj>
              </mc:Choice>
              <mc:Fallback>
                <p:oleObj name="Equation" r:id="rId2" imgW="26287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062" y="2695575"/>
                        <a:ext cx="4682729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3385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384" y="4541230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Calculating gradient: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13230" y="5080491"/>
          <a:ext cx="5655469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228600" progId="Equation.DSMT4">
                  <p:embed/>
                </p:oleObj>
              </mc:Choice>
              <mc:Fallback>
                <p:oleObj name="Equation" r:id="rId4" imgW="31748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3230" y="5080491"/>
                        <a:ext cx="5655469" cy="407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47518" y="4569896"/>
          <a:ext cx="1493044" cy="31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177480" progId="Equation.DSMT4">
                  <p:embed/>
                </p:oleObj>
              </mc:Choice>
              <mc:Fallback>
                <p:oleObj name="Equation" r:id="rId6" imgW="83808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7518" y="4569896"/>
                        <a:ext cx="1493044" cy="31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3385" y="5121523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Update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70" y="3855427"/>
            <a:ext cx="129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Converged?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96312" y="3794979"/>
          <a:ext cx="4320778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279360" progId="Equation.DSMT4">
                  <p:embed/>
                </p:oleObj>
              </mc:Choice>
              <mc:Fallback>
                <p:oleObj name="Equation" r:id="rId8" imgW="2425680" imgH="27936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6312" y="3794979"/>
                        <a:ext cx="4320778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7177" y="3873010"/>
            <a:ext cx="13332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(need to repeat)</a:t>
            </a:r>
          </a:p>
        </p:txBody>
      </p:sp>
    </p:spTree>
    <p:extLst>
      <p:ext uri="{BB962C8B-B14F-4D97-AF65-F5344CB8AC3E}">
        <p14:creationId xmlns:p14="http://schemas.microsoft.com/office/powerpoint/2010/main" val="30976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ee the source image">
            <a:extLst>
              <a:ext uri="{FF2B5EF4-FFF2-40B4-BE49-F238E27FC236}">
                <a16:creationId xmlns:a16="http://schemas.microsoft.com/office/drawing/2014/main" id="{BF7A6D08-05A5-B10B-7CDE-85B1090E5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t="7340" r="32502" b="69314"/>
          <a:stretch/>
        </p:blipFill>
        <p:spPr bwMode="auto">
          <a:xfrm>
            <a:off x="260096" y="1089593"/>
            <a:ext cx="3563758" cy="28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8189257-65ED-1917-95A8-1E0BE865BF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30141" r="7904" b="7757"/>
          <a:stretch/>
        </p:blipFill>
        <p:spPr bwMode="auto">
          <a:xfrm>
            <a:off x="3823854" y="1418706"/>
            <a:ext cx="5060049" cy="47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6411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22181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Third iteration: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15779" y="2695575"/>
          <a:ext cx="4660106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57200" progId="Equation.DSMT4">
                  <p:embed/>
                </p:oleObj>
              </mc:Choice>
              <mc:Fallback>
                <p:oleObj name="Equation" r:id="rId2" imgW="2616120" imgH="457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5779" y="2695575"/>
                        <a:ext cx="4660106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2299189"/>
            <a:ext cx="39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Two possible solutions (found using NR):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644982"/>
            <a:ext cx="67460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This process continues until the final solution is reached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final values are: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0.5774,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‒ 0.7354,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0.4605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yield the minimum cost  function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1.6270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24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0631" y="1472711"/>
            <a:ext cx="34694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Sequential Quadratic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792" y="2214854"/>
            <a:ext cx="7424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Gradient descent techniques work well for small nonlinear systems, but become inefficient as the dimension of the search space grows.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Sequential quadratic programming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(SQP) optimization is more computationally efficient </a:t>
            </a: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is an iterative procedure that sequentially solves the QP problem to produce the solution to the original nonlinear problem in much the same way that the Newton-Raphson sequentially solves a series of linear problems to find the solution to a nonlinear problem.</a:t>
            </a:r>
          </a:p>
        </p:txBody>
      </p:sp>
    </p:spTree>
    <p:extLst>
      <p:ext uri="{BB962C8B-B14F-4D97-AF65-F5344CB8AC3E}">
        <p14:creationId xmlns:p14="http://schemas.microsoft.com/office/powerpoint/2010/main" val="1395085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02" y="1655018"/>
            <a:ext cx="345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SQP method solves the system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632181" y="2160329"/>
          <a:ext cx="2759869" cy="122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685800" progId="Equation.DSMT4">
                  <p:embed/>
                </p:oleObj>
              </mc:Choice>
              <mc:Fallback>
                <p:oleObj name="Equation" r:id="rId2" imgW="154908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181" y="2160329"/>
                        <a:ext cx="2759869" cy="1221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802" y="3567793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using Lagrange multipliers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0291" y="4010268"/>
          <a:ext cx="375523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53800" progId="Equation.DSMT4">
                  <p:embed/>
                </p:oleObj>
              </mc:Choice>
              <mc:Fallback>
                <p:oleObj name="Equation" r:id="rId4" imgW="210816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0291" y="4010268"/>
                        <a:ext cx="375523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6372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16" y="1522056"/>
            <a:ext cx="232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KKT conditions are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10338" y="1489959"/>
          <a:ext cx="2646760" cy="205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1155600" progId="Equation.DSMT4">
                  <p:embed/>
                </p:oleObj>
              </mc:Choice>
              <mc:Fallback>
                <p:oleObj name="Equation" r:id="rId2" imgW="1485720" imgH="1155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0338" y="1489959"/>
                        <a:ext cx="2646760" cy="205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18041" y="2319823"/>
            <a:ext cx="16098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Lagrange multipliers</a:t>
            </a:r>
          </a:p>
        </p:txBody>
      </p:sp>
      <p:sp>
        <p:nvSpPr>
          <p:cNvPr id="5" name="Freeform 4"/>
          <p:cNvSpPr/>
          <p:nvPr/>
        </p:nvSpPr>
        <p:spPr>
          <a:xfrm>
            <a:off x="5150499" y="1780981"/>
            <a:ext cx="1497563" cy="643812"/>
          </a:xfrm>
          <a:custGeom>
            <a:avLst/>
            <a:gdLst>
              <a:gd name="connsiteX0" fmla="*/ 1996751 w 1996751"/>
              <a:gd name="connsiteY0" fmla="*/ 858416 h 858416"/>
              <a:gd name="connsiteX1" fmla="*/ 718457 w 1996751"/>
              <a:gd name="connsiteY1" fmla="*/ 242596 h 858416"/>
              <a:gd name="connsiteX2" fmla="*/ 0 w 1996751"/>
              <a:gd name="connsiteY2" fmla="*/ 0 h 85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6751" h="858416">
                <a:moveTo>
                  <a:pt x="1996751" y="858416"/>
                </a:moveTo>
                <a:cubicBezTo>
                  <a:pt x="1524000" y="622040"/>
                  <a:pt x="1051249" y="385665"/>
                  <a:pt x="718457" y="242596"/>
                </a:cubicBezTo>
                <a:cubicBezTo>
                  <a:pt x="385665" y="99527"/>
                  <a:pt x="192832" y="49763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390902" y="1836965"/>
            <a:ext cx="2226623" cy="578922"/>
          </a:xfrm>
          <a:custGeom>
            <a:avLst/>
            <a:gdLst>
              <a:gd name="connsiteX0" fmla="*/ 2968831 w 2968831"/>
              <a:gd name="connsiteY0" fmla="*/ 771896 h 771896"/>
              <a:gd name="connsiteX1" fmla="*/ 724395 w 2968831"/>
              <a:gd name="connsiteY1" fmla="*/ 190005 h 771896"/>
              <a:gd name="connsiteX2" fmla="*/ 0 w 2968831"/>
              <a:gd name="connsiteY2" fmla="*/ 0 h 77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831" h="771896">
                <a:moveTo>
                  <a:pt x="2968831" y="771896"/>
                </a:moveTo>
                <a:lnTo>
                  <a:pt x="724395" y="190005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66470" y="3153981"/>
          <a:ext cx="1176338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6470" y="3153981"/>
                        <a:ext cx="1176338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97627" y="3864707"/>
          <a:ext cx="1244203" cy="70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7627" y="3864707"/>
                        <a:ext cx="1244203" cy="701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/>
          <p:nvPr/>
        </p:nvSpPr>
        <p:spPr>
          <a:xfrm>
            <a:off x="2573977" y="1792432"/>
            <a:ext cx="1425039" cy="1300348"/>
          </a:xfrm>
          <a:custGeom>
            <a:avLst/>
            <a:gdLst>
              <a:gd name="connsiteX0" fmla="*/ 0 w 1900052"/>
              <a:gd name="connsiteY0" fmla="*/ 1733797 h 1733797"/>
              <a:gd name="connsiteX1" fmla="*/ 724395 w 1900052"/>
              <a:gd name="connsiteY1" fmla="*/ 558140 h 1733797"/>
              <a:gd name="connsiteX2" fmla="*/ 1900052 w 1900052"/>
              <a:gd name="connsiteY2" fmla="*/ 0 h 173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0052" h="1733797">
                <a:moveTo>
                  <a:pt x="0" y="1733797"/>
                </a:moveTo>
                <a:cubicBezTo>
                  <a:pt x="203860" y="1290451"/>
                  <a:pt x="407720" y="847106"/>
                  <a:pt x="724395" y="558140"/>
                </a:cubicBezTo>
                <a:cubicBezTo>
                  <a:pt x="1041070" y="269174"/>
                  <a:pt x="1470561" y="134587"/>
                  <a:pt x="1900052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798506" y="1819152"/>
            <a:ext cx="913030" cy="2012867"/>
          </a:xfrm>
          <a:custGeom>
            <a:avLst/>
            <a:gdLst>
              <a:gd name="connsiteX0" fmla="*/ 302973 w 1217373"/>
              <a:gd name="connsiteY0" fmla="*/ 2683823 h 2683823"/>
              <a:gd name="connsiteX1" fmla="*/ 53591 w 1217373"/>
              <a:gd name="connsiteY1" fmla="*/ 866899 h 2683823"/>
              <a:gd name="connsiteX2" fmla="*/ 1217373 w 1217373"/>
              <a:gd name="connsiteY2" fmla="*/ 0 h 268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7373" h="2683823">
                <a:moveTo>
                  <a:pt x="302973" y="2683823"/>
                </a:moveTo>
                <a:cubicBezTo>
                  <a:pt x="102082" y="1999013"/>
                  <a:pt x="-98809" y="1314203"/>
                  <a:pt x="53591" y="866899"/>
                </a:cubicBezTo>
                <a:cubicBezTo>
                  <a:pt x="205991" y="419595"/>
                  <a:pt x="711682" y="209797"/>
                  <a:pt x="1217373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8530" y="3511478"/>
            <a:ext cx="12080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Slack variables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15467" y="2609850"/>
            <a:ext cx="1600200" cy="999067"/>
          </a:xfrm>
          <a:custGeom>
            <a:avLst/>
            <a:gdLst>
              <a:gd name="connsiteX0" fmla="*/ 2133600 w 2133600"/>
              <a:gd name="connsiteY0" fmla="*/ 1332089 h 1332089"/>
              <a:gd name="connsiteX1" fmla="*/ 982133 w 2133600"/>
              <a:gd name="connsiteY1" fmla="*/ 372533 h 1332089"/>
              <a:gd name="connsiteX2" fmla="*/ 0 w 2133600"/>
              <a:gd name="connsiteY2" fmla="*/ 0 h 133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1332089">
                <a:moveTo>
                  <a:pt x="2133600" y="1332089"/>
                </a:moveTo>
                <a:cubicBezTo>
                  <a:pt x="1735666" y="963318"/>
                  <a:pt x="1337733" y="594548"/>
                  <a:pt x="982133" y="372533"/>
                </a:cubicBezTo>
                <a:cubicBezTo>
                  <a:pt x="626533" y="150518"/>
                  <a:pt x="313266" y="75259"/>
                  <a:pt x="0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80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9" grpId="0" animBg="1"/>
      <p:bldP spid="10" grpId="0" animBg="1"/>
      <p:bldP spid="11" grpId="0"/>
      <p:bldP spid="11" grpId="1"/>
      <p:bldP spid="12" grpId="0" animBg="1"/>
      <p:bldP spid="1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412" y="1551517"/>
            <a:ext cx="496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Neglecting inequalities, the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nonequations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become: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14021" y="2109523"/>
          <a:ext cx="4524375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DSMT4">
                  <p:embed/>
                </p:oleObj>
              </mc:Choice>
              <mc:Fallback>
                <p:oleObj name="Equation" r:id="rId2" imgW="2539800" imgH="482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021" y="2109523"/>
                        <a:ext cx="4524375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6412" y="3289220"/>
            <a:ext cx="44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Which can be solved using Newton-Raphson: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68204" y="3749279"/>
          <a:ext cx="2827734" cy="49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79360" progId="Equation.DSMT4">
                  <p:embed/>
                </p:oleObj>
              </mc:Choice>
              <mc:Fallback>
                <p:oleObj name="Equation" r:id="rId4" imgW="1587240" imgH="279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8204" y="3749279"/>
                        <a:ext cx="2827734" cy="49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412" y="43062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Or: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58617" y="4666060"/>
          <a:ext cx="4117181" cy="95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200" imgH="533160" progId="Equation.DSMT4">
                  <p:embed/>
                </p:oleObj>
              </mc:Choice>
              <mc:Fallback>
                <p:oleObj name="Equation" r:id="rId6" imgW="2311200" imgH="5331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8617" y="4666060"/>
                        <a:ext cx="4117181" cy="95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2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4931" y="1604596"/>
            <a:ext cx="2306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Example:    Minimize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	        Subject to: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201592" y="1558528"/>
          <a:ext cx="296346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53800" progId="Equation.DSMT4">
                  <p:embed/>
                </p:oleObj>
              </mc:Choice>
              <mc:Fallback>
                <p:oleObj name="Equation" r:id="rId2" imgW="166356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1592" y="1558528"/>
                        <a:ext cx="2963465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2282" y="2154940"/>
          <a:ext cx="3642122" cy="85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482400" progId="Equation.DSMT4">
                  <p:embed/>
                </p:oleObj>
              </mc:Choice>
              <mc:Fallback>
                <p:oleObj name="Equation" r:id="rId4" imgW="204444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2282" y="2154940"/>
                        <a:ext cx="3642122" cy="859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8304" y="3636076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Applying the KKT conditions: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229731" y="3457282"/>
          <a:ext cx="6650831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560" imgH="1218960" progId="Equation.DSMT4">
                  <p:embed/>
                </p:oleObj>
              </mc:Choice>
              <mc:Fallback>
                <p:oleObj name="Equation" r:id="rId6" imgW="3733560" imgH="1218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9731" y="3457282"/>
                        <a:ext cx="6650831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73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045574" y="1275979"/>
          <a:ext cx="2103834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1168200" progId="Equation.DSMT4">
                  <p:embed/>
                </p:oleObj>
              </mc:Choice>
              <mc:Fallback>
                <p:oleObj name="Equation" r:id="rId2" imgW="1180800" imgH="11682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5574" y="1275979"/>
                        <a:ext cx="2103834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6276" y="1632115"/>
            <a:ext cx="310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Nonlinear system of equations: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994" y="3466853"/>
            <a:ext cx="39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Newton-Raphson iteration becomes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3838" y="3851673"/>
          <a:ext cx="8030766" cy="2149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280" imgH="1206360" progId="Equation.DSMT4">
                  <p:embed/>
                </p:oleObj>
              </mc:Choice>
              <mc:Fallback>
                <p:oleObj name="Equation" r:id="rId4" imgW="4508280" imgH="12063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838" y="3851673"/>
                        <a:ext cx="8030766" cy="2149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688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93" y="2142668"/>
            <a:ext cx="6020615" cy="2572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9348" y="4428754"/>
            <a:ext cx="285008" cy="29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84984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C897834-648A-4623-B0DB-4E758A5F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062" y="178907"/>
            <a:ext cx="8651875" cy="42545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Announcements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EB8935F-9779-4CBF-9252-3DAD76A63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5684" y="800561"/>
            <a:ext cx="8232630" cy="4893647"/>
          </a:xfrm>
        </p:spPr>
        <p:txBody>
          <a:bodyPr/>
          <a:lstStyle/>
          <a:p>
            <a:r>
              <a:rPr lang="en-US" altLang="en-US" dirty="0"/>
              <a:t>Reading Chapter 6</a:t>
            </a:r>
          </a:p>
          <a:p>
            <a:r>
              <a:rPr lang="en-US" altLang="en-US" dirty="0"/>
              <a:t>Remember to start on Discussion Set #2</a:t>
            </a:r>
          </a:p>
          <a:p>
            <a:r>
              <a:rPr lang="en-US" altLang="en-US" dirty="0"/>
              <a:t>Set aside time for PROGRAMS – Try to have Program #1 done by Oct 31, if not sooner.</a:t>
            </a:r>
          </a:p>
          <a:p>
            <a:r>
              <a:rPr lang="en-US" altLang="en-US" dirty="0"/>
              <a:t>Start working on Program #3 when done with #1</a:t>
            </a:r>
          </a:p>
          <a:p>
            <a:pPr marL="165100" indent="0">
              <a:buNone/>
            </a:pPr>
            <a:r>
              <a:rPr lang="en-US" altLang="en-US" dirty="0"/>
              <a:t>This Week</a:t>
            </a:r>
          </a:p>
          <a:p>
            <a:pPr>
              <a:buFontTx/>
              <a:buChar char="-"/>
            </a:pPr>
            <a:r>
              <a:rPr lang="en-US" altLang="en-US" dirty="0"/>
              <a:t>Office Hours from Vancouver and via zoom on Tuesday &amp; Wednesday</a:t>
            </a:r>
          </a:p>
          <a:p>
            <a:pPr>
              <a:buFontTx/>
              <a:buChar char="-"/>
            </a:pPr>
            <a:r>
              <a:rPr lang="en-US" altLang="en-US" dirty="0"/>
              <a:t>Class on Thursday (10/27) via Zoom or Vancouver classroom (no class in Pullman classroom)</a:t>
            </a:r>
            <a:endParaRPr altLang="en-US" dirty="0"/>
          </a:p>
          <a:p>
            <a:pPr marL="165100" indent="0">
              <a:buNone/>
            </a:pPr>
            <a:endParaRPr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 descr="chi-squared-densities-df-1-2-3-5-10">
            <a:extLst>
              <a:ext uri="{FF2B5EF4-FFF2-40B4-BE49-F238E27FC236}">
                <a16:creationId xmlns:a16="http://schemas.microsoft.com/office/drawing/2014/main" id="{BB8FE32C-B8B3-0069-D46B-7F8D09F9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9" y="909199"/>
            <a:ext cx="7223541" cy="41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A247E-158B-0619-E3A7-0614846CBFF1}"/>
              </a:ext>
            </a:extLst>
          </p:cNvPr>
          <p:cNvSpPr txBox="1"/>
          <p:nvPr/>
        </p:nvSpPr>
        <p:spPr>
          <a:xfrm>
            <a:off x="2863735" y="5552594"/>
            <a:ext cx="4580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The Chi-Squared Distribution, Part 1 | Topics in Actuarial Modeling (wordpress.com)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31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631" y="1472711"/>
            <a:ext cx="171143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State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821" y="2179864"/>
            <a:ext cx="7907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state estimator is designed to give the best estimates of the voltages and phase angles minimizing the effects of the measurement errors.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set of specified measurements of a power system is said to be </a:t>
            </a:r>
            <a:r>
              <a:rPr lang="en-US" i="1" dirty="0">
                <a:solidFill>
                  <a:srgbClr val="F0A22E">
                    <a:lumMod val="75000"/>
                  </a:srgbClr>
                </a:solidFill>
                <a:latin typeface="Calibri" panose="020F0502020204030204"/>
              </a:rPr>
              <a:t>observable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if the entire state vector of bus voltage magnitude and phase angles can be estimated from the set of available measurements.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 unobservable system is one in which the set of measurements do not span the entire state space, and therefore not all states can be estimated.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6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72" y="3606073"/>
            <a:ext cx="3557636" cy="1423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2" y="1354106"/>
            <a:ext cx="3337552" cy="2985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4" y="4705718"/>
            <a:ext cx="1946057" cy="791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816" y="1766984"/>
            <a:ext cx="3855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Estimate the power system states and use the chi-square test of inequality with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α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= 0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01 to check for the presence of bad data in the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3524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3833" y="1578040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Recall: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97410" y="1406835"/>
          <a:ext cx="35052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31640" progId="Equation.DSMT4">
                  <p:embed/>
                </p:oleObj>
              </mc:Choice>
              <mc:Fallback>
                <p:oleObj name="Equation" r:id="rId2" imgW="196848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7410" y="1406835"/>
                        <a:ext cx="3505200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20974" y="1595738"/>
            <a:ext cx="1048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Minimize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833" y="2816678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22094" y="2424647"/>
          <a:ext cx="1235869" cy="119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711000" progId="Equation.DSMT4">
                  <p:embed/>
                </p:oleObj>
              </mc:Choice>
              <mc:Fallback>
                <p:oleObj name="Equation" r:id="rId4" imgW="736560" imgH="711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2094" y="2424647"/>
                        <a:ext cx="1235869" cy="1191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833" y="4001666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What is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?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06049" y="2475140"/>
          <a:ext cx="5412581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2057400" progId="Equation.DSMT4">
                  <p:embed/>
                </p:oleObj>
              </mc:Choice>
              <mc:Fallback>
                <p:oleObj name="Equation" r:id="rId6" imgW="3225600" imgH="2057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06049" y="2475140"/>
                        <a:ext cx="5412581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5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WSU Brand HEX">
      <a:dk1>
        <a:srgbClr val="000000"/>
      </a:dk1>
      <a:lt1>
        <a:srgbClr val="FFFFFF"/>
      </a:lt1>
      <a:dk2>
        <a:srgbClr val="003C69"/>
      </a:dk2>
      <a:lt2>
        <a:srgbClr val="DBCEAC"/>
      </a:lt2>
      <a:accent1>
        <a:srgbClr val="981E32"/>
      </a:accent1>
      <a:accent2>
        <a:srgbClr val="5E6A71"/>
      </a:accent2>
      <a:accent3>
        <a:srgbClr val="C60C30"/>
      </a:accent3>
      <a:accent4>
        <a:srgbClr val="EC7A08"/>
      </a:accent4>
      <a:accent5>
        <a:srgbClr val="3CB6CE"/>
      </a:accent5>
      <a:accent6>
        <a:srgbClr val="B6BF00"/>
      </a:accent6>
      <a:hlink>
        <a:srgbClr val="452325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6E07B8C6FDF4AA9C8148FCBB0BCEE" ma:contentTypeVersion="14" ma:contentTypeDescription="Create a new document." ma:contentTypeScope="" ma:versionID="143cb6437e95a0fac009a6c308f2423c">
  <xsd:schema xmlns:xsd="http://www.w3.org/2001/XMLSchema" xmlns:xs="http://www.w3.org/2001/XMLSchema" xmlns:p="http://schemas.microsoft.com/office/2006/metadata/properties" xmlns:ns3="048b29e2-e056-46d7-9f03-f58d16224128" xmlns:ns4="29140ecd-3393-4559-a649-14a344578679" targetNamespace="http://schemas.microsoft.com/office/2006/metadata/properties" ma:root="true" ma:fieldsID="b841d605fdc55b0768f3d590e5c95aa3" ns3:_="" ns4:_="">
    <xsd:import namespace="048b29e2-e056-46d7-9f03-f58d16224128"/>
    <xsd:import namespace="29140ecd-3393-4559-a649-14a3445786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9e2-e056-46d7-9f03-f58d16224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40ecd-3393-4559-a649-14a34457867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54ADCE-570C-4233-9B50-E63B91158CA0}">
  <ds:schemaRefs>
    <ds:schemaRef ds:uri="048b29e2-e056-46d7-9f03-f58d16224128"/>
    <ds:schemaRef ds:uri="http://purl.org/dc/terms/"/>
    <ds:schemaRef ds:uri="http://purl.org/dc/dcmitype/"/>
    <ds:schemaRef ds:uri="29140ecd-3393-4559-a649-14a344578679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08C9AA-6A32-4B29-B0B8-2274373B0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B4829-75A5-4577-A91F-90EC833ED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9e2-e056-46d7-9f03-f58d16224128"/>
    <ds:schemaRef ds:uri="29140ecd-3393-4559-a649-14a344578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6258</TotalTime>
  <Words>2097</Words>
  <Application>Microsoft Office PowerPoint</Application>
  <PresentationFormat>On-screen Show (4:3)</PresentationFormat>
  <Paragraphs>296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Lato Extended</vt:lpstr>
      <vt:lpstr>Lucida Sans</vt:lpstr>
      <vt:lpstr>Times New Roman</vt:lpstr>
      <vt:lpstr>Default Design</vt:lpstr>
      <vt:lpstr>1_Default Design</vt:lpstr>
      <vt:lpstr>2_Default Design</vt:lpstr>
      <vt:lpstr>Office Theme</vt:lpstr>
      <vt:lpstr>Equation</vt:lpstr>
      <vt:lpstr>EE 521/ECE 582 – Analysis of Power systems</vt:lpstr>
      <vt:lpstr>PowerPoint Presentation</vt:lpstr>
      <vt:lpstr>Discussion Set #2</vt:lpstr>
      <vt:lpstr>Program #3 – Continuation Power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Announcements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Schulz, Noel N</cp:lastModifiedBy>
  <cp:revision>486</cp:revision>
  <cp:lastPrinted>2014-04-21T18:27:44Z</cp:lastPrinted>
  <dcterms:created xsi:type="dcterms:W3CDTF">2001-10-04T20:08:10Z</dcterms:created>
  <dcterms:modified xsi:type="dcterms:W3CDTF">2022-10-25T21:32:16Z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0x0101000756E07B8C6FDF4AA9C8148FCBB0BCEE</vt:lpwstr>
  </property>
</Properties>
</file>