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4157" r:id="rId5"/>
    <p:sldMasterId id="2147484366" r:id="rId6"/>
  </p:sldMasterIdLst>
  <p:notesMasterIdLst>
    <p:notesMasterId r:id="rId68"/>
  </p:notesMasterIdLst>
  <p:handoutMasterIdLst>
    <p:handoutMasterId r:id="rId69"/>
  </p:handoutMasterIdLst>
  <p:sldIdLst>
    <p:sldId id="341" r:id="rId7"/>
    <p:sldId id="937" r:id="rId8"/>
    <p:sldId id="940" r:id="rId9"/>
    <p:sldId id="901" r:id="rId10"/>
    <p:sldId id="931" r:id="rId11"/>
    <p:sldId id="924" r:id="rId12"/>
    <p:sldId id="261" r:id="rId13"/>
    <p:sldId id="293" r:id="rId14"/>
    <p:sldId id="294" r:id="rId15"/>
    <p:sldId id="295" r:id="rId16"/>
    <p:sldId id="296" r:id="rId17"/>
    <p:sldId id="300" r:id="rId18"/>
    <p:sldId id="297" r:id="rId19"/>
    <p:sldId id="933" r:id="rId20"/>
    <p:sldId id="298" r:id="rId21"/>
    <p:sldId id="301" r:id="rId22"/>
    <p:sldId id="310" r:id="rId23"/>
    <p:sldId id="308" r:id="rId24"/>
    <p:sldId id="302" r:id="rId25"/>
    <p:sldId id="317" r:id="rId26"/>
    <p:sldId id="303" r:id="rId27"/>
    <p:sldId id="304" r:id="rId28"/>
    <p:sldId id="305" r:id="rId29"/>
    <p:sldId id="306" r:id="rId30"/>
    <p:sldId id="311" r:id="rId31"/>
    <p:sldId id="312" r:id="rId32"/>
    <p:sldId id="313" r:id="rId33"/>
    <p:sldId id="314" r:id="rId34"/>
    <p:sldId id="315" r:id="rId35"/>
    <p:sldId id="316" r:id="rId36"/>
    <p:sldId id="319" r:id="rId37"/>
    <p:sldId id="320" r:id="rId38"/>
    <p:sldId id="318" r:id="rId39"/>
    <p:sldId id="322" r:id="rId40"/>
    <p:sldId id="323" r:id="rId41"/>
    <p:sldId id="325" r:id="rId42"/>
    <p:sldId id="324"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938" r:id="rId59"/>
    <p:sldId id="342" r:id="rId60"/>
    <p:sldId id="343" r:id="rId61"/>
    <p:sldId id="344" r:id="rId62"/>
    <p:sldId id="345" r:id="rId63"/>
    <p:sldId id="941" r:id="rId64"/>
    <p:sldId id="934" r:id="rId65"/>
    <p:sldId id="356" r:id="rId66"/>
    <p:sldId id="939" r:id="rId67"/>
  </p:sldIdLst>
  <p:sldSz cx="9144000" cy="6858000" type="screen4x3"/>
  <p:notesSz cx="9296400" cy="7010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534">
          <p15:clr>
            <a:srgbClr val="A4A3A4"/>
          </p15:clr>
        </p15:guide>
        <p15:guide id="2" orient="horz" pos="660">
          <p15:clr>
            <a:srgbClr val="A4A3A4"/>
          </p15:clr>
        </p15:guide>
        <p15:guide id="3" pos="2015">
          <p15:clr>
            <a:srgbClr val="A4A3A4"/>
          </p15:clr>
        </p15:guide>
        <p15:guide id="4" pos="3907">
          <p15:clr>
            <a:srgbClr val="A4A3A4"/>
          </p15:clr>
        </p15:guide>
        <p15:guide id="5" pos="306">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ulz, Noel N" initials="SN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C30"/>
    <a:srgbClr val="EAEAEA"/>
    <a:srgbClr val="DBCEAC"/>
    <a:srgbClr val="3CB6CE"/>
    <a:srgbClr val="B6BF00"/>
    <a:srgbClr val="EC7A00"/>
    <a:srgbClr val="003C69"/>
    <a:srgbClr val="4523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3" autoAdjust="0"/>
    <p:restoredTop sz="50000" autoAdjust="0"/>
  </p:normalViewPr>
  <p:slideViewPr>
    <p:cSldViewPr snapToGrid="0">
      <p:cViewPr varScale="1">
        <p:scale>
          <a:sx n="114" d="100"/>
          <a:sy n="114" d="100"/>
        </p:scale>
        <p:origin x="1614" y="114"/>
      </p:cViewPr>
      <p:guideLst>
        <p:guide orient="horz" pos="1534"/>
        <p:guide orient="horz" pos="660"/>
        <p:guide pos="2015"/>
        <p:guide pos="3907"/>
        <p:guide pos="306"/>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118" d="100"/>
          <a:sy n="118" d="100"/>
        </p:scale>
        <p:origin x="-2004"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9A40F47-E107-4514-92C6-DA82C39DAFE4}"/>
              </a:ext>
            </a:extLst>
          </p:cNvPr>
          <p:cNvSpPr>
            <a:spLocks noGrp="1" noChangeArrowheads="1"/>
          </p:cNvSpPr>
          <p:nvPr>
            <p:ph type="hdr" sz="quarter"/>
          </p:nvPr>
        </p:nvSpPr>
        <p:spPr bwMode="auto">
          <a:xfrm>
            <a:off x="3886200" y="0"/>
            <a:ext cx="437673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eaLnBrk="1" hangingPunct="1">
              <a:defRPr sz="1200">
                <a:latin typeface="Arial" charset="0"/>
              </a:defRPr>
            </a:lvl1pPr>
          </a:lstStyle>
          <a:p>
            <a:pPr>
              <a:defRPr/>
            </a:pPr>
            <a:endParaRPr lang="en-US"/>
          </a:p>
        </p:txBody>
      </p:sp>
      <p:sp>
        <p:nvSpPr>
          <p:cNvPr id="55299" name="Rectangle 3">
            <a:extLst>
              <a:ext uri="{FF2B5EF4-FFF2-40B4-BE49-F238E27FC236}">
                <a16:creationId xmlns:a16="http://schemas.microsoft.com/office/drawing/2014/main" id="{A976E8A4-0C20-450B-A0B8-9CD4A7CD052E}"/>
              </a:ext>
            </a:extLst>
          </p:cNvPr>
          <p:cNvSpPr>
            <a:spLocks noGrp="1" noChangeArrowheads="1"/>
          </p:cNvSpPr>
          <p:nvPr>
            <p:ph type="dt" sz="quarter" idx="1"/>
          </p:nvPr>
        </p:nvSpPr>
        <p:spPr bwMode="auto">
          <a:xfrm>
            <a:off x="8277225" y="0"/>
            <a:ext cx="10175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3828" eaLnBrk="1" hangingPunct="1">
              <a:defRPr sz="1200">
                <a:latin typeface="Arial" charset="0"/>
              </a:defRPr>
            </a:lvl1pPr>
          </a:lstStyle>
          <a:p>
            <a:pPr>
              <a:defRPr/>
            </a:pPr>
            <a:fld id="{259C353F-D531-4D70-A546-A077321241FD}" type="datetime1">
              <a:rPr lang="en-US"/>
              <a:pPr>
                <a:defRPr/>
              </a:pPr>
              <a:t>9/13/2022</a:t>
            </a:fld>
            <a:endParaRPr lang="en-US" dirty="0"/>
          </a:p>
        </p:txBody>
      </p:sp>
      <p:sp>
        <p:nvSpPr>
          <p:cNvPr id="55300" name="Rectangle 4">
            <a:extLst>
              <a:ext uri="{FF2B5EF4-FFF2-40B4-BE49-F238E27FC236}">
                <a16:creationId xmlns:a16="http://schemas.microsoft.com/office/drawing/2014/main" id="{3EC2D17B-2A4F-41D3-9E65-C5DA81EF1283}"/>
              </a:ext>
            </a:extLst>
          </p:cNvPr>
          <p:cNvSpPr>
            <a:spLocks noGrp="1" noChangeArrowheads="1"/>
          </p:cNvSpPr>
          <p:nvPr>
            <p:ph type="ftr" sz="quarter" idx="2"/>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eaLnBrk="1" hangingPunct="1">
              <a:defRPr sz="1200">
                <a:latin typeface="Arial" charset="0"/>
              </a:defRPr>
            </a:lvl1pPr>
          </a:lstStyle>
          <a:p>
            <a:pPr>
              <a:defRPr/>
            </a:pPr>
            <a:r>
              <a:rPr lang="en-US"/>
              <a:t>Template-WSU Hrz 201.ppt</a:t>
            </a:r>
          </a:p>
        </p:txBody>
      </p:sp>
      <p:sp>
        <p:nvSpPr>
          <p:cNvPr id="55301" name="Rectangle 5">
            <a:extLst>
              <a:ext uri="{FF2B5EF4-FFF2-40B4-BE49-F238E27FC236}">
                <a16:creationId xmlns:a16="http://schemas.microsoft.com/office/drawing/2014/main" id="{F3C2D02C-DA04-45E5-87BE-88466862A138}"/>
              </a:ext>
            </a:extLst>
          </p:cNvPr>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eaLnBrk="1" hangingPunct="1">
              <a:defRPr sz="1200" smtClean="0"/>
            </a:lvl1pPr>
          </a:lstStyle>
          <a:p>
            <a:pPr>
              <a:defRPr/>
            </a:pPr>
            <a:fld id="{FF360DB2-6618-4682-8580-D9A7B03CE3E8}" type="slidenum">
              <a:rPr lang="en-US" altLang="en-US"/>
              <a:pPr>
                <a:defRPr/>
              </a:pPr>
              <a:t>‹#›</a:t>
            </a:fld>
            <a:endParaRPr lang="en-US" altLang="en-US"/>
          </a:p>
        </p:txBody>
      </p:sp>
      <p:sp>
        <p:nvSpPr>
          <p:cNvPr id="2" name="TextBox 1">
            <a:extLst>
              <a:ext uri="{FF2B5EF4-FFF2-40B4-BE49-F238E27FC236}">
                <a16:creationId xmlns:a16="http://schemas.microsoft.com/office/drawing/2014/main" id="{4096F6DC-CA88-4FDB-9EB9-664DC52389A6}"/>
              </a:ext>
            </a:extLst>
          </p:cNvPr>
          <p:cNvSpPr txBox="1"/>
          <p:nvPr/>
        </p:nvSpPr>
        <p:spPr>
          <a:xfrm>
            <a:off x="0" y="7938"/>
            <a:ext cx="3757613" cy="277812"/>
          </a:xfrm>
          <a:prstGeom prst="rect">
            <a:avLst/>
          </a:prstGeom>
          <a:noFill/>
        </p:spPr>
        <p:txBody>
          <a:bodyPr lIns="91650" tIns="45825" rIns="91650" bIns="45825">
            <a:spAutoFit/>
          </a:bodyPr>
          <a:lstStyle/>
          <a:p>
            <a:pPr eaLnBrk="1" hangingPunct="1">
              <a:defRPr/>
            </a:pPr>
            <a:r>
              <a:rPr lang="en-US" sz="1200" spc="301" dirty="0">
                <a:latin typeface="Times New Roman" panose="02020603050405020304" pitchFamily="18" charset="0"/>
                <a:cs typeface="Times New Roman" panose="02020603050405020304" pitchFamily="18" charset="0"/>
              </a:rPr>
              <a:t>WASHINGTON STATE UNIVERSITY</a:t>
            </a: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DF5B2C5-18E2-43E8-9004-54CCE1AAA383}"/>
              </a:ext>
            </a:extLst>
          </p:cNvPr>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69353E3E-0E7E-4933-A64F-0629E9048036}"/>
              </a:ext>
            </a:extLst>
          </p:cNvPr>
          <p:cNvSpPr>
            <a:spLocks noGrp="1" noChangeArrowheads="1"/>
          </p:cNvSpPr>
          <p:nvPr>
            <p:ph type="dt" idx="1"/>
          </p:nvPr>
        </p:nvSpPr>
        <p:spPr bwMode="auto">
          <a:xfrm>
            <a:off x="5265738" y="0"/>
            <a:ext cx="4029075"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3828" eaLnBrk="1" hangingPunct="1">
              <a:defRPr sz="1200">
                <a:latin typeface="Arial" charset="0"/>
              </a:defRPr>
            </a:lvl1pPr>
          </a:lstStyle>
          <a:p>
            <a:pPr>
              <a:defRPr/>
            </a:pPr>
            <a:fld id="{F3783D72-30C7-4BA8-9A26-D5C07AAC3F57}" type="datetime1">
              <a:rPr lang="en-US"/>
              <a:pPr>
                <a:defRPr/>
              </a:pPr>
              <a:t>9/13/2022</a:t>
            </a:fld>
            <a:endParaRPr lang="en-US"/>
          </a:p>
        </p:txBody>
      </p:sp>
      <p:sp>
        <p:nvSpPr>
          <p:cNvPr id="8196" name="Rectangle 4">
            <a:extLst>
              <a:ext uri="{FF2B5EF4-FFF2-40B4-BE49-F238E27FC236}">
                <a16:creationId xmlns:a16="http://schemas.microsoft.com/office/drawing/2014/main" id="{2C1B986B-1945-4486-BB75-6D067E22FDB5}"/>
              </a:ext>
            </a:extLst>
          </p:cNvPr>
          <p:cNvSpPr>
            <a:spLocks noGrp="1" noRot="1" noChangeAspect="1" noChangeArrowheads="1" noTextEdit="1"/>
          </p:cNvSpPr>
          <p:nvPr>
            <p:ph type="sldImg" idx="2"/>
          </p:nvPr>
        </p:nvSpPr>
        <p:spPr bwMode="auto">
          <a:xfrm>
            <a:off x="2898775" y="527050"/>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B2F4E497-C724-48B9-BC59-F40DCA2AECB2}"/>
              </a:ext>
            </a:extLst>
          </p:cNvPr>
          <p:cNvSpPr>
            <a:spLocks noGrp="1" noChangeArrowheads="1"/>
          </p:cNvSpPr>
          <p:nvPr>
            <p:ph type="body" sz="quarter" idx="3"/>
          </p:nvPr>
        </p:nvSpPr>
        <p:spPr bwMode="auto">
          <a:xfrm>
            <a:off x="930275" y="3330575"/>
            <a:ext cx="7435850" cy="3152775"/>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6DA15B30-03C5-480F-A8A7-3E40372B85FA}"/>
              </a:ext>
            </a:extLst>
          </p:cNvPr>
          <p:cNvSpPr>
            <a:spLocks noGrp="1" noChangeArrowheads="1"/>
          </p:cNvSpPr>
          <p:nvPr>
            <p:ph type="ftr" sz="quarter" idx="4"/>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eaLnBrk="1" hangingPunct="1">
              <a:defRPr sz="1200">
                <a:latin typeface="Arial" charset="0"/>
              </a:defRPr>
            </a:lvl1pPr>
          </a:lstStyle>
          <a:p>
            <a:pPr>
              <a:defRPr/>
            </a:pPr>
            <a:r>
              <a:rPr lang="en-US"/>
              <a:t>Template-WSU Hrz 201.ppt</a:t>
            </a:r>
          </a:p>
        </p:txBody>
      </p:sp>
      <p:sp>
        <p:nvSpPr>
          <p:cNvPr id="12295" name="Rectangle 7">
            <a:extLst>
              <a:ext uri="{FF2B5EF4-FFF2-40B4-BE49-F238E27FC236}">
                <a16:creationId xmlns:a16="http://schemas.microsoft.com/office/drawing/2014/main" id="{B2B002FF-5000-48E9-8693-280157D82CAC}"/>
              </a:ext>
            </a:extLst>
          </p:cNvPr>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eaLnBrk="1" hangingPunct="1">
              <a:defRPr sz="1200" smtClean="0"/>
            </a:lvl1pPr>
          </a:lstStyle>
          <a:p>
            <a:pPr>
              <a:defRPr/>
            </a:pPr>
            <a:fld id="{FC8BE2DA-6E7E-4D7D-BD07-081B0132DF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10BD5D-AD26-4564-B421-8592E5857D8E}"/>
              </a:ext>
            </a:extLst>
          </p:cNvPr>
          <p:cNvSpPr/>
          <p:nvPr userDrawn="1"/>
        </p:nvSpPr>
        <p:spPr bwMode="gray">
          <a:xfrm flipH="1">
            <a:off x="-17463" y="0"/>
            <a:ext cx="501651"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11">
            <a:extLst>
              <a:ext uri="{FF2B5EF4-FFF2-40B4-BE49-F238E27FC236}">
                <a16:creationId xmlns:a16="http://schemas.microsoft.com/office/drawing/2014/main" id="{A99989E7-BCEC-4ED7-AA49-3CB5C83A55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79375"/>
            <a:ext cx="91614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00D20D4-BCDE-4A68-8900-5DD4DD6D3DEF}"/>
              </a:ext>
            </a:extLst>
          </p:cNvPr>
          <p:cNvSpPr/>
          <p:nvPr userDrawn="1"/>
        </p:nvSpPr>
        <p:spPr bwMode="gray">
          <a:xfrm flipH="1">
            <a:off x="-17463" y="79375"/>
            <a:ext cx="501651" cy="611188"/>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B255F1E2-338C-4F8F-950F-882ACF604CB1}"/>
              </a:ext>
            </a:extLst>
          </p:cNvPr>
          <p:cNvSpPr/>
          <p:nvPr userDrawn="1"/>
        </p:nvSpPr>
        <p:spPr bwMode="gray">
          <a:xfrm flipH="1">
            <a:off x="-17463" y="0"/>
            <a:ext cx="9161463" cy="7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6" name="Rectangle 4"/>
          <p:cNvSpPr>
            <a:spLocks noGrp="1" noChangeArrowheads="1"/>
          </p:cNvSpPr>
          <p:nvPr>
            <p:ph type="ctrTitle"/>
          </p:nvPr>
        </p:nvSpPr>
        <p:spPr bwMode="invGray">
          <a:xfrm>
            <a:off x="484093" y="2392432"/>
            <a:ext cx="8659903" cy="424732"/>
          </a:xfrm>
        </p:spPr>
        <p:txBody>
          <a:bodyPr anchorCtr="0"/>
          <a:lstStyle>
            <a:lvl1pPr algn="ctr">
              <a:defRPr sz="2400">
                <a:solidFill>
                  <a:schemeClr val="bg2"/>
                </a:solidFill>
                <a:effectLst/>
              </a:defRPr>
            </a:lvl1pPr>
          </a:lstStyle>
          <a:p>
            <a:r>
              <a:rPr lang="en-US" dirty="0"/>
              <a:t>Click to edit Master title style</a:t>
            </a:r>
          </a:p>
        </p:txBody>
      </p:sp>
      <p:sp>
        <p:nvSpPr>
          <p:cNvPr id="3077" name="Rectangle 5"/>
          <p:cNvSpPr>
            <a:spLocks noGrp="1" noChangeArrowheads="1"/>
          </p:cNvSpPr>
          <p:nvPr>
            <p:ph type="subTitle" idx="1"/>
          </p:nvPr>
        </p:nvSpPr>
        <p:spPr bwMode="invGray">
          <a:xfrm>
            <a:off x="484093" y="3025243"/>
            <a:ext cx="8659904" cy="430887"/>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dirty="0"/>
              <a:t>Click to edit Master subtitle style</a:t>
            </a:r>
          </a:p>
        </p:txBody>
      </p:sp>
      <p:sp>
        <p:nvSpPr>
          <p:cNvPr id="8" name="Rectangle 6">
            <a:extLst>
              <a:ext uri="{FF2B5EF4-FFF2-40B4-BE49-F238E27FC236}">
                <a16:creationId xmlns:a16="http://schemas.microsoft.com/office/drawing/2014/main" id="{0A6957AE-8D57-42FB-A43C-0775E3C3B194}"/>
              </a:ext>
            </a:extLst>
          </p:cNvPr>
          <p:cNvSpPr>
            <a:spLocks noGrp="1" noChangeArrowheads="1"/>
          </p:cNvSpPr>
          <p:nvPr>
            <p:ph type="dt" sz="half" idx="10"/>
          </p:nvPr>
        </p:nvSpPr>
        <p:spPr>
          <a:xfrm>
            <a:off x="484188" y="6381750"/>
            <a:ext cx="1550987" cy="476250"/>
          </a:xfrm>
        </p:spPr>
        <p:txBody>
          <a:bodyPr/>
          <a:lstStyle>
            <a:lvl1pPr>
              <a:defRPr sz="1000"/>
            </a:lvl1pPr>
          </a:lstStyle>
          <a:p>
            <a:pPr>
              <a:defRPr/>
            </a:pPr>
            <a:endParaRPr lang="en-US"/>
          </a:p>
        </p:txBody>
      </p:sp>
      <p:sp>
        <p:nvSpPr>
          <p:cNvPr id="9" name="Rectangle 7">
            <a:extLst>
              <a:ext uri="{FF2B5EF4-FFF2-40B4-BE49-F238E27FC236}">
                <a16:creationId xmlns:a16="http://schemas.microsoft.com/office/drawing/2014/main" id="{BB7CA842-5FE9-4F17-8711-10015E44AA61}"/>
              </a:ext>
            </a:extLst>
          </p:cNvPr>
          <p:cNvSpPr>
            <a:spLocks noGrp="1" noChangeArrowheads="1"/>
          </p:cNvSpPr>
          <p:nvPr>
            <p:ph type="ftr" sz="quarter" idx="11"/>
          </p:nvPr>
        </p:nvSpPr>
        <p:spPr>
          <a:xfrm>
            <a:off x="2066925" y="6381750"/>
            <a:ext cx="6100763" cy="476250"/>
          </a:xfrm>
        </p:spPr>
        <p:txBody>
          <a:bodyPr anchorCtr="1"/>
          <a:lstStyle>
            <a:lvl1pPr>
              <a:defRPr sz="1000"/>
            </a:lvl1pPr>
          </a:lstStyle>
          <a:p>
            <a:pPr>
              <a:defRPr/>
            </a:pPr>
            <a:endParaRPr lang="en-US"/>
          </a:p>
        </p:txBody>
      </p:sp>
      <p:sp>
        <p:nvSpPr>
          <p:cNvPr id="10" name="Rectangle 8">
            <a:extLst>
              <a:ext uri="{FF2B5EF4-FFF2-40B4-BE49-F238E27FC236}">
                <a16:creationId xmlns:a16="http://schemas.microsoft.com/office/drawing/2014/main" id="{6468DD5F-9CE2-4259-B951-76E2284D4DD0}"/>
              </a:ext>
            </a:extLst>
          </p:cNvPr>
          <p:cNvSpPr>
            <a:spLocks noGrp="1" noChangeArrowheads="1"/>
          </p:cNvSpPr>
          <p:nvPr>
            <p:ph type="sldNum" sz="quarter" idx="12"/>
          </p:nvPr>
        </p:nvSpPr>
        <p:spPr>
          <a:xfrm>
            <a:off x="8169275" y="6381750"/>
            <a:ext cx="974725" cy="476250"/>
          </a:xfrm>
        </p:spPr>
        <p:txBody>
          <a:bodyPr/>
          <a:lstStyle>
            <a:lvl1pPr>
              <a:defRPr smtClean="0"/>
            </a:lvl1pPr>
          </a:lstStyle>
          <a:p>
            <a:pPr>
              <a:defRPr/>
            </a:pPr>
            <a:fld id="{CFB48F94-4C91-43B0-A796-6F2FB08DFF4D}" type="slidenum">
              <a:rPr lang="en-US" altLang="en-US"/>
              <a:pPr>
                <a:defRPr/>
              </a:pPr>
              <a:t>‹#›</a:t>
            </a:fld>
            <a:endParaRPr lang="en-US" altLang="en-US"/>
          </a:p>
        </p:txBody>
      </p:sp>
    </p:spTree>
    <p:extLst>
      <p:ext uri="{BB962C8B-B14F-4D97-AF65-F5344CB8AC3E}">
        <p14:creationId xmlns:p14="http://schemas.microsoft.com/office/powerpoint/2010/main" val="38859425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94C91D-DA5A-409B-AD1F-4FE1AC8FF3DD}"/>
              </a:ext>
            </a:extLst>
          </p:cNvPr>
          <p:cNvSpPr/>
          <p:nvPr userDrawn="1"/>
        </p:nvSpPr>
        <p:spPr bwMode="gray">
          <a:xfrm flipH="1">
            <a:off x="-17463" y="0"/>
            <a:ext cx="501651"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1">
            <a:extLst>
              <a:ext uri="{FF2B5EF4-FFF2-40B4-BE49-F238E27FC236}">
                <a16:creationId xmlns:a16="http://schemas.microsoft.com/office/drawing/2014/main" id="{16980219-D0F5-471B-941D-7576D285154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79375"/>
            <a:ext cx="91614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356F07E-0B55-4468-9714-37F5ABC8E936}"/>
              </a:ext>
            </a:extLst>
          </p:cNvPr>
          <p:cNvSpPr/>
          <p:nvPr userDrawn="1"/>
        </p:nvSpPr>
        <p:spPr bwMode="gray">
          <a:xfrm flipH="1">
            <a:off x="-17463" y="79375"/>
            <a:ext cx="501651" cy="611188"/>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24AFB031-D34C-4151-9E48-8397B3221137}"/>
              </a:ext>
            </a:extLst>
          </p:cNvPr>
          <p:cNvSpPr/>
          <p:nvPr userDrawn="1"/>
        </p:nvSpPr>
        <p:spPr bwMode="gray">
          <a:xfrm flipH="1">
            <a:off x="-17463" y="0"/>
            <a:ext cx="9161463" cy="7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Rectangle 4"/>
          <p:cNvSpPr>
            <a:spLocks noGrp="1" noChangeArrowheads="1"/>
          </p:cNvSpPr>
          <p:nvPr>
            <p:ph type="ctrTitle"/>
          </p:nvPr>
        </p:nvSpPr>
        <p:spPr bwMode="invGray">
          <a:xfrm>
            <a:off x="484093" y="2392432"/>
            <a:ext cx="8659903" cy="424732"/>
          </a:xfrm>
        </p:spPr>
        <p:txBody>
          <a:bodyPr anchorCtr="0"/>
          <a:lstStyle>
            <a:lvl1pPr algn="ctr">
              <a:defRPr sz="2400">
                <a:solidFill>
                  <a:schemeClr val="bg2"/>
                </a:solidFill>
                <a:effectLst/>
              </a:defRPr>
            </a:lvl1pPr>
          </a:lstStyle>
          <a:p>
            <a:r>
              <a:rPr lang="en-US" dirty="0"/>
              <a:t>Click to edit Master title style</a:t>
            </a:r>
          </a:p>
        </p:txBody>
      </p:sp>
      <p:sp>
        <p:nvSpPr>
          <p:cNvPr id="3077" name="Rectangle 5"/>
          <p:cNvSpPr>
            <a:spLocks noGrp="1" noChangeArrowheads="1"/>
          </p:cNvSpPr>
          <p:nvPr>
            <p:ph type="subTitle" idx="1"/>
          </p:nvPr>
        </p:nvSpPr>
        <p:spPr bwMode="invGray">
          <a:xfrm>
            <a:off x="484093" y="3025243"/>
            <a:ext cx="8659904" cy="430887"/>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dirty="0"/>
              <a:t>Click to edit Master subtitle style</a:t>
            </a:r>
          </a:p>
        </p:txBody>
      </p:sp>
      <p:sp>
        <p:nvSpPr>
          <p:cNvPr id="8" name="Rectangle 6">
            <a:extLst>
              <a:ext uri="{FF2B5EF4-FFF2-40B4-BE49-F238E27FC236}">
                <a16:creationId xmlns:a16="http://schemas.microsoft.com/office/drawing/2014/main" id="{2A1A21F9-0BAE-4087-95C2-95005A688F6C}"/>
              </a:ext>
            </a:extLst>
          </p:cNvPr>
          <p:cNvSpPr>
            <a:spLocks noGrp="1" noChangeArrowheads="1"/>
          </p:cNvSpPr>
          <p:nvPr>
            <p:ph type="dt" sz="half" idx="10"/>
          </p:nvPr>
        </p:nvSpPr>
        <p:spPr>
          <a:xfrm>
            <a:off x="484188" y="6381750"/>
            <a:ext cx="1550987" cy="476250"/>
          </a:xfrm>
        </p:spPr>
        <p:txBody>
          <a:bodyPr/>
          <a:lstStyle>
            <a:lvl1pPr>
              <a:defRPr sz="1000"/>
            </a:lvl1pPr>
          </a:lstStyle>
          <a:p>
            <a:pPr>
              <a:defRPr/>
            </a:pPr>
            <a:endParaRPr lang="en-US"/>
          </a:p>
        </p:txBody>
      </p:sp>
      <p:sp>
        <p:nvSpPr>
          <p:cNvPr id="9" name="Rectangle 7">
            <a:extLst>
              <a:ext uri="{FF2B5EF4-FFF2-40B4-BE49-F238E27FC236}">
                <a16:creationId xmlns:a16="http://schemas.microsoft.com/office/drawing/2014/main" id="{1EE1E357-A546-4FE9-8B25-923D820CE08C}"/>
              </a:ext>
            </a:extLst>
          </p:cNvPr>
          <p:cNvSpPr>
            <a:spLocks noGrp="1" noChangeArrowheads="1"/>
          </p:cNvSpPr>
          <p:nvPr>
            <p:ph type="ftr" sz="quarter" idx="11"/>
          </p:nvPr>
        </p:nvSpPr>
        <p:spPr>
          <a:xfrm>
            <a:off x="2066925" y="6381750"/>
            <a:ext cx="6100763" cy="476250"/>
          </a:xfrm>
        </p:spPr>
        <p:txBody>
          <a:bodyPr anchorCtr="1"/>
          <a:lstStyle>
            <a:lvl1pPr>
              <a:defRPr sz="1000"/>
            </a:lvl1pPr>
          </a:lstStyle>
          <a:p>
            <a:pPr>
              <a:defRPr/>
            </a:pPr>
            <a:endParaRPr lang="en-US"/>
          </a:p>
        </p:txBody>
      </p:sp>
      <p:sp>
        <p:nvSpPr>
          <p:cNvPr id="10" name="Rectangle 8">
            <a:extLst>
              <a:ext uri="{FF2B5EF4-FFF2-40B4-BE49-F238E27FC236}">
                <a16:creationId xmlns:a16="http://schemas.microsoft.com/office/drawing/2014/main" id="{09E40C1C-B3FB-48FC-B59A-15A7409DF94D}"/>
              </a:ext>
            </a:extLst>
          </p:cNvPr>
          <p:cNvSpPr>
            <a:spLocks noGrp="1" noChangeArrowheads="1"/>
          </p:cNvSpPr>
          <p:nvPr>
            <p:ph type="sldNum" sz="quarter" idx="12"/>
          </p:nvPr>
        </p:nvSpPr>
        <p:spPr>
          <a:xfrm>
            <a:off x="8169275" y="6381750"/>
            <a:ext cx="974725" cy="476250"/>
          </a:xfrm>
        </p:spPr>
        <p:txBody>
          <a:bodyPr/>
          <a:lstStyle>
            <a:lvl1pPr>
              <a:defRPr smtClean="0"/>
            </a:lvl1pPr>
          </a:lstStyle>
          <a:p>
            <a:pPr>
              <a:defRPr/>
            </a:pPr>
            <a:fld id="{BB73C97B-0CE4-4BB2-9810-AB94EDFE5B28}" type="slidenum">
              <a:rPr lang="en-US" altLang="en-US"/>
              <a:pPr>
                <a:defRPr/>
              </a:pPr>
              <a:t>‹#›</a:t>
            </a:fld>
            <a:endParaRPr lang="en-US" altLang="en-US"/>
          </a:p>
        </p:txBody>
      </p:sp>
    </p:spTree>
    <p:extLst>
      <p:ext uri="{BB962C8B-B14F-4D97-AF65-F5344CB8AC3E}">
        <p14:creationId xmlns:p14="http://schemas.microsoft.com/office/powerpoint/2010/main" val="8237262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1513543"/>
            <a:ext cx="8652222" cy="424732"/>
          </a:xfrm>
        </p:spPr>
        <p:txBody>
          <a:bodyPr/>
          <a:lstStyle>
            <a:lvl1pPr>
              <a:defRPr sz="2400">
                <a:latin typeface="Lucida Sans" pitchFamily="34" charset="0"/>
              </a:defRPr>
            </a:lvl1pPr>
          </a:lstStyle>
          <a:p>
            <a:r>
              <a:rPr lang="en-US" dirty="0"/>
              <a:t>Click to edit Master title style</a:t>
            </a:r>
          </a:p>
        </p:txBody>
      </p:sp>
      <p:sp>
        <p:nvSpPr>
          <p:cNvPr id="3" name="Content Placeholder 2"/>
          <p:cNvSpPr>
            <a:spLocks noGrp="1"/>
          </p:cNvSpPr>
          <p:nvPr>
            <p:ph idx="1"/>
          </p:nvPr>
        </p:nvSpPr>
        <p:spPr>
          <a:xfrm>
            <a:off x="931689" y="2287148"/>
            <a:ext cx="7772400" cy="1688667"/>
          </a:xfrm>
        </p:spPr>
        <p:txBody>
          <a:bodyPr lIns="457200" rIns="457200"/>
          <a:lstStyle>
            <a:lvl1pPr marL="344488" indent="-179388">
              <a:spcBef>
                <a:spcPts val="1200"/>
              </a:spcBef>
              <a:buSzPct val="100000"/>
              <a:buFont typeface="Arial" pitchFamily="34" charset="0"/>
              <a:buChar char="•"/>
              <a:defRPr sz="2200" b="0"/>
            </a:lvl1pPr>
            <a:lvl2pPr marL="509588" indent="-165100">
              <a:spcBef>
                <a:spcPts val="400"/>
              </a:spcBef>
              <a:buSzPct val="75000"/>
              <a:buFont typeface="Lucida Sans" panose="020B0602030504020204" pitchFamily="34" charset="0"/>
              <a:buChar char="–"/>
              <a:defRPr sz="2000"/>
            </a:lvl2pPr>
            <a:lvl3pPr marL="795337" indent="-219456">
              <a:spcBef>
                <a:spcPts val="400"/>
              </a:spcBef>
              <a:buSzPct val="100000"/>
              <a:buFont typeface="Arial" panose="020B0604020202020204" pitchFamily="34" charset="0"/>
              <a:buChar char="•"/>
              <a:defRPr sz="1800"/>
            </a:lvl3pPr>
            <a:lvl4pPr marL="914400" indent="-165100">
              <a:spcBef>
                <a:spcPts val="400"/>
              </a:spcBef>
              <a:buSzPct val="100000"/>
              <a:buFont typeface="Lucida Sans" panose="020B0602030504020204" pitchFamily="34" charset="0"/>
              <a:buChar char="–"/>
              <a:defRPr sz="1600"/>
            </a:lvl4pPr>
            <a:lvl5pPr marL="1079500" indent="-165100">
              <a:spcBef>
                <a:spcPts val="400"/>
              </a:spcBef>
              <a:buSzPct val="100000"/>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95C366E-8B74-4EC9-9195-A6F5424B84E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2F4D30-9100-4F22-99F8-745CE21BB142}"/>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B1FE4B2-2575-4229-A95F-BE1D8CEB2FCE}"/>
              </a:ext>
            </a:extLst>
          </p:cNvPr>
          <p:cNvSpPr>
            <a:spLocks noGrp="1" noChangeArrowheads="1"/>
          </p:cNvSpPr>
          <p:nvPr userDrawn="1">
            <p:ph type="sldNum" sz="quarter" idx="12"/>
          </p:nvPr>
        </p:nvSpPr>
        <p:spPr>
          <a:ln/>
        </p:spPr>
        <p:txBody>
          <a:bodyPr/>
          <a:lstStyle>
            <a:lvl1pPr>
              <a:defRPr/>
            </a:lvl1pPr>
          </a:lstStyle>
          <a:p>
            <a:pPr>
              <a:defRPr/>
            </a:pPr>
            <a:fld id="{CD6520B8-7ED4-403F-A10E-73607799D9D0}" type="slidenum">
              <a:rPr lang="en-US" altLang="en-US"/>
              <a:pPr>
                <a:defRPr/>
              </a:pPr>
              <a:t>‹#›</a:t>
            </a:fld>
            <a:endParaRPr lang="en-US" altLang="en-US"/>
          </a:p>
        </p:txBody>
      </p:sp>
    </p:spTree>
    <p:extLst>
      <p:ext uri="{BB962C8B-B14F-4D97-AF65-F5344CB8AC3E}">
        <p14:creationId xmlns:p14="http://schemas.microsoft.com/office/powerpoint/2010/main" val="5349525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998506"/>
            <a:ext cx="8652222" cy="461665"/>
          </a:xfrm>
        </p:spPr>
        <p:txBody>
          <a:bodyPr/>
          <a:lstStyle>
            <a:lvl1pPr algn="ctr">
              <a:lnSpc>
                <a:spcPct val="100000"/>
              </a:lnSpc>
              <a:defRPr sz="2400">
                <a:solidFill>
                  <a:schemeClr val="bg2"/>
                </a:solidFill>
                <a:effectLst/>
              </a:defRPr>
            </a:lvl1pPr>
          </a:lstStyle>
          <a:p>
            <a:r>
              <a:rPr lang="en-US" dirty="0"/>
              <a:t>Click to edit Master title style</a:t>
            </a:r>
          </a:p>
        </p:txBody>
      </p:sp>
      <p:sp>
        <p:nvSpPr>
          <p:cNvPr id="8" name="Rectangle 5"/>
          <p:cNvSpPr>
            <a:spLocks noGrp="1" noChangeArrowheads="1"/>
          </p:cNvSpPr>
          <p:nvPr>
            <p:ph type="subTitle" idx="1"/>
          </p:nvPr>
        </p:nvSpPr>
        <p:spPr>
          <a:xfrm>
            <a:off x="491778" y="1496679"/>
            <a:ext cx="8652222" cy="430887"/>
          </a:xfrm>
        </p:spPr>
        <p:txBody>
          <a:bodyPr rIns="0"/>
          <a:lstStyle>
            <a:lvl1pPr marL="0" indent="0" algn="ctr">
              <a:buFontTx/>
              <a:buNone/>
              <a:defRPr sz="2200" b="0">
                <a:solidFill>
                  <a:schemeClr val="accent1"/>
                </a:solidFill>
                <a:effectLst/>
                <a:latin typeface="Lucida Sans" pitchFamily="34" charset="0"/>
              </a:defRPr>
            </a:lvl1pPr>
          </a:lstStyle>
          <a:p>
            <a:r>
              <a:rPr lang="en-US" dirty="0"/>
              <a:t>Click to edit Master subtitle style</a:t>
            </a:r>
          </a:p>
        </p:txBody>
      </p:sp>
      <p:sp>
        <p:nvSpPr>
          <p:cNvPr id="4" name="Rectangle 4">
            <a:extLst>
              <a:ext uri="{FF2B5EF4-FFF2-40B4-BE49-F238E27FC236}">
                <a16:creationId xmlns:a16="http://schemas.microsoft.com/office/drawing/2014/main" id="{D04FEF81-4E93-43B2-BCAC-C5BC6C861069}"/>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8DAD55-8399-4396-AF28-98F84A675018}"/>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A69875-9585-4C9B-8427-46A63E4B8E0F}"/>
              </a:ext>
            </a:extLst>
          </p:cNvPr>
          <p:cNvSpPr>
            <a:spLocks noGrp="1" noChangeArrowheads="1"/>
          </p:cNvSpPr>
          <p:nvPr userDrawn="1">
            <p:ph type="sldNum" sz="quarter" idx="12"/>
          </p:nvPr>
        </p:nvSpPr>
        <p:spPr>
          <a:ln/>
        </p:spPr>
        <p:txBody>
          <a:bodyPr/>
          <a:lstStyle>
            <a:lvl1pPr>
              <a:defRPr/>
            </a:lvl1pPr>
          </a:lstStyle>
          <a:p>
            <a:pPr>
              <a:defRPr/>
            </a:pPr>
            <a:fld id="{C5BC43F3-61C4-4A05-B4D8-DF8484E38EA0}" type="slidenum">
              <a:rPr lang="en-US" altLang="en-US"/>
              <a:pPr>
                <a:defRPr/>
              </a:pPr>
              <a:t>‹#›</a:t>
            </a:fld>
            <a:endParaRPr lang="en-US" altLang="en-US"/>
          </a:p>
        </p:txBody>
      </p:sp>
    </p:spTree>
    <p:extLst>
      <p:ext uri="{BB962C8B-B14F-4D97-AF65-F5344CB8AC3E}">
        <p14:creationId xmlns:p14="http://schemas.microsoft.com/office/powerpoint/2010/main" val="157668224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4" y="1528389"/>
            <a:ext cx="8659907" cy="480131"/>
          </a:xfrm>
        </p:spPr>
        <p:txBody>
          <a:bodyPr/>
          <a:lstStyle/>
          <a:p>
            <a:r>
              <a:rPr lang="en-US" dirty="0"/>
              <a:t>Click to edit Master title style</a:t>
            </a:r>
          </a:p>
        </p:txBody>
      </p:sp>
      <p:sp>
        <p:nvSpPr>
          <p:cNvPr id="3" name="Content Placeholder 2"/>
          <p:cNvSpPr>
            <a:spLocks noGrp="1"/>
          </p:cNvSpPr>
          <p:nvPr>
            <p:ph sz="half" idx="1"/>
          </p:nvPr>
        </p:nvSpPr>
        <p:spPr>
          <a:xfrm>
            <a:off x="725575" y="2275788"/>
            <a:ext cx="4002321"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80295" y="2275788"/>
            <a:ext cx="3969948"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51FC2662-7C87-434D-B75A-047F4BA9F75E}"/>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F5894FD-0969-4A7B-A1D3-AE2484A8F3F2}"/>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910708-F525-4B9B-A1C9-35442936314A}"/>
              </a:ext>
            </a:extLst>
          </p:cNvPr>
          <p:cNvSpPr>
            <a:spLocks noGrp="1" noChangeArrowheads="1"/>
          </p:cNvSpPr>
          <p:nvPr userDrawn="1">
            <p:ph type="sldNum" sz="quarter" idx="12"/>
          </p:nvPr>
        </p:nvSpPr>
        <p:spPr>
          <a:ln/>
        </p:spPr>
        <p:txBody>
          <a:bodyPr/>
          <a:lstStyle>
            <a:lvl1pPr>
              <a:defRPr/>
            </a:lvl1pPr>
          </a:lstStyle>
          <a:p>
            <a:pPr>
              <a:defRPr/>
            </a:pPr>
            <a:fld id="{AD633604-33BB-4C22-86F8-FA76F79BC37B}" type="slidenum">
              <a:rPr lang="en-US" altLang="en-US"/>
              <a:pPr>
                <a:defRPr/>
              </a:pPr>
              <a:t>‹#›</a:t>
            </a:fld>
            <a:endParaRPr lang="en-US" altLang="en-US"/>
          </a:p>
        </p:txBody>
      </p:sp>
    </p:spTree>
    <p:extLst>
      <p:ext uri="{BB962C8B-B14F-4D97-AF65-F5344CB8AC3E}">
        <p14:creationId xmlns:p14="http://schemas.microsoft.com/office/powerpoint/2010/main" val="5557810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081"/>
            <a:ext cx="8686800" cy="48013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87722" y="2166763"/>
            <a:ext cx="4040188"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7721" y="2621484"/>
            <a:ext cx="4040188"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875547" y="2166763"/>
            <a:ext cx="4041775"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875546" y="2621484"/>
            <a:ext cx="4041775"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D81B18C-9D57-444B-AE0B-463EF8C1BB69}"/>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D8A5E0B-6453-4784-8BA4-AE6A57B3F1C3}"/>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15CE885-0816-4677-9CC8-B6579B71AFE4}"/>
              </a:ext>
            </a:extLst>
          </p:cNvPr>
          <p:cNvSpPr>
            <a:spLocks noGrp="1" noChangeArrowheads="1"/>
          </p:cNvSpPr>
          <p:nvPr userDrawn="1">
            <p:ph type="sldNum" sz="quarter" idx="12"/>
          </p:nvPr>
        </p:nvSpPr>
        <p:spPr>
          <a:ln/>
        </p:spPr>
        <p:txBody>
          <a:bodyPr/>
          <a:lstStyle>
            <a:lvl1pPr>
              <a:defRPr/>
            </a:lvl1pPr>
          </a:lstStyle>
          <a:p>
            <a:pPr>
              <a:defRPr/>
            </a:pPr>
            <a:fld id="{64AAF40E-DC39-499E-9E7A-F0F9816AF13F}" type="slidenum">
              <a:rPr lang="en-US" altLang="en-US"/>
              <a:pPr>
                <a:defRPr/>
              </a:pPr>
              <a:t>‹#›</a:t>
            </a:fld>
            <a:endParaRPr lang="en-US" altLang="en-US"/>
          </a:p>
        </p:txBody>
      </p:sp>
    </p:spTree>
    <p:extLst>
      <p:ext uri="{BB962C8B-B14F-4D97-AF65-F5344CB8AC3E}">
        <p14:creationId xmlns:p14="http://schemas.microsoft.com/office/powerpoint/2010/main" val="3353320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081092"/>
            <a:ext cx="8675274" cy="480131"/>
          </a:xfrm>
        </p:spPr>
        <p:txBody>
          <a:bodyPr/>
          <a:lstStyle/>
          <a:p>
            <a:r>
              <a:rPr lang="en-US" dirty="0"/>
              <a:t>Click to edit Master title style</a:t>
            </a:r>
          </a:p>
        </p:txBody>
      </p:sp>
      <p:sp>
        <p:nvSpPr>
          <p:cNvPr id="3" name="Rectangle 4">
            <a:extLst>
              <a:ext uri="{FF2B5EF4-FFF2-40B4-BE49-F238E27FC236}">
                <a16:creationId xmlns:a16="http://schemas.microsoft.com/office/drawing/2014/main" id="{1B9F6933-0332-4322-845E-5B2E2C64812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99348B8-2AB7-4479-9A4B-B215D6C25DBF}"/>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5074C5F-8DAE-4459-A329-680C48216DA6}"/>
              </a:ext>
            </a:extLst>
          </p:cNvPr>
          <p:cNvSpPr>
            <a:spLocks noGrp="1" noChangeArrowheads="1"/>
          </p:cNvSpPr>
          <p:nvPr userDrawn="1">
            <p:ph type="sldNum" sz="quarter" idx="12"/>
          </p:nvPr>
        </p:nvSpPr>
        <p:spPr>
          <a:ln/>
        </p:spPr>
        <p:txBody>
          <a:bodyPr/>
          <a:lstStyle>
            <a:lvl1pPr>
              <a:defRPr/>
            </a:lvl1pPr>
          </a:lstStyle>
          <a:p>
            <a:pPr>
              <a:defRPr/>
            </a:pPr>
            <a:fld id="{49918BF5-C92D-4CB5-93FA-8B970F6D9C41}" type="slidenum">
              <a:rPr lang="en-US" altLang="en-US"/>
              <a:pPr>
                <a:defRPr/>
              </a:pPr>
              <a:t>‹#›</a:t>
            </a:fld>
            <a:endParaRPr lang="en-US" altLang="en-US"/>
          </a:p>
        </p:txBody>
      </p:sp>
    </p:spTree>
    <p:extLst>
      <p:ext uri="{BB962C8B-B14F-4D97-AF65-F5344CB8AC3E}">
        <p14:creationId xmlns:p14="http://schemas.microsoft.com/office/powerpoint/2010/main" val="115231856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0B128E-7C48-46D8-82D3-45D792F54746}"/>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A0D1E27-54C7-4E98-BD3F-61049AA074BC}"/>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68E5CDD-A642-4312-82F0-D938930CDF25}"/>
              </a:ext>
            </a:extLst>
          </p:cNvPr>
          <p:cNvSpPr>
            <a:spLocks noGrp="1" noChangeArrowheads="1"/>
          </p:cNvSpPr>
          <p:nvPr userDrawn="1">
            <p:ph type="sldNum" sz="quarter" idx="12"/>
          </p:nvPr>
        </p:nvSpPr>
        <p:spPr>
          <a:ln/>
        </p:spPr>
        <p:txBody>
          <a:bodyPr/>
          <a:lstStyle>
            <a:lvl1pPr>
              <a:defRPr/>
            </a:lvl1pPr>
          </a:lstStyle>
          <a:p>
            <a:pPr>
              <a:defRPr/>
            </a:pPr>
            <a:fld id="{0F7D6490-5517-4833-A1B0-AAB9D82F6EA0}" type="slidenum">
              <a:rPr lang="en-US" altLang="en-US"/>
              <a:pPr>
                <a:defRPr/>
              </a:pPr>
              <a:t>‹#›</a:t>
            </a:fld>
            <a:endParaRPr lang="en-US" altLang="en-US"/>
          </a:p>
        </p:txBody>
      </p:sp>
    </p:spTree>
    <p:extLst>
      <p:ext uri="{BB962C8B-B14F-4D97-AF65-F5344CB8AC3E}">
        <p14:creationId xmlns:p14="http://schemas.microsoft.com/office/powerpoint/2010/main" val="147796425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318"/>
            <a:ext cx="3008313" cy="64633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1370319"/>
            <a:ext cx="5111751" cy="1851276"/>
          </a:xfrm>
        </p:spPr>
        <p:txBody>
          <a:bodyPr/>
          <a:lstStyle>
            <a:lvl1pPr marL="165100" indent="-165100">
              <a:buSzPct val="125000"/>
              <a:buFont typeface="Arial" pitchFamily="34" charset="0"/>
              <a:buChar char="•"/>
              <a:defRPr lang="en-US" sz="2400" b="0" dirty="0" smtClean="0">
                <a:solidFill>
                  <a:schemeClr val="bg2"/>
                </a:solidFill>
                <a:latin typeface="Lucida Sans" pitchFamily="34" charset="0"/>
                <a:ea typeface="+mn-ea"/>
                <a:cs typeface="+mn-cs"/>
              </a:defRPr>
            </a:lvl1pPr>
            <a:lvl2pPr marL="457200" indent="-165100" defTabSz="914400">
              <a:buSzPct val="125000"/>
              <a:buFont typeface="Arial" pitchFamily="34" charset="0"/>
              <a:buChar char="•"/>
              <a:defRPr lang="en-US" sz="2200" dirty="0" smtClean="0">
                <a:solidFill>
                  <a:schemeClr val="bg2"/>
                </a:solidFill>
                <a:latin typeface="Lucida Sans" pitchFamily="34" charset="0"/>
                <a:ea typeface="+mn-ea"/>
                <a:cs typeface="+mn-cs"/>
              </a:defRPr>
            </a:lvl2pPr>
            <a:lvl3pPr>
              <a:buSzPct val="125000"/>
              <a:buFont typeface="Arial" pitchFamily="34" charset="0"/>
              <a:buChar char="•"/>
              <a:defRPr lang="en-US" sz="2200" dirty="0" smtClean="0">
                <a:solidFill>
                  <a:schemeClr val="bg2"/>
                </a:solidFill>
                <a:latin typeface="Lucida Sans" pitchFamily="34" charset="0"/>
                <a:ea typeface="+mn-ea"/>
                <a:cs typeface="+mn-cs"/>
              </a:defRPr>
            </a:lvl3pPr>
            <a:lvl4pPr marL="974725" indent="-180975">
              <a:buSzPct val="125000"/>
              <a:buFont typeface="Arial" pitchFamily="34" charset="0"/>
              <a:buChar char="•"/>
              <a:defRPr lang="en-US" sz="2000" dirty="0" smtClean="0">
                <a:solidFill>
                  <a:schemeClr val="bg2"/>
                </a:solidFill>
                <a:latin typeface="Lucida Sans" pitchFamily="34" charset="0"/>
                <a:ea typeface="+mn-ea"/>
                <a:cs typeface="+mn-cs"/>
              </a:defRPr>
            </a:lvl4pPr>
            <a:lvl5pPr>
              <a:buSzPct val="125000"/>
              <a:buFont typeface="Arial" pitchFamily="34" charset="0"/>
              <a:buChar char="•"/>
              <a:defRPr lang="en-US" sz="2000" dirty="0">
                <a:solidFill>
                  <a:schemeClr val="bg2"/>
                </a:solidFill>
                <a:latin typeface="Lucida Sans" pitchFamily="34" charset="0"/>
                <a:ea typeface="+mn-ea"/>
                <a:cs typeface="+mn-cs"/>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532368"/>
            <a:ext cx="3008313"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0C487FF-07E3-43E0-B432-92E4926F8CF6}"/>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98A59F1-89DC-4CC3-9314-8C316F2DCB98}"/>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69AD6C8-82B2-4FD6-B126-E5F5F3B140E5}"/>
              </a:ext>
            </a:extLst>
          </p:cNvPr>
          <p:cNvSpPr>
            <a:spLocks noGrp="1" noChangeArrowheads="1"/>
          </p:cNvSpPr>
          <p:nvPr userDrawn="1">
            <p:ph type="sldNum" sz="quarter" idx="12"/>
          </p:nvPr>
        </p:nvSpPr>
        <p:spPr>
          <a:ln/>
        </p:spPr>
        <p:txBody>
          <a:bodyPr/>
          <a:lstStyle>
            <a:lvl1pPr>
              <a:defRPr/>
            </a:lvl1pPr>
          </a:lstStyle>
          <a:p>
            <a:pPr>
              <a:defRPr/>
            </a:pPr>
            <a:fld id="{D24D259D-38F3-4A98-9D52-16473C3F7FFE}" type="slidenum">
              <a:rPr lang="en-US" altLang="en-US"/>
              <a:pPr>
                <a:defRPr/>
              </a:pPr>
              <a:t>‹#›</a:t>
            </a:fld>
            <a:endParaRPr lang="en-US" altLang="en-US"/>
          </a:p>
        </p:txBody>
      </p:sp>
    </p:spTree>
    <p:extLst>
      <p:ext uri="{BB962C8B-B14F-4D97-AF65-F5344CB8AC3E}">
        <p14:creationId xmlns:p14="http://schemas.microsoft.com/office/powerpoint/2010/main" val="12977122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23007"/>
            <a:ext cx="5486400" cy="369332"/>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1193220"/>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866801"/>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FEBD8DDC-AC7B-46E7-A23C-2207DE55EF4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C607451-0062-4594-B683-D377C7C019FB}"/>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266AA3F-3E7A-4032-ADB7-5F0B750A65DB}"/>
              </a:ext>
            </a:extLst>
          </p:cNvPr>
          <p:cNvSpPr>
            <a:spLocks noGrp="1" noChangeArrowheads="1"/>
          </p:cNvSpPr>
          <p:nvPr userDrawn="1">
            <p:ph type="sldNum" sz="quarter" idx="12"/>
          </p:nvPr>
        </p:nvSpPr>
        <p:spPr>
          <a:ln/>
        </p:spPr>
        <p:txBody>
          <a:bodyPr/>
          <a:lstStyle>
            <a:lvl1pPr>
              <a:defRPr/>
            </a:lvl1pPr>
          </a:lstStyle>
          <a:p>
            <a:pPr>
              <a:defRPr/>
            </a:pPr>
            <a:fld id="{9E80DEFE-EB4E-4179-AC6A-DDDF9ADBC446}" type="slidenum">
              <a:rPr lang="en-US" altLang="en-US"/>
              <a:pPr>
                <a:defRPr/>
              </a:pPr>
              <a:t>‹#›</a:t>
            </a:fld>
            <a:endParaRPr lang="en-US" altLang="en-US"/>
          </a:p>
        </p:txBody>
      </p:sp>
    </p:spTree>
    <p:extLst>
      <p:ext uri="{BB962C8B-B14F-4D97-AF65-F5344CB8AC3E}">
        <p14:creationId xmlns:p14="http://schemas.microsoft.com/office/powerpoint/2010/main" val="32829688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10">
            <a:extLst>
              <a:ext uri="{FF2B5EF4-FFF2-40B4-BE49-F238E27FC236}">
                <a16:creationId xmlns:a16="http://schemas.microsoft.com/office/drawing/2014/main" id="{3A3239B2-C855-4EF4-AAD1-F25BCA8D5612}"/>
              </a:ext>
            </a:extLst>
          </p:cNvPr>
          <p:cNvSpPr>
            <a:spLocks noGrp="1" noChangeArrowheads="1"/>
          </p:cNvSpPr>
          <p:nvPr>
            <p:ph type="dt" sz="half" idx="10"/>
          </p:nvPr>
        </p:nvSpPr>
        <p:spPr>
          <a:xfrm>
            <a:off x="685800" y="6248400"/>
            <a:ext cx="1905000" cy="457200"/>
          </a:xfrm>
        </p:spPr>
        <p:txBody>
          <a:bodyPr/>
          <a:lstStyle>
            <a:lvl1pPr>
              <a:defRPr>
                <a:cs typeface="Arial" pitchFamily="34" charset="0"/>
              </a:defRPr>
            </a:lvl1pPr>
          </a:lstStyle>
          <a:p>
            <a:pPr>
              <a:defRPr/>
            </a:pPr>
            <a:endParaRPr lang="en-US"/>
          </a:p>
        </p:txBody>
      </p:sp>
      <p:sp>
        <p:nvSpPr>
          <p:cNvPr id="6" name="Footer Placeholder 11">
            <a:extLst>
              <a:ext uri="{FF2B5EF4-FFF2-40B4-BE49-F238E27FC236}">
                <a16:creationId xmlns:a16="http://schemas.microsoft.com/office/drawing/2014/main" id="{511343B0-EA0A-41CC-9AC2-264541087693}"/>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12">
            <a:extLst>
              <a:ext uri="{FF2B5EF4-FFF2-40B4-BE49-F238E27FC236}">
                <a16:creationId xmlns:a16="http://schemas.microsoft.com/office/drawing/2014/main" id="{1AB60232-55CA-42B1-B39C-0B37F8DD6C56}"/>
              </a:ext>
            </a:extLst>
          </p:cNvPr>
          <p:cNvSpPr>
            <a:spLocks noGrp="1" noChangeArrowheads="1"/>
          </p:cNvSpPr>
          <p:nvPr>
            <p:ph type="sldNum" sz="quarter" idx="12"/>
          </p:nvPr>
        </p:nvSpPr>
        <p:spPr/>
        <p:txBody>
          <a:bodyPr/>
          <a:lstStyle>
            <a:lvl1pPr>
              <a:defRPr smtClean="0"/>
            </a:lvl1pPr>
          </a:lstStyle>
          <a:p>
            <a:pPr>
              <a:defRPr/>
            </a:pPr>
            <a:fld id="{A73F9C39-C954-4B70-8A7B-AB634C3AF44C}" type="slidenum">
              <a:rPr lang="en-US" altLang="en-US"/>
              <a:pPr>
                <a:defRPr/>
              </a:pPr>
              <a:t>‹#›</a:t>
            </a:fld>
            <a:endParaRPr lang="en-US" altLang="en-US"/>
          </a:p>
        </p:txBody>
      </p:sp>
    </p:spTree>
    <p:extLst>
      <p:ext uri="{BB962C8B-B14F-4D97-AF65-F5344CB8AC3E}">
        <p14:creationId xmlns:p14="http://schemas.microsoft.com/office/powerpoint/2010/main" val="90411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778" y="1513543"/>
            <a:ext cx="8652222" cy="424732"/>
          </a:xfrm>
        </p:spPr>
        <p:txBody>
          <a:bodyPr/>
          <a:lstStyle>
            <a:lvl1pPr>
              <a:defRPr sz="2400">
                <a:latin typeface="Lucida Sans" pitchFamily="34" charset="0"/>
              </a:defRPr>
            </a:lvl1pPr>
          </a:lstStyle>
          <a:p>
            <a:r>
              <a:rPr lang="en-US" dirty="0"/>
              <a:t>Click to edit Master title style</a:t>
            </a:r>
          </a:p>
        </p:txBody>
      </p:sp>
      <p:sp>
        <p:nvSpPr>
          <p:cNvPr id="3" name="Content Placeholder 2"/>
          <p:cNvSpPr>
            <a:spLocks noGrp="1"/>
          </p:cNvSpPr>
          <p:nvPr>
            <p:ph idx="1"/>
          </p:nvPr>
        </p:nvSpPr>
        <p:spPr>
          <a:xfrm>
            <a:off x="931689" y="2287148"/>
            <a:ext cx="7772400" cy="1688667"/>
          </a:xfrm>
        </p:spPr>
        <p:txBody>
          <a:bodyPr lIns="457200" rIns="457200"/>
          <a:lstStyle>
            <a:lvl1pPr marL="344488" indent="-179388">
              <a:spcBef>
                <a:spcPts val="1200"/>
              </a:spcBef>
              <a:buSzPct val="100000"/>
              <a:buFont typeface="Arial" pitchFamily="34" charset="0"/>
              <a:buChar char="•"/>
              <a:defRPr sz="2200" b="0"/>
            </a:lvl1pPr>
            <a:lvl2pPr marL="509588" indent="-165100">
              <a:spcBef>
                <a:spcPts val="400"/>
              </a:spcBef>
              <a:buSzPct val="75000"/>
              <a:buFont typeface="Lucida Sans" panose="020B0602030504020204" pitchFamily="34" charset="0"/>
              <a:buChar char="–"/>
              <a:defRPr sz="2000"/>
            </a:lvl2pPr>
            <a:lvl3pPr marL="795337" indent="-219456">
              <a:spcBef>
                <a:spcPts val="400"/>
              </a:spcBef>
              <a:buSzPct val="100000"/>
              <a:buFont typeface="Arial" panose="020B0604020202020204" pitchFamily="34" charset="0"/>
              <a:buChar char="•"/>
              <a:defRPr sz="1800"/>
            </a:lvl3pPr>
            <a:lvl4pPr marL="914400" indent="-165100">
              <a:spcBef>
                <a:spcPts val="400"/>
              </a:spcBef>
              <a:buSzPct val="100000"/>
              <a:buFont typeface="Lucida Sans" panose="020B0602030504020204" pitchFamily="34" charset="0"/>
              <a:buChar char="–"/>
              <a:defRPr sz="1600"/>
            </a:lvl4pPr>
            <a:lvl5pPr marL="1079500" indent="-165100">
              <a:spcBef>
                <a:spcPts val="400"/>
              </a:spcBef>
              <a:buSzPct val="100000"/>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9514991E-F95F-475A-A09E-9B875D10255C}"/>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E2E674-946A-4E4C-81CD-4346A63FFEFA}"/>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51888B4-7118-47AC-80FA-74BC3D92A415}"/>
              </a:ext>
            </a:extLst>
          </p:cNvPr>
          <p:cNvSpPr>
            <a:spLocks noGrp="1" noChangeArrowheads="1"/>
          </p:cNvSpPr>
          <p:nvPr userDrawn="1">
            <p:ph type="sldNum" sz="quarter" idx="12"/>
          </p:nvPr>
        </p:nvSpPr>
        <p:spPr>
          <a:ln/>
        </p:spPr>
        <p:txBody>
          <a:bodyPr/>
          <a:lstStyle>
            <a:lvl1pPr>
              <a:defRPr/>
            </a:lvl1pPr>
          </a:lstStyle>
          <a:p>
            <a:pPr>
              <a:defRPr/>
            </a:pPr>
            <a:fld id="{3E68F319-A390-44BC-B2DB-5B5AF2B0674A}" type="slidenum">
              <a:rPr lang="en-US" altLang="en-US"/>
              <a:pPr>
                <a:defRPr/>
              </a:pPr>
              <a:t>‹#›</a:t>
            </a:fld>
            <a:endParaRPr lang="en-US" altLang="en-US"/>
          </a:p>
        </p:txBody>
      </p:sp>
    </p:spTree>
    <p:extLst>
      <p:ext uri="{BB962C8B-B14F-4D97-AF65-F5344CB8AC3E}">
        <p14:creationId xmlns:p14="http://schemas.microsoft.com/office/powerpoint/2010/main" val="410861517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D43FF743-9F4E-4B6B-B344-512E1F4C0BE1}"/>
              </a:ext>
            </a:extLst>
          </p:cNvPr>
          <p:cNvSpPr>
            <a:spLocks noGrp="1" noChangeArrowheads="1"/>
          </p:cNvSpPr>
          <p:nvPr>
            <p:ph type="dt" sz="half" idx="10"/>
          </p:nvPr>
        </p:nvSpPr>
        <p:spPr>
          <a:xfrm>
            <a:off x="685800" y="6248400"/>
            <a:ext cx="1905000" cy="457200"/>
          </a:xfrm>
        </p:spPr>
        <p:txBody>
          <a:bodyPr/>
          <a:lstStyle>
            <a:lvl1pPr>
              <a:defRPr>
                <a:cs typeface="Arial" pitchFamily="34" charset="0"/>
              </a:defRPr>
            </a:lvl1pPr>
          </a:lstStyle>
          <a:p>
            <a:pPr>
              <a:defRPr/>
            </a:pPr>
            <a:endParaRPr lang="en-US"/>
          </a:p>
        </p:txBody>
      </p:sp>
      <p:sp>
        <p:nvSpPr>
          <p:cNvPr id="6" name="Footer Placeholder 11">
            <a:extLst>
              <a:ext uri="{FF2B5EF4-FFF2-40B4-BE49-F238E27FC236}">
                <a16:creationId xmlns:a16="http://schemas.microsoft.com/office/drawing/2014/main" id="{634A52EC-FF4D-4211-B6C4-49B2313DEB04}"/>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12">
            <a:extLst>
              <a:ext uri="{FF2B5EF4-FFF2-40B4-BE49-F238E27FC236}">
                <a16:creationId xmlns:a16="http://schemas.microsoft.com/office/drawing/2014/main" id="{B1EFE4D8-DA30-4493-ADD1-2C497436F9CB}"/>
              </a:ext>
            </a:extLst>
          </p:cNvPr>
          <p:cNvSpPr>
            <a:spLocks noGrp="1" noChangeArrowheads="1"/>
          </p:cNvSpPr>
          <p:nvPr>
            <p:ph type="sldNum" sz="quarter" idx="12"/>
          </p:nvPr>
        </p:nvSpPr>
        <p:spPr/>
        <p:txBody>
          <a:bodyPr/>
          <a:lstStyle>
            <a:lvl1pPr>
              <a:defRPr smtClean="0"/>
            </a:lvl1pPr>
          </a:lstStyle>
          <a:p>
            <a:pPr>
              <a:defRPr/>
            </a:pPr>
            <a:fld id="{F75DC88D-A485-4EE0-BB09-82EE1C4AB52E}" type="slidenum">
              <a:rPr lang="en-US" altLang="en-US"/>
              <a:pPr>
                <a:defRPr/>
              </a:pPr>
              <a:t>‹#›</a:t>
            </a:fld>
            <a:endParaRPr lang="en-US" altLang="en-US"/>
          </a:p>
        </p:txBody>
      </p:sp>
    </p:spTree>
    <p:extLst>
      <p:ext uri="{BB962C8B-B14F-4D97-AF65-F5344CB8AC3E}">
        <p14:creationId xmlns:p14="http://schemas.microsoft.com/office/powerpoint/2010/main" val="2958115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D5D7134F-F1FD-4EAF-8A1F-4A5E6C3FCE31}"/>
              </a:ext>
            </a:extLst>
          </p:cNvPr>
          <p:cNvSpPr>
            <a:spLocks noGrp="1" noChangeArrowheads="1"/>
          </p:cNvSpPr>
          <p:nvPr>
            <p:ph type="dt" sz="half" idx="10"/>
          </p:nvPr>
        </p:nvSpPr>
        <p:spPr>
          <a:xfrm>
            <a:off x="685800" y="6248400"/>
            <a:ext cx="1905000" cy="457200"/>
          </a:xfrm>
        </p:spPr>
        <p:txBody>
          <a:bodyPr/>
          <a:lstStyle>
            <a:lvl1pPr>
              <a:defRPr>
                <a:cs typeface="Arial" pitchFamily="34" charset="0"/>
              </a:defRPr>
            </a:lvl1pPr>
          </a:lstStyle>
          <a:p>
            <a:pPr>
              <a:defRPr/>
            </a:pPr>
            <a:endParaRPr lang="en-US"/>
          </a:p>
        </p:txBody>
      </p:sp>
      <p:sp>
        <p:nvSpPr>
          <p:cNvPr id="7" name="Footer Placeholder 5">
            <a:extLst>
              <a:ext uri="{FF2B5EF4-FFF2-40B4-BE49-F238E27FC236}">
                <a16:creationId xmlns:a16="http://schemas.microsoft.com/office/drawing/2014/main" id="{A23A31E1-BE93-4AA7-B45E-9F855E982968}"/>
              </a:ext>
            </a:extLst>
          </p:cNvPr>
          <p:cNvSpPr>
            <a:spLocks noGrp="1" noChangeArrowheads="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4416E212-E692-4F0C-9B7E-799EF846E7D3}"/>
              </a:ext>
            </a:extLst>
          </p:cNvPr>
          <p:cNvSpPr>
            <a:spLocks noGrp="1" noChangeArrowheads="1"/>
          </p:cNvSpPr>
          <p:nvPr>
            <p:ph type="sldNum" sz="quarter" idx="12"/>
          </p:nvPr>
        </p:nvSpPr>
        <p:spPr/>
        <p:txBody>
          <a:bodyPr/>
          <a:lstStyle>
            <a:lvl1pPr>
              <a:defRPr smtClean="0"/>
            </a:lvl1pPr>
          </a:lstStyle>
          <a:p>
            <a:pPr>
              <a:defRPr/>
            </a:pPr>
            <a:fld id="{2101F6CB-0C06-4FCF-93F5-DDCC673CFBC9}" type="slidenum">
              <a:rPr lang="en-US" altLang="en-US"/>
              <a:pPr>
                <a:defRPr/>
              </a:pPr>
              <a:t>‹#›</a:t>
            </a:fld>
            <a:endParaRPr lang="en-US" altLang="en-US"/>
          </a:p>
        </p:txBody>
      </p:sp>
    </p:spTree>
    <p:extLst>
      <p:ext uri="{BB962C8B-B14F-4D97-AF65-F5344CB8AC3E}">
        <p14:creationId xmlns:p14="http://schemas.microsoft.com/office/powerpoint/2010/main" val="200382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C040FC0-B0AC-4C90-A9E3-1B59058A18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2493129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040FC0-B0AC-4C90-A9E3-1B59058A1879}" type="datetimeFigureOut">
              <a:rPr lang="en-US" smtClean="0"/>
              <a:t>9/13/2022</a:t>
            </a:fld>
            <a:endParaRPr lang="en-US"/>
          </a:p>
        </p:txBody>
      </p:sp>
      <p:sp>
        <p:nvSpPr>
          <p:cNvPr id="5" name="Footer Placeholder 4"/>
          <p:cNvSpPr>
            <a:spLocks noGrp="1"/>
          </p:cNvSpPr>
          <p:nvPr>
            <p:ph type="ftr" sz="quarter" idx="11"/>
          </p:nvPr>
        </p:nvSpPr>
        <p:spPr/>
        <p:style>
          <a:lnRef idx="0">
            <a:schemeClr val="accent6"/>
          </a:lnRef>
          <a:fillRef idx="3">
            <a:schemeClr val="accent6"/>
          </a:fillRef>
          <a:effectRef idx="3">
            <a:schemeClr val="accent6"/>
          </a:effectRef>
          <a:fontRef idx="none"/>
        </p:style>
        <p:txBody>
          <a:bodyPr/>
          <a:lstStyle>
            <a:lvl1pPr>
              <a:defRPr>
                <a:solidFill>
                  <a:schemeClr val="bg1"/>
                </a:solidFill>
              </a:defRPr>
            </a:lvl1pPr>
          </a:lstStyle>
          <a:p>
            <a:r>
              <a:rPr lang="en-US" dirty="0"/>
              <a:t>Computational Methods for Electric Power Systems</a:t>
            </a:r>
          </a:p>
          <a:p>
            <a:r>
              <a:rPr lang="en-US" dirty="0"/>
              <a:t>M. L. Crow, 2015</a:t>
            </a:r>
          </a:p>
        </p:txBody>
      </p:sp>
      <p:sp>
        <p:nvSpPr>
          <p:cNvPr id="6" name="Slide Number Placeholder 5"/>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427049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40FC0-B0AC-4C90-A9E3-1B59058A18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455778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040FC0-B0AC-4C90-A9E3-1B59058A18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3230528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040FC0-B0AC-4C90-A9E3-1B59058A1879}"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2796651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040FC0-B0AC-4C90-A9E3-1B59058A187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70672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40FC0-B0AC-4C90-A9E3-1B59058A1879}"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EF0CAB-550D-4A8C-9718-0E4164A96870}" type="slidenum">
              <a:rPr lang="en-US" smtClean="0"/>
              <a:t>‹#›</a:t>
            </a:fld>
            <a:endParaRPr lang="en-US"/>
          </a:p>
        </p:txBody>
      </p:sp>
      <p:sp>
        <p:nvSpPr>
          <p:cNvPr id="5" name="Footer Placeholder 4"/>
          <p:cNvSpPr txBox="1">
            <a:spLocks/>
          </p:cNvSpPr>
          <p:nvPr userDrawn="1"/>
        </p:nvSpPr>
        <p:spPr>
          <a:xfrm>
            <a:off x="6000750" y="69851"/>
            <a:ext cx="3086100" cy="365125"/>
          </a:xfrm>
          <a:prstGeom prst="rect">
            <a:avLst/>
          </a:prstGeom>
        </p:spPr>
        <p:style>
          <a:lnRef idx="0">
            <a:schemeClr val="accent6"/>
          </a:lnRef>
          <a:fillRef idx="3">
            <a:schemeClr val="accent6"/>
          </a:fillRef>
          <a:effectRef idx="3">
            <a:schemeClr val="accent6"/>
          </a:effectRef>
          <a:fontRef idx="none"/>
        </p:style>
        <p:txBody>
          <a:bodyPr vert="horz" lIns="68580" tIns="34290" rIns="68580" bIns="3429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Computational Methods for Electric Power Systems</a:t>
            </a:r>
          </a:p>
          <a:p>
            <a:r>
              <a:rPr lang="en-US" sz="900"/>
              <a:t>M. L. Crow, 2015</a:t>
            </a:r>
            <a:endParaRPr lang="en-US" sz="900" dirty="0"/>
          </a:p>
        </p:txBody>
      </p:sp>
    </p:spTree>
    <p:extLst>
      <p:ext uri="{BB962C8B-B14F-4D97-AF65-F5344CB8AC3E}">
        <p14:creationId xmlns:p14="http://schemas.microsoft.com/office/powerpoint/2010/main" val="1357199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C040FC0-B0AC-4C90-A9E3-1B59058A18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152759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491778" y="998506"/>
            <a:ext cx="8652222" cy="461665"/>
          </a:xfrm>
        </p:spPr>
        <p:txBody>
          <a:bodyPr/>
          <a:lstStyle>
            <a:lvl1pPr algn="ctr">
              <a:lnSpc>
                <a:spcPct val="100000"/>
              </a:lnSpc>
              <a:defRPr sz="2400">
                <a:solidFill>
                  <a:schemeClr val="bg2"/>
                </a:solidFill>
                <a:effectLst/>
              </a:defRPr>
            </a:lvl1pPr>
          </a:lstStyle>
          <a:p>
            <a:r>
              <a:rPr lang="en-US" dirty="0"/>
              <a:t>Click to edit Master title style</a:t>
            </a:r>
          </a:p>
        </p:txBody>
      </p:sp>
      <p:sp>
        <p:nvSpPr>
          <p:cNvPr id="8" name="Rectangle 5"/>
          <p:cNvSpPr>
            <a:spLocks noGrp="1" noChangeArrowheads="1"/>
          </p:cNvSpPr>
          <p:nvPr>
            <p:ph type="subTitle" idx="1"/>
          </p:nvPr>
        </p:nvSpPr>
        <p:spPr>
          <a:xfrm>
            <a:off x="491778" y="1496679"/>
            <a:ext cx="8652222" cy="430887"/>
          </a:xfrm>
        </p:spPr>
        <p:txBody>
          <a:bodyPr rIns="0"/>
          <a:lstStyle>
            <a:lvl1pPr marL="0" indent="0" algn="ctr">
              <a:buFontTx/>
              <a:buNone/>
              <a:defRPr sz="2200" b="0">
                <a:solidFill>
                  <a:schemeClr val="accent1"/>
                </a:solidFill>
                <a:effectLst/>
                <a:latin typeface="Lucida Sans" pitchFamily="34" charset="0"/>
              </a:defRPr>
            </a:lvl1pPr>
          </a:lstStyle>
          <a:p>
            <a:r>
              <a:rPr lang="en-US" dirty="0"/>
              <a:t>Click to edit Master subtitle style</a:t>
            </a:r>
          </a:p>
        </p:txBody>
      </p:sp>
      <p:sp>
        <p:nvSpPr>
          <p:cNvPr id="4" name="Rectangle 4">
            <a:extLst>
              <a:ext uri="{FF2B5EF4-FFF2-40B4-BE49-F238E27FC236}">
                <a16:creationId xmlns:a16="http://schemas.microsoft.com/office/drawing/2014/main" id="{18315AC2-1F26-4E35-A04F-3F66D5BD9229}"/>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50F5D4A-DED9-4403-B7BD-4B60812E93D6}"/>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83A97FF-0EAE-456C-B08E-42F3E87B2529}"/>
              </a:ext>
            </a:extLst>
          </p:cNvPr>
          <p:cNvSpPr>
            <a:spLocks noGrp="1" noChangeArrowheads="1"/>
          </p:cNvSpPr>
          <p:nvPr userDrawn="1">
            <p:ph type="sldNum" sz="quarter" idx="12"/>
          </p:nvPr>
        </p:nvSpPr>
        <p:spPr>
          <a:ln/>
        </p:spPr>
        <p:txBody>
          <a:bodyPr/>
          <a:lstStyle>
            <a:lvl1pPr>
              <a:defRPr/>
            </a:lvl1pPr>
          </a:lstStyle>
          <a:p>
            <a:pPr>
              <a:defRPr/>
            </a:pPr>
            <a:fld id="{65C57D72-E8DD-4733-AF7F-A07AF963D81C}" type="slidenum">
              <a:rPr lang="en-US" altLang="en-US"/>
              <a:pPr>
                <a:defRPr/>
              </a:pPr>
              <a:t>‹#›</a:t>
            </a:fld>
            <a:endParaRPr lang="en-US" altLang="en-US"/>
          </a:p>
        </p:txBody>
      </p:sp>
    </p:spTree>
    <p:extLst>
      <p:ext uri="{BB962C8B-B14F-4D97-AF65-F5344CB8AC3E}">
        <p14:creationId xmlns:p14="http://schemas.microsoft.com/office/powerpoint/2010/main" val="267803721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C040FC0-B0AC-4C90-A9E3-1B59058A187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2847513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40FC0-B0AC-4C90-A9E3-1B59058A18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1267199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40FC0-B0AC-4C90-A9E3-1B59058A187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F0CAB-550D-4A8C-9718-0E4164A96870}" type="slidenum">
              <a:rPr lang="en-US" smtClean="0"/>
              <a:t>‹#›</a:t>
            </a:fld>
            <a:endParaRPr lang="en-US"/>
          </a:p>
        </p:txBody>
      </p:sp>
    </p:spTree>
    <p:extLst>
      <p:ext uri="{BB962C8B-B14F-4D97-AF65-F5344CB8AC3E}">
        <p14:creationId xmlns:p14="http://schemas.microsoft.com/office/powerpoint/2010/main" val="381354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4094" y="1528389"/>
            <a:ext cx="8659907" cy="480131"/>
          </a:xfrm>
        </p:spPr>
        <p:txBody>
          <a:bodyPr/>
          <a:lstStyle/>
          <a:p>
            <a:r>
              <a:rPr lang="en-US" dirty="0"/>
              <a:t>Click to edit Master title style</a:t>
            </a:r>
          </a:p>
        </p:txBody>
      </p:sp>
      <p:sp>
        <p:nvSpPr>
          <p:cNvPr id="3" name="Content Placeholder 2"/>
          <p:cNvSpPr>
            <a:spLocks noGrp="1"/>
          </p:cNvSpPr>
          <p:nvPr>
            <p:ph sz="half" idx="1"/>
          </p:nvPr>
        </p:nvSpPr>
        <p:spPr>
          <a:xfrm>
            <a:off x="725575" y="2275788"/>
            <a:ext cx="4002321"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80295" y="2275788"/>
            <a:ext cx="3969948"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806F6012-0BDD-462D-803C-0D71BB6A04FE}"/>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3027094-8D3B-4EEC-A496-A43472A08256}"/>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B807666-4693-497F-82F7-D64326561285}"/>
              </a:ext>
            </a:extLst>
          </p:cNvPr>
          <p:cNvSpPr>
            <a:spLocks noGrp="1" noChangeArrowheads="1"/>
          </p:cNvSpPr>
          <p:nvPr userDrawn="1">
            <p:ph type="sldNum" sz="quarter" idx="12"/>
          </p:nvPr>
        </p:nvSpPr>
        <p:spPr>
          <a:ln/>
        </p:spPr>
        <p:txBody>
          <a:bodyPr/>
          <a:lstStyle>
            <a:lvl1pPr>
              <a:defRPr/>
            </a:lvl1pPr>
          </a:lstStyle>
          <a:p>
            <a:pPr>
              <a:defRPr/>
            </a:pPr>
            <a:fld id="{175696B4-21EB-45B0-A733-D1C4505EA6E9}" type="slidenum">
              <a:rPr lang="en-US" altLang="en-US"/>
              <a:pPr>
                <a:defRPr/>
              </a:pPr>
              <a:t>‹#›</a:t>
            </a:fld>
            <a:endParaRPr lang="en-US" altLang="en-US"/>
          </a:p>
        </p:txBody>
      </p:sp>
    </p:spTree>
    <p:extLst>
      <p:ext uri="{BB962C8B-B14F-4D97-AF65-F5344CB8AC3E}">
        <p14:creationId xmlns:p14="http://schemas.microsoft.com/office/powerpoint/2010/main" val="27193410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081"/>
            <a:ext cx="8686800" cy="48013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87722" y="2166763"/>
            <a:ext cx="4040188"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7721" y="2621484"/>
            <a:ext cx="4040188"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875547" y="2166763"/>
            <a:ext cx="4041775"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875546" y="2621484"/>
            <a:ext cx="4041775"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B3D784D8-6CBD-4A7B-9BA2-13623F60CCFB}"/>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3D73651-8994-43BE-A8D1-F6EC47DB7307}"/>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3BB5BD8-CB7C-4B6E-8936-388499F215C3}"/>
              </a:ext>
            </a:extLst>
          </p:cNvPr>
          <p:cNvSpPr>
            <a:spLocks noGrp="1" noChangeArrowheads="1"/>
          </p:cNvSpPr>
          <p:nvPr userDrawn="1">
            <p:ph type="sldNum" sz="quarter" idx="12"/>
          </p:nvPr>
        </p:nvSpPr>
        <p:spPr>
          <a:ln/>
        </p:spPr>
        <p:txBody>
          <a:bodyPr/>
          <a:lstStyle>
            <a:lvl1pPr>
              <a:defRPr/>
            </a:lvl1pPr>
          </a:lstStyle>
          <a:p>
            <a:pPr>
              <a:defRPr/>
            </a:pPr>
            <a:fld id="{80BB4BE5-B69F-44A3-92E9-BA3B7D7AFCD1}" type="slidenum">
              <a:rPr lang="en-US" altLang="en-US"/>
              <a:pPr>
                <a:defRPr/>
              </a:pPr>
              <a:t>‹#›</a:t>
            </a:fld>
            <a:endParaRPr lang="en-US" altLang="en-US"/>
          </a:p>
        </p:txBody>
      </p:sp>
    </p:spTree>
    <p:extLst>
      <p:ext uri="{BB962C8B-B14F-4D97-AF65-F5344CB8AC3E}">
        <p14:creationId xmlns:p14="http://schemas.microsoft.com/office/powerpoint/2010/main" val="33885823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726" y="2081092"/>
            <a:ext cx="8675274" cy="480131"/>
          </a:xfrm>
        </p:spPr>
        <p:txBody>
          <a:bodyPr/>
          <a:lstStyle/>
          <a:p>
            <a:r>
              <a:rPr lang="en-US" dirty="0"/>
              <a:t>Click to edit Master title style</a:t>
            </a:r>
          </a:p>
        </p:txBody>
      </p:sp>
      <p:sp>
        <p:nvSpPr>
          <p:cNvPr id="3" name="Rectangle 4">
            <a:extLst>
              <a:ext uri="{FF2B5EF4-FFF2-40B4-BE49-F238E27FC236}">
                <a16:creationId xmlns:a16="http://schemas.microsoft.com/office/drawing/2014/main" id="{2254AE36-1445-4332-83AC-39FDD4E225B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E448EA4-704D-4B9A-81F4-84B1361778C4}"/>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68DC1AB-CBB4-4172-B7D7-E3B83B982B02}"/>
              </a:ext>
            </a:extLst>
          </p:cNvPr>
          <p:cNvSpPr>
            <a:spLocks noGrp="1" noChangeArrowheads="1"/>
          </p:cNvSpPr>
          <p:nvPr userDrawn="1">
            <p:ph type="sldNum" sz="quarter" idx="12"/>
          </p:nvPr>
        </p:nvSpPr>
        <p:spPr>
          <a:ln/>
        </p:spPr>
        <p:txBody>
          <a:bodyPr/>
          <a:lstStyle>
            <a:lvl1pPr>
              <a:defRPr/>
            </a:lvl1pPr>
          </a:lstStyle>
          <a:p>
            <a:pPr>
              <a:defRPr/>
            </a:pPr>
            <a:fld id="{0F732CC9-51FA-4D82-A7F8-B2E68B3BBB8C}" type="slidenum">
              <a:rPr lang="en-US" altLang="en-US"/>
              <a:pPr>
                <a:defRPr/>
              </a:pPr>
              <a:t>‹#›</a:t>
            </a:fld>
            <a:endParaRPr lang="en-US" altLang="en-US"/>
          </a:p>
        </p:txBody>
      </p:sp>
    </p:spTree>
    <p:extLst>
      <p:ext uri="{BB962C8B-B14F-4D97-AF65-F5344CB8AC3E}">
        <p14:creationId xmlns:p14="http://schemas.microsoft.com/office/powerpoint/2010/main" val="32799306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831FB8-5AE7-4C1E-AFF8-344E90AA06E6}"/>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6C41D1C-5A07-407A-8EBD-18C8BA3F4264}"/>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3280564-9F54-472F-846A-0CC05B4C7D1E}"/>
              </a:ext>
            </a:extLst>
          </p:cNvPr>
          <p:cNvSpPr>
            <a:spLocks noGrp="1" noChangeArrowheads="1"/>
          </p:cNvSpPr>
          <p:nvPr userDrawn="1">
            <p:ph type="sldNum" sz="quarter" idx="12"/>
          </p:nvPr>
        </p:nvSpPr>
        <p:spPr>
          <a:ln/>
        </p:spPr>
        <p:txBody>
          <a:bodyPr/>
          <a:lstStyle>
            <a:lvl1pPr>
              <a:defRPr/>
            </a:lvl1pPr>
          </a:lstStyle>
          <a:p>
            <a:pPr>
              <a:defRPr/>
            </a:pPr>
            <a:fld id="{BF911120-185D-43A4-951D-47DFF2D17F06}" type="slidenum">
              <a:rPr lang="en-US" altLang="en-US"/>
              <a:pPr>
                <a:defRPr/>
              </a:pPr>
              <a:t>‹#›</a:t>
            </a:fld>
            <a:endParaRPr lang="en-US" altLang="en-US"/>
          </a:p>
        </p:txBody>
      </p:sp>
    </p:spTree>
    <p:extLst>
      <p:ext uri="{BB962C8B-B14F-4D97-AF65-F5344CB8AC3E}">
        <p14:creationId xmlns:p14="http://schemas.microsoft.com/office/powerpoint/2010/main" val="26012089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318"/>
            <a:ext cx="3008313" cy="64633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1370319"/>
            <a:ext cx="5111751" cy="1851276"/>
          </a:xfrm>
        </p:spPr>
        <p:txBody>
          <a:bodyPr/>
          <a:lstStyle>
            <a:lvl1pPr marL="165100" indent="-165100">
              <a:buSzPct val="125000"/>
              <a:buFont typeface="Arial" pitchFamily="34" charset="0"/>
              <a:buChar char="•"/>
              <a:defRPr lang="en-US" sz="2400" b="0" dirty="0" smtClean="0">
                <a:solidFill>
                  <a:schemeClr val="bg2"/>
                </a:solidFill>
                <a:latin typeface="Lucida Sans" pitchFamily="34" charset="0"/>
                <a:ea typeface="+mn-ea"/>
                <a:cs typeface="+mn-cs"/>
              </a:defRPr>
            </a:lvl1pPr>
            <a:lvl2pPr marL="457200" indent="-165100" defTabSz="914400">
              <a:buSzPct val="125000"/>
              <a:buFont typeface="Arial" pitchFamily="34" charset="0"/>
              <a:buChar char="•"/>
              <a:defRPr lang="en-US" sz="2200" dirty="0" smtClean="0">
                <a:solidFill>
                  <a:schemeClr val="bg2"/>
                </a:solidFill>
                <a:latin typeface="Lucida Sans" pitchFamily="34" charset="0"/>
                <a:ea typeface="+mn-ea"/>
                <a:cs typeface="+mn-cs"/>
              </a:defRPr>
            </a:lvl2pPr>
            <a:lvl3pPr>
              <a:buSzPct val="125000"/>
              <a:buFont typeface="Arial" pitchFamily="34" charset="0"/>
              <a:buChar char="•"/>
              <a:defRPr lang="en-US" sz="2200" dirty="0" smtClean="0">
                <a:solidFill>
                  <a:schemeClr val="bg2"/>
                </a:solidFill>
                <a:latin typeface="Lucida Sans" pitchFamily="34" charset="0"/>
                <a:ea typeface="+mn-ea"/>
                <a:cs typeface="+mn-cs"/>
              </a:defRPr>
            </a:lvl3pPr>
            <a:lvl4pPr marL="974725" indent="-180975">
              <a:buSzPct val="125000"/>
              <a:buFont typeface="Arial" pitchFamily="34" charset="0"/>
              <a:buChar char="•"/>
              <a:defRPr lang="en-US" sz="2000" dirty="0" smtClean="0">
                <a:solidFill>
                  <a:schemeClr val="bg2"/>
                </a:solidFill>
                <a:latin typeface="Lucida Sans" pitchFamily="34" charset="0"/>
                <a:ea typeface="+mn-ea"/>
                <a:cs typeface="+mn-cs"/>
              </a:defRPr>
            </a:lvl4pPr>
            <a:lvl5pPr>
              <a:buSzPct val="125000"/>
              <a:buFont typeface="Arial" pitchFamily="34" charset="0"/>
              <a:buChar char="•"/>
              <a:defRPr lang="en-US" sz="2000" dirty="0">
                <a:solidFill>
                  <a:schemeClr val="bg2"/>
                </a:solidFill>
                <a:latin typeface="Lucida Sans" pitchFamily="34" charset="0"/>
                <a:ea typeface="+mn-ea"/>
                <a:cs typeface="+mn-cs"/>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2532368"/>
            <a:ext cx="3008313"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F485136-9A66-431D-AA94-335CC3699161}"/>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4B47736-A133-4843-BC34-E8EC98CCF665}"/>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C292308-3C39-489F-9200-F104A2B86C77}"/>
              </a:ext>
            </a:extLst>
          </p:cNvPr>
          <p:cNvSpPr>
            <a:spLocks noGrp="1" noChangeArrowheads="1"/>
          </p:cNvSpPr>
          <p:nvPr userDrawn="1">
            <p:ph type="sldNum" sz="quarter" idx="12"/>
          </p:nvPr>
        </p:nvSpPr>
        <p:spPr>
          <a:ln/>
        </p:spPr>
        <p:txBody>
          <a:bodyPr/>
          <a:lstStyle>
            <a:lvl1pPr>
              <a:defRPr/>
            </a:lvl1pPr>
          </a:lstStyle>
          <a:p>
            <a:pPr>
              <a:defRPr/>
            </a:pPr>
            <a:fld id="{8C64CE28-AE0F-4633-88B3-03AEBC24782A}" type="slidenum">
              <a:rPr lang="en-US" altLang="en-US"/>
              <a:pPr>
                <a:defRPr/>
              </a:pPr>
              <a:t>‹#›</a:t>
            </a:fld>
            <a:endParaRPr lang="en-US" altLang="en-US"/>
          </a:p>
        </p:txBody>
      </p:sp>
    </p:spTree>
    <p:extLst>
      <p:ext uri="{BB962C8B-B14F-4D97-AF65-F5344CB8AC3E}">
        <p14:creationId xmlns:p14="http://schemas.microsoft.com/office/powerpoint/2010/main" val="10220705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23007"/>
            <a:ext cx="5486400" cy="369332"/>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1193220"/>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866801"/>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F6D994D9-22AB-420C-843C-26B7FC1CB067}"/>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489961-4372-47C6-8CED-3B494CF4F787}"/>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5ECADE0-F888-49E8-8908-A7DBE9DCB4D4}"/>
              </a:ext>
            </a:extLst>
          </p:cNvPr>
          <p:cNvSpPr>
            <a:spLocks noGrp="1" noChangeArrowheads="1"/>
          </p:cNvSpPr>
          <p:nvPr userDrawn="1">
            <p:ph type="sldNum" sz="quarter" idx="12"/>
          </p:nvPr>
        </p:nvSpPr>
        <p:spPr>
          <a:ln/>
        </p:spPr>
        <p:txBody>
          <a:bodyPr/>
          <a:lstStyle>
            <a:lvl1pPr>
              <a:defRPr/>
            </a:lvl1pPr>
          </a:lstStyle>
          <a:p>
            <a:pPr>
              <a:defRPr/>
            </a:pPr>
            <a:fld id="{AFA48137-1767-48DA-BCFE-269B1E5F62EA}" type="slidenum">
              <a:rPr lang="en-US" altLang="en-US"/>
              <a:pPr>
                <a:defRPr/>
              </a:pPr>
              <a:t>‹#›</a:t>
            </a:fld>
            <a:endParaRPr lang="en-US" altLang="en-US"/>
          </a:p>
        </p:txBody>
      </p:sp>
    </p:spTree>
    <p:extLst>
      <p:ext uri="{BB962C8B-B14F-4D97-AF65-F5344CB8AC3E}">
        <p14:creationId xmlns:p14="http://schemas.microsoft.com/office/powerpoint/2010/main" val="49448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tx1"/>
            </a:gs>
            <a:gs pos="100000">
              <a:srgbClr val="EAEAEA"/>
            </a:gs>
          </a:gsLst>
          <a:lin ang="5400000" scaled="1"/>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0F7E314-0946-4123-AED7-D616B46CFB85}"/>
              </a:ext>
            </a:extLst>
          </p:cNvPr>
          <p:cNvSpPr/>
          <p:nvPr userDrawn="1"/>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 name="Rectangle 29">
            <a:extLst>
              <a:ext uri="{FF2B5EF4-FFF2-40B4-BE49-F238E27FC236}">
                <a16:creationId xmlns:a16="http://schemas.microsoft.com/office/drawing/2014/main" id="{FE2F0FCE-37A6-4046-87CC-582FD160FE29}"/>
              </a:ext>
            </a:extLst>
          </p:cNvPr>
          <p:cNvSpPr/>
          <p:nvPr userDrawn="1"/>
        </p:nvSpPr>
        <p:spPr bwMode="gray">
          <a:xfrm flipH="1">
            <a:off x="0" y="79375"/>
            <a:ext cx="9144000" cy="611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 name="Rectangle 27">
            <a:extLst>
              <a:ext uri="{FF2B5EF4-FFF2-40B4-BE49-F238E27FC236}">
                <a16:creationId xmlns:a16="http://schemas.microsoft.com/office/drawing/2014/main" id="{34149C1F-C9EE-4D6E-BE95-C3B1EEE45644}"/>
              </a:ext>
            </a:extLst>
          </p:cNvPr>
          <p:cNvSpPr/>
          <p:nvPr userDrawn="1"/>
        </p:nvSpPr>
        <p:spPr bwMode="gray">
          <a:xfrm flipH="1">
            <a:off x="-17463" y="79375"/>
            <a:ext cx="501651" cy="611188"/>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9" name="Rectangle 28">
            <a:extLst>
              <a:ext uri="{FF2B5EF4-FFF2-40B4-BE49-F238E27FC236}">
                <a16:creationId xmlns:a16="http://schemas.microsoft.com/office/drawing/2014/main" id="{6F8BDC6B-E16A-4501-8CBD-875A7266C948}"/>
              </a:ext>
            </a:extLst>
          </p:cNvPr>
          <p:cNvSpPr/>
          <p:nvPr userDrawn="1"/>
        </p:nvSpPr>
        <p:spPr bwMode="gray">
          <a:xfrm flipH="1">
            <a:off x="-17463" y="0"/>
            <a:ext cx="9161463" cy="7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30" name="Rectangle 3">
            <a:extLst>
              <a:ext uri="{FF2B5EF4-FFF2-40B4-BE49-F238E27FC236}">
                <a16:creationId xmlns:a16="http://schemas.microsoft.com/office/drawing/2014/main" id="{7907499D-2301-4045-ABFE-F5AF57ADD610}"/>
              </a:ext>
            </a:extLst>
          </p:cNvPr>
          <p:cNvSpPr>
            <a:spLocks noGrp="1" noChangeArrowheads="1"/>
          </p:cNvSpPr>
          <p:nvPr>
            <p:ph type="body" idx="1"/>
          </p:nvPr>
        </p:nvSpPr>
        <p:spPr bwMode="black">
          <a:xfrm>
            <a:off x="1157288" y="22987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2">
            <a:extLst>
              <a:ext uri="{FF2B5EF4-FFF2-40B4-BE49-F238E27FC236}">
                <a16:creationId xmlns:a16="http://schemas.microsoft.com/office/drawing/2014/main" id="{C1695D0F-AAFF-468B-A00C-4B475CEDC7F5}"/>
              </a:ext>
            </a:extLst>
          </p:cNvPr>
          <p:cNvSpPr>
            <a:spLocks noGrp="1" noChangeArrowheads="1"/>
          </p:cNvSpPr>
          <p:nvPr>
            <p:ph type="title"/>
          </p:nvPr>
        </p:nvSpPr>
        <p:spPr bwMode="black">
          <a:xfrm>
            <a:off x="484188" y="1512888"/>
            <a:ext cx="86598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a:extLst>
              <a:ext uri="{FF2B5EF4-FFF2-40B4-BE49-F238E27FC236}">
                <a16:creationId xmlns:a16="http://schemas.microsoft.com/office/drawing/2014/main" id="{6514A1AE-0957-4C4A-ACFD-E35617035383}"/>
              </a:ext>
            </a:extLst>
          </p:cNvPr>
          <p:cNvSpPr>
            <a:spLocks noGrp="1" noChangeArrowheads="1"/>
          </p:cNvSpPr>
          <p:nvPr userDrawn="1">
            <p:ph type="dt" sz="half" idx="2"/>
          </p:nvPr>
        </p:nvSpPr>
        <p:spPr bwMode="black">
          <a:xfrm>
            <a:off x="484188"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solidFill>
                  <a:schemeClr val="bg2"/>
                </a:solidFill>
                <a:latin typeface="Arial" charset="0"/>
              </a:defRPr>
            </a:lvl1pPr>
          </a:lstStyle>
          <a:p>
            <a:pPr>
              <a:defRPr/>
            </a:pPr>
            <a:endParaRPr lang="en-US"/>
          </a:p>
        </p:txBody>
      </p:sp>
      <p:sp>
        <p:nvSpPr>
          <p:cNvPr id="4" name="Rectangle 5">
            <a:extLst>
              <a:ext uri="{FF2B5EF4-FFF2-40B4-BE49-F238E27FC236}">
                <a16:creationId xmlns:a16="http://schemas.microsoft.com/office/drawing/2014/main" id="{372F8936-3202-413E-B05C-F90ECB9FD07B}"/>
              </a:ext>
            </a:extLst>
          </p:cNvPr>
          <p:cNvSpPr>
            <a:spLocks noGrp="1" noChangeArrowheads="1"/>
          </p:cNvSpPr>
          <p:nvPr userDrawn="1">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solidFill>
                  <a:schemeClr val="bg2"/>
                </a:solidFill>
                <a:latin typeface="Arial" charset="0"/>
              </a:defRPr>
            </a:lvl1pPr>
          </a:lstStyle>
          <a:p>
            <a:pPr>
              <a:defRPr/>
            </a:pPr>
            <a:endParaRPr lang="en-US"/>
          </a:p>
        </p:txBody>
      </p:sp>
      <p:sp>
        <p:nvSpPr>
          <p:cNvPr id="2" name="Rectangle 6">
            <a:extLst>
              <a:ext uri="{FF2B5EF4-FFF2-40B4-BE49-F238E27FC236}">
                <a16:creationId xmlns:a16="http://schemas.microsoft.com/office/drawing/2014/main" id="{011A6091-39A2-4F7A-98E7-374A7CB30A4E}"/>
              </a:ext>
            </a:extLst>
          </p:cNvPr>
          <p:cNvSpPr>
            <a:spLocks noGrp="1" noChangeArrowheads="1"/>
          </p:cNvSpPr>
          <p:nvPr userDrawn="1">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smtClean="0">
                <a:solidFill>
                  <a:schemeClr val="bg2"/>
                </a:solidFill>
              </a:defRPr>
            </a:lvl1pPr>
          </a:lstStyle>
          <a:p>
            <a:pPr>
              <a:defRPr/>
            </a:pPr>
            <a:fld id="{A7382F8D-E0F5-4677-A6D3-DC77679624DE}"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361"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Lst>
  <p:transition/>
  <p:txStyles>
    <p:titleStyle>
      <a:lvl1pPr algn="l" rtl="0" eaLnBrk="0" fontAlgn="base" hangingPunct="0">
        <a:lnSpc>
          <a:spcPct val="90000"/>
        </a:lnSpc>
        <a:spcBef>
          <a:spcPct val="0"/>
        </a:spcBef>
        <a:spcAft>
          <a:spcPct val="0"/>
        </a:spcAft>
        <a:defRPr sz="2400" b="1">
          <a:solidFill>
            <a:schemeClr val="bg2"/>
          </a:solidFill>
          <a:latin typeface="Lucida Sans" pitchFamily="34" charset="0"/>
          <a:ea typeface="+mj-ea"/>
          <a:cs typeface="+mj-cs"/>
        </a:defRPr>
      </a:lvl1pPr>
      <a:lvl2pPr algn="l" rtl="0" eaLnBrk="0" fontAlgn="base" hangingPunct="0">
        <a:lnSpc>
          <a:spcPct val="90000"/>
        </a:lnSpc>
        <a:spcBef>
          <a:spcPct val="0"/>
        </a:spcBef>
        <a:spcAft>
          <a:spcPct val="0"/>
        </a:spcAft>
        <a:defRPr sz="2400" b="1">
          <a:solidFill>
            <a:schemeClr val="bg2"/>
          </a:solidFill>
          <a:latin typeface="Lucida Sans" pitchFamily="34" charset="0"/>
        </a:defRPr>
      </a:lvl2pPr>
      <a:lvl3pPr algn="l" rtl="0" eaLnBrk="0" fontAlgn="base" hangingPunct="0">
        <a:lnSpc>
          <a:spcPct val="90000"/>
        </a:lnSpc>
        <a:spcBef>
          <a:spcPct val="0"/>
        </a:spcBef>
        <a:spcAft>
          <a:spcPct val="0"/>
        </a:spcAft>
        <a:defRPr sz="2400" b="1">
          <a:solidFill>
            <a:schemeClr val="bg2"/>
          </a:solidFill>
          <a:latin typeface="Lucida Sans" pitchFamily="34" charset="0"/>
        </a:defRPr>
      </a:lvl3pPr>
      <a:lvl4pPr algn="l" rtl="0" eaLnBrk="0" fontAlgn="base" hangingPunct="0">
        <a:lnSpc>
          <a:spcPct val="90000"/>
        </a:lnSpc>
        <a:spcBef>
          <a:spcPct val="0"/>
        </a:spcBef>
        <a:spcAft>
          <a:spcPct val="0"/>
        </a:spcAft>
        <a:defRPr sz="2400" b="1">
          <a:solidFill>
            <a:schemeClr val="bg2"/>
          </a:solidFill>
          <a:latin typeface="Lucida Sans" pitchFamily="34" charset="0"/>
        </a:defRPr>
      </a:lvl4pPr>
      <a:lvl5pPr algn="l" rtl="0" eaLnBrk="0" fontAlgn="base" hangingPunct="0">
        <a:lnSpc>
          <a:spcPct val="90000"/>
        </a:lnSpc>
        <a:spcBef>
          <a:spcPct val="0"/>
        </a:spcBef>
        <a:spcAft>
          <a:spcPct val="0"/>
        </a:spcAft>
        <a:defRPr sz="2400" b="1">
          <a:solidFill>
            <a:schemeClr val="bg2"/>
          </a:solidFill>
          <a:latin typeface="Lucida Sans" pitchFamily="34" charset="0"/>
        </a:defRPr>
      </a:lvl5pPr>
      <a:lvl6pPr marL="457200" algn="l" rtl="0" fontAlgn="base">
        <a:lnSpc>
          <a:spcPct val="90000"/>
        </a:lnSpc>
        <a:spcBef>
          <a:spcPct val="0"/>
        </a:spcBef>
        <a:spcAft>
          <a:spcPct val="0"/>
        </a:spcAft>
        <a:defRPr sz="2800" b="1">
          <a:solidFill>
            <a:schemeClr val="accent2"/>
          </a:solidFill>
          <a:latin typeface="Arial" charset="0"/>
        </a:defRPr>
      </a:lvl6pPr>
      <a:lvl7pPr marL="914400" algn="l" rtl="0" fontAlgn="base">
        <a:lnSpc>
          <a:spcPct val="90000"/>
        </a:lnSpc>
        <a:spcBef>
          <a:spcPct val="0"/>
        </a:spcBef>
        <a:spcAft>
          <a:spcPct val="0"/>
        </a:spcAft>
        <a:defRPr sz="2800" b="1">
          <a:solidFill>
            <a:schemeClr val="accent2"/>
          </a:solidFill>
          <a:latin typeface="Arial" charset="0"/>
        </a:defRPr>
      </a:lvl7pPr>
      <a:lvl8pPr marL="1371600" algn="l" rtl="0" fontAlgn="base">
        <a:lnSpc>
          <a:spcPct val="90000"/>
        </a:lnSpc>
        <a:spcBef>
          <a:spcPct val="0"/>
        </a:spcBef>
        <a:spcAft>
          <a:spcPct val="0"/>
        </a:spcAft>
        <a:defRPr sz="2800" b="1">
          <a:solidFill>
            <a:schemeClr val="accent2"/>
          </a:solidFill>
          <a:latin typeface="Arial" charset="0"/>
        </a:defRPr>
      </a:lvl8pPr>
      <a:lvl9pPr marL="1828800" algn="l" rtl="0" fontAlgn="base">
        <a:lnSpc>
          <a:spcPct val="90000"/>
        </a:lnSpc>
        <a:spcBef>
          <a:spcPct val="0"/>
        </a:spcBef>
        <a:spcAft>
          <a:spcPct val="0"/>
        </a:spcAft>
        <a:defRPr sz="2800" b="1">
          <a:solidFill>
            <a:schemeClr val="accent2"/>
          </a:solidFill>
          <a:latin typeface="Arial" charset="0"/>
        </a:defRPr>
      </a:lvl9pPr>
    </p:titleStyle>
    <p:bodyStyle>
      <a:lvl1pPr marL="165100" indent="-165100" algn="l" rtl="0" eaLnBrk="0" fontAlgn="base" hangingPunct="0">
        <a:spcBef>
          <a:spcPct val="25000"/>
        </a:spcBef>
        <a:spcAft>
          <a:spcPct val="0"/>
        </a:spcAft>
        <a:buClr>
          <a:srgbClr val="C60C30"/>
        </a:buClr>
        <a:buSzPct val="100000"/>
        <a:buFont typeface="Arial" panose="020B0604020202020204" pitchFamily="34" charset="0"/>
        <a:buChar char="•"/>
        <a:defRPr lang="en-US" sz="2400" dirty="0">
          <a:solidFill>
            <a:schemeClr val="bg2"/>
          </a:solidFill>
          <a:latin typeface="Lucida Sans" pitchFamily="34" charset="0"/>
          <a:ea typeface="+mn-ea"/>
          <a:cs typeface="+mn-cs"/>
        </a:defRPr>
      </a:lvl1pPr>
      <a:lvl2pPr marL="344488"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sz="2200" dirty="0">
          <a:solidFill>
            <a:schemeClr val="bg2"/>
          </a:solidFill>
          <a:latin typeface="Lucida Sans" pitchFamily="34" charset="0"/>
          <a:ea typeface="+mn-ea"/>
          <a:cs typeface="+mn-cs"/>
        </a:defRPr>
      </a:lvl2pPr>
      <a:lvl3pPr marL="509588"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3pPr>
      <a:lvl4pPr marL="688975"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854075"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sz="1600" dirty="0">
          <a:solidFill>
            <a:schemeClr val="bg2"/>
          </a:solidFill>
          <a:latin typeface="Lucida Sans" pitchFamily="34" charset="0"/>
          <a:ea typeface="+mn-ea"/>
          <a:cs typeface="+mn-cs"/>
        </a:defRPr>
      </a:lvl5pPr>
      <a:lvl6pPr marL="1141413" indent="222250" algn="l" rtl="0" fontAlgn="base">
        <a:lnSpc>
          <a:spcPct val="95000"/>
        </a:lnSpc>
        <a:spcBef>
          <a:spcPct val="10000"/>
        </a:spcBef>
        <a:spcAft>
          <a:spcPct val="0"/>
        </a:spcAft>
        <a:buClr>
          <a:schemeClr val="accent1"/>
        </a:buClr>
        <a:buChar char="•"/>
        <a:defRPr sz="2000">
          <a:solidFill>
            <a:schemeClr val="tx1"/>
          </a:solidFill>
          <a:latin typeface="+mn-lt"/>
        </a:defRPr>
      </a:lvl6pPr>
      <a:lvl7pPr marL="1598613" indent="222250" algn="l" rtl="0" fontAlgn="base">
        <a:lnSpc>
          <a:spcPct val="95000"/>
        </a:lnSpc>
        <a:spcBef>
          <a:spcPct val="10000"/>
        </a:spcBef>
        <a:spcAft>
          <a:spcPct val="0"/>
        </a:spcAft>
        <a:buClr>
          <a:schemeClr val="accent1"/>
        </a:buClr>
        <a:buChar char="•"/>
        <a:defRPr sz="2000">
          <a:solidFill>
            <a:schemeClr val="tx1"/>
          </a:solidFill>
          <a:latin typeface="+mn-lt"/>
        </a:defRPr>
      </a:lvl7pPr>
      <a:lvl8pPr marL="2055813" indent="222250" algn="l" rtl="0" fontAlgn="base">
        <a:lnSpc>
          <a:spcPct val="95000"/>
        </a:lnSpc>
        <a:spcBef>
          <a:spcPct val="10000"/>
        </a:spcBef>
        <a:spcAft>
          <a:spcPct val="0"/>
        </a:spcAft>
        <a:buClr>
          <a:schemeClr val="accent1"/>
        </a:buClr>
        <a:buChar char="•"/>
        <a:defRPr sz="2000">
          <a:solidFill>
            <a:schemeClr val="tx1"/>
          </a:solidFill>
          <a:latin typeface="+mn-lt"/>
        </a:defRPr>
      </a:lvl8pPr>
      <a:lvl9pPr marL="2513013" indent="222250" algn="l" rtl="0" fontAlgn="base">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033F5C-4EF6-4C8D-84B5-990EF98F7C28}"/>
              </a:ext>
            </a:extLst>
          </p:cNvPr>
          <p:cNvSpPr/>
          <p:nvPr userDrawn="1"/>
        </p:nvSpPr>
        <p:spPr bwMode="gray">
          <a:xfrm flipH="1">
            <a:off x="0" y="0"/>
            <a:ext cx="484188" cy="6858000"/>
          </a:xfrm>
          <a:prstGeom prst="rect">
            <a:avLst/>
          </a:prstGeom>
          <a:gradFill flip="none" rotWithShape="1">
            <a:gsLst>
              <a:gs pos="0">
                <a:schemeClr val="accent2"/>
              </a:gs>
              <a:gs pos="100000">
                <a:schemeClr val="tx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A4F8ACFE-9D84-416F-86CD-9E7B30EACD81}"/>
              </a:ext>
            </a:extLst>
          </p:cNvPr>
          <p:cNvSpPr/>
          <p:nvPr userDrawn="1"/>
        </p:nvSpPr>
        <p:spPr bwMode="gray">
          <a:xfrm flipH="1">
            <a:off x="0" y="79375"/>
            <a:ext cx="9144000" cy="611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a:extLst>
              <a:ext uri="{FF2B5EF4-FFF2-40B4-BE49-F238E27FC236}">
                <a16:creationId xmlns:a16="http://schemas.microsoft.com/office/drawing/2014/main" id="{87E29A62-E261-4A12-8E39-F174F39CE61B}"/>
              </a:ext>
            </a:extLst>
          </p:cNvPr>
          <p:cNvSpPr/>
          <p:nvPr userDrawn="1"/>
        </p:nvSpPr>
        <p:spPr bwMode="gray">
          <a:xfrm flipH="1">
            <a:off x="-17463" y="79375"/>
            <a:ext cx="501651" cy="611188"/>
          </a:xfrm>
          <a:prstGeom prst="rect">
            <a:avLst/>
          </a:prstGeom>
          <a:gradFill flip="none" rotWithShape="1">
            <a:gsLst>
              <a:gs pos="0">
                <a:schemeClr val="bg2">
                  <a:alpha val="50000"/>
                </a:schemeClr>
              </a:gs>
              <a:gs pos="100000">
                <a:schemeClr val="bg2">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a:extLst>
              <a:ext uri="{FF2B5EF4-FFF2-40B4-BE49-F238E27FC236}">
                <a16:creationId xmlns:a16="http://schemas.microsoft.com/office/drawing/2014/main" id="{2C378DE6-72AB-4CF5-883D-2275DDBE9D74}"/>
              </a:ext>
            </a:extLst>
          </p:cNvPr>
          <p:cNvSpPr/>
          <p:nvPr userDrawn="1"/>
        </p:nvSpPr>
        <p:spPr bwMode="gray">
          <a:xfrm flipH="1">
            <a:off x="-17463" y="0"/>
            <a:ext cx="9161463" cy="79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Rectangle 3">
            <a:extLst>
              <a:ext uri="{FF2B5EF4-FFF2-40B4-BE49-F238E27FC236}">
                <a16:creationId xmlns:a16="http://schemas.microsoft.com/office/drawing/2014/main" id="{75E0FFC8-C3E1-44F2-A8A9-34CECBDA1C78}"/>
              </a:ext>
            </a:extLst>
          </p:cNvPr>
          <p:cNvSpPr>
            <a:spLocks noGrp="1" noChangeArrowheads="1"/>
          </p:cNvSpPr>
          <p:nvPr>
            <p:ph type="body" idx="1"/>
          </p:nvPr>
        </p:nvSpPr>
        <p:spPr bwMode="black">
          <a:xfrm>
            <a:off x="1157288" y="2298700"/>
            <a:ext cx="731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2">
            <a:extLst>
              <a:ext uri="{FF2B5EF4-FFF2-40B4-BE49-F238E27FC236}">
                <a16:creationId xmlns:a16="http://schemas.microsoft.com/office/drawing/2014/main" id="{B1A919C0-BDEF-4983-B446-FC345BD47F40}"/>
              </a:ext>
            </a:extLst>
          </p:cNvPr>
          <p:cNvSpPr>
            <a:spLocks noGrp="1" noChangeArrowheads="1"/>
          </p:cNvSpPr>
          <p:nvPr>
            <p:ph type="title"/>
          </p:nvPr>
        </p:nvSpPr>
        <p:spPr bwMode="black">
          <a:xfrm>
            <a:off x="484188" y="1512888"/>
            <a:ext cx="86598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a:extLst>
              <a:ext uri="{FF2B5EF4-FFF2-40B4-BE49-F238E27FC236}">
                <a16:creationId xmlns:a16="http://schemas.microsoft.com/office/drawing/2014/main" id="{55085A5B-70E8-4050-987B-3F4530C330BA}"/>
              </a:ext>
            </a:extLst>
          </p:cNvPr>
          <p:cNvSpPr>
            <a:spLocks noGrp="1" noChangeArrowheads="1"/>
          </p:cNvSpPr>
          <p:nvPr userDrawn="1">
            <p:ph type="dt" sz="half" idx="2"/>
          </p:nvPr>
        </p:nvSpPr>
        <p:spPr bwMode="black">
          <a:xfrm>
            <a:off x="484188" y="6438900"/>
            <a:ext cx="125253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chemeClr val="bg2"/>
                </a:solidFill>
                <a:latin typeface="Arial" charset="0"/>
              </a:defRPr>
            </a:lvl1pPr>
          </a:lstStyle>
          <a:p>
            <a:pPr>
              <a:defRPr/>
            </a:pPr>
            <a:endParaRPr lang="en-US"/>
          </a:p>
        </p:txBody>
      </p:sp>
      <p:sp>
        <p:nvSpPr>
          <p:cNvPr id="4" name="Rectangle 5">
            <a:extLst>
              <a:ext uri="{FF2B5EF4-FFF2-40B4-BE49-F238E27FC236}">
                <a16:creationId xmlns:a16="http://schemas.microsoft.com/office/drawing/2014/main" id="{D0861017-9CF4-431B-AB39-9E7EE62A0A59}"/>
              </a:ext>
            </a:extLst>
          </p:cNvPr>
          <p:cNvSpPr>
            <a:spLocks noGrp="1" noChangeArrowheads="1"/>
          </p:cNvSpPr>
          <p:nvPr userDrawn="1">
            <p:ph type="ftr" sz="quarter" idx="3"/>
          </p:nvPr>
        </p:nvSpPr>
        <p:spPr bwMode="black">
          <a:xfrm>
            <a:off x="1736725" y="6438900"/>
            <a:ext cx="61531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solidFill>
                  <a:schemeClr val="bg2"/>
                </a:solidFill>
                <a:latin typeface="Arial" charset="0"/>
              </a:defRPr>
            </a:lvl1pPr>
          </a:lstStyle>
          <a:p>
            <a:pPr>
              <a:defRPr/>
            </a:pPr>
            <a:endParaRPr lang="en-US"/>
          </a:p>
        </p:txBody>
      </p:sp>
      <p:sp>
        <p:nvSpPr>
          <p:cNvPr id="2" name="Rectangle 6">
            <a:extLst>
              <a:ext uri="{FF2B5EF4-FFF2-40B4-BE49-F238E27FC236}">
                <a16:creationId xmlns:a16="http://schemas.microsoft.com/office/drawing/2014/main" id="{C3CD44B8-0326-4373-A56E-1FC5A4D345E8}"/>
              </a:ext>
            </a:extLst>
          </p:cNvPr>
          <p:cNvSpPr>
            <a:spLocks noGrp="1" noChangeArrowheads="1"/>
          </p:cNvSpPr>
          <p:nvPr userDrawn="1">
            <p:ph type="sldNum" sz="quarter" idx="4"/>
          </p:nvPr>
        </p:nvSpPr>
        <p:spPr bwMode="black">
          <a:xfrm>
            <a:off x="7899400" y="6438900"/>
            <a:ext cx="1244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solidFill>
                  <a:schemeClr val="bg2"/>
                </a:solidFill>
              </a:defRPr>
            </a:lvl1pPr>
          </a:lstStyle>
          <a:p>
            <a:pPr>
              <a:defRPr/>
            </a:pPr>
            <a:fld id="{0D5ADE21-6135-4DF2-A4DF-CDBDF3240297}"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436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3" r:id="rId10"/>
    <p:sldLayoutId id="2147484364" r:id="rId11"/>
    <p:sldLayoutId id="2147484365" r:id="rId12"/>
  </p:sldLayoutIdLst>
  <p:transition/>
  <p:txStyles>
    <p:titleStyle>
      <a:lvl1pPr algn="l" rtl="0" eaLnBrk="0" fontAlgn="base" hangingPunct="0">
        <a:lnSpc>
          <a:spcPct val="90000"/>
        </a:lnSpc>
        <a:spcBef>
          <a:spcPct val="0"/>
        </a:spcBef>
        <a:spcAft>
          <a:spcPct val="0"/>
        </a:spcAft>
        <a:defRPr sz="2400" b="1">
          <a:solidFill>
            <a:schemeClr val="bg2"/>
          </a:solidFill>
          <a:latin typeface="Lucida Sans" pitchFamily="34" charset="0"/>
          <a:ea typeface="+mj-ea"/>
          <a:cs typeface="+mj-cs"/>
        </a:defRPr>
      </a:lvl1pPr>
      <a:lvl2pPr algn="l" rtl="0" eaLnBrk="0" fontAlgn="base" hangingPunct="0">
        <a:lnSpc>
          <a:spcPct val="90000"/>
        </a:lnSpc>
        <a:spcBef>
          <a:spcPct val="0"/>
        </a:spcBef>
        <a:spcAft>
          <a:spcPct val="0"/>
        </a:spcAft>
        <a:defRPr sz="2400" b="1">
          <a:solidFill>
            <a:schemeClr val="bg2"/>
          </a:solidFill>
          <a:latin typeface="Lucida Sans" pitchFamily="34" charset="0"/>
        </a:defRPr>
      </a:lvl2pPr>
      <a:lvl3pPr algn="l" rtl="0" eaLnBrk="0" fontAlgn="base" hangingPunct="0">
        <a:lnSpc>
          <a:spcPct val="90000"/>
        </a:lnSpc>
        <a:spcBef>
          <a:spcPct val="0"/>
        </a:spcBef>
        <a:spcAft>
          <a:spcPct val="0"/>
        </a:spcAft>
        <a:defRPr sz="2400" b="1">
          <a:solidFill>
            <a:schemeClr val="bg2"/>
          </a:solidFill>
          <a:latin typeface="Lucida Sans" pitchFamily="34" charset="0"/>
        </a:defRPr>
      </a:lvl3pPr>
      <a:lvl4pPr algn="l" rtl="0" eaLnBrk="0" fontAlgn="base" hangingPunct="0">
        <a:lnSpc>
          <a:spcPct val="90000"/>
        </a:lnSpc>
        <a:spcBef>
          <a:spcPct val="0"/>
        </a:spcBef>
        <a:spcAft>
          <a:spcPct val="0"/>
        </a:spcAft>
        <a:defRPr sz="2400" b="1">
          <a:solidFill>
            <a:schemeClr val="bg2"/>
          </a:solidFill>
          <a:latin typeface="Lucida Sans" pitchFamily="34" charset="0"/>
        </a:defRPr>
      </a:lvl4pPr>
      <a:lvl5pPr algn="l" rtl="0" eaLnBrk="0" fontAlgn="base" hangingPunct="0">
        <a:lnSpc>
          <a:spcPct val="90000"/>
        </a:lnSpc>
        <a:spcBef>
          <a:spcPct val="0"/>
        </a:spcBef>
        <a:spcAft>
          <a:spcPct val="0"/>
        </a:spcAft>
        <a:defRPr sz="2400" b="1">
          <a:solidFill>
            <a:schemeClr val="bg2"/>
          </a:solidFill>
          <a:latin typeface="Lucida Sans" pitchFamily="34" charset="0"/>
        </a:defRPr>
      </a:lvl5pPr>
      <a:lvl6pPr marL="457200" algn="l" rtl="0" fontAlgn="base">
        <a:lnSpc>
          <a:spcPct val="90000"/>
        </a:lnSpc>
        <a:spcBef>
          <a:spcPct val="0"/>
        </a:spcBef>
        <a:spcAft>
          <a:spcPct val="0"/>
        </a:spcAft>
        <a:defRPr sz="2800" b="1">
          <a:solidFill>
            <a:schemeClr val="accent2"/>
          </a:solidFill>
          <a:latin typeface="Arial" charset="0"/>
        </a:defRPr>
      </a:lvl6pPr>
      <a:lvl7pPr marL="914400" algn="l" rtl="0" fontAlgn="base">
        <a:lnSpc>
          <a:spcPct val="90000"/>
        </a:lnSpc>
        <a:spcBef>
          <a:spcPct val="0"/>
        </a:spcBef>
        <a:spcAft>
          <a:spcPct val="0"/>
        </a:spcAft>
        <a:defRPr sz="2800" b="1">
          <a:solidFill>
            <a:schemeClr val="accent2"/>
          </a:solidFill>
          <a:latin typeface="Arial" charset="0"/>
        </a:defRPr>
      </a:lvl7pPr>
      <a:lvl8pPr marL="1371600" algn="l" rtl="0" fontAlgn="base">
        <a:lnSpc>
          <a:spcPct val="90000"/>
        </a:lnSpc>
        <a:spcBef>
          <a:spcPct val="0"/>
        </a:spcBef>
        <a:spcAft>
          <a:spcPct val="0"/>
        </a:spcAft>
        <a:defRPr sz="2800" b="1">
          <a:solidFill>
            <a:schemeClr val="accent2"/>
          </a:solidFill>
          <a:latin typeface="Arial" charset="0"/>
        </a:defRPr>
      </a:lvl8pPr>
      <a:lvl9pPr marL="1828800" algn="l" rtl="0" fontAlgn="base">
        <a:lnSpc>
          <a:spcPct val="90000"/>
        </a:lnSpc>
        <a:spcBef>
          <a:spcPct val="0"/>
        </a:spcBef>
        <a:spcAft>
          <a:spcPct val="0"/>
        </a:spcAft>
        <a:defRPr sz="2800" b="1">
          <a:solidFill>
            <a:schemeClr val="accent2"/>
          </a:solidFill>
          <a:latin typeface="Arial" charset="0"/>
        </a:defRPr>
      </a:lvl9pPr>
    </p:titleStyle>
    <p:bodyStyle>
      <a:lvl1pPr marL="165100" indent="-165100" algn="l" rtl="0" eaLnBrk="0" fontAlgn="base" hangingPunct="0">
        <a:spcBef>
          <a:spcPct val="25000"/>
        </a:spcBef>
        <a:spcAft>
          <a:spcPct val="0"/>
        </a:spcAft>
        <a:buClr>
          <a:srgbClr val="C60C30"/>
        </a:buClr>
        <a:buSzPct val="100000"/>
        <a:buFont typeface="Arial" panose="020B0604020202020204" pitchFamily="34" charset="0"/>
        <a:buChar char="•"/>
        <a:defRPr lang="en-US" sz="2400" dirty="0">
          <a:solidFill>
            <a:schemeClr val="bg2"/>
          </a:solidFill>
          <a:latin typeface="Lucida Sans" pitchFamily="34" charset="0"/>
          <a:ea typeface="+mn-ea"/>
          <a:cs typeface="+mn-cs"/>
        </a:defRPr>
      </a:lvl1pPr>
      <a:lvl2pPr marL="344488"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sz="2200" dirty="0">
          <a:solidFill>
            <a:schemeClr val="bg2"/>
          </a:solidFill>
          <a:latin typeface="Lucida Sans" pitchFamily="34" charset="0"/>
          <a:ea typeface="+mn-ea"/>
          <a:cs typeface="+mn-cs"/>
        </a:defRPr>
      </a:lvl2pPr>
      <a:lvl3pPr marL="509588"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3pPr>
      <a:lvl4pPr marL="688975"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dirty="0">
          <a:solidFill>
            <a:schemeClr val="bg2"/>
          </a:solidFill>
          <a:latin typeface="Lucida Sans" pitchFamily="34" charset="0"/>
          <a:ea typeface="+mn-ea"/>
          <a:cs typeface="+mn-cs"/>
        </a:defRPr>
      </a:lvl4pPr>
      <a:lvl5pPr marL="854075"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sz="1600" dirty="0">
          <a:solidFill>
            <a:schemeClr val="bg2"/>
          </a:solidFill>
          <a:latin typeface="Lucida Sans" pitchFamily="34" charset="0"/>
          <a:ea typeface="+mn-ea"/>
          <a:cs typeface="+mn-cs"/>
        </a:defRPr>
      </a:lvl5pPr>
      <a:lvl6pPr marL="1141413" indent="222250" algn="l" rtl="0" fontAlgn="base">
        <a:lnSpc>
          <a:spcPct val="95000"/>
        </a:lnSpc>
        <a:spcBef>
          <a:spcPct val="10000"/>
        </a:spcBef>
        <a:spcAft>
          <a:spcPct val="0"/>
        </a:spcAft>
        <a:buClr>
          <a:schemeClr val="accent1"/>
        </a:buClr>
        <a:buChar char="•"/>
        <a:defRPr sz="2000">
          <a:solidFill>
            <a:schemeClr val="tx1"/>
          </a:solidFill>
          <a:latin typeface="+mn-lt"/>
        </a:defRPr>
      </a:lvl6pPr>
      <a:lvl7pPr marL="1598613" indent="222250" algn="l" rtl="0" fontAlgn="base">
        <a:lnSpc>
          <a:spcPct val="95000"/>
        </a:lnSpc>
        <a:spcBef>
          <a:spcPct val="10000"/>
        </a:spcBef>
        <a:spcAft>
          <a:spcPct val="0"/>
        </a:spcAft>
        <a:buClr>
          <a:schemeClr val="accent1"/>
        </a:buClr>
        <a:buChar char="•"/>
        <a:defRPr sz="2000">
          <a:solidFill>
            <a:schemeClr val="tx1"/>
          </a:solidFill>
          <a:latin typeface="+mn-lt"/>
        </a:defRPr>
      </a:lvl7pPr>
      <a:lvl8pPr marL="2055813" indent="222250" algn="l" rtl="0" fontAlgn="base">
        <a:lnSpc>
          <a:spcPct val="95000"/>
        </a:lnSpc>
        <a:spcBef>
          <a:spcPct val="10000"/>
        </a:spcBef>
        <a:spcAft>
          <a:spcPct val="0"/>
        </a:spcAft>
        <a:buClr>
          <a:schemeClr val="accent1"/>
        </a:buClr>
        <a:buChar char="•"/>
        <a:defRPr sz="2000">
          <a:solidFill>
            <a:schemeClr val="tx1"/>
          </a:solidFill>
          <a:latin typeface="+mn-lt"/>
        </a:defRPr>
      </a:lvl8pPr>
      <a:lvl9pPr marL="2513013" indent="222250" algn="l" rtl="0" fontAlgn="base">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040FC0-B0AC-4C90-A9E3-1B59058A1879}" type="datetimeFigureOut">
              <a:rPr lang="en-US" smtClean="0"/>
              <a:t>9/13/2022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EF0CAB-550D-4A8C-9718-0E4164A96870}" type="slidenum">
              <a:rPr lang="en-US" smtClean="0"/>
              <a:t>‹#›</a:t>
            </a:fld>
            <a:endParaRPr lang="en-US"/>
          </a:p>
        </p:txBody>
      </p:sp>
    </p:spTree>
    <p:extLst>
      <p:ext uri="{BB962C8B-B14F-4D97-AF65-F5344CB8AC3E}">
        <p14:creationId xmlns:p14="http://schemas.microsoft.com/office/powerpoint/2010/main" val="3663596618"/>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oel.Schulz@w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6.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8.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jpg"/><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jpg"/><Relationship Id="rId7" Type="http://schemas.openxmlformats.org/officeDocument/2006/relationships/image" Target="../media/image14.wmf"/><Relationship Id="rId2" Type="http://schemas.openxmlformats.org/officeDocument/2006/relationships/slideLayout" Target="../slideLayouts/slideLayout28.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1.jpg"/><Relationship Id="rId4" Type="http://schemas.openxmlformats.org/officeDocument/2006/relationships/image" Target="../media/image16.jpg"/><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8.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 Id="rId9" Type="http://schemas.openxmlformats.org/officeDocument/2006/relationships/image" Target="../media/image2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hyperlink" Target="mailto:noel.Schulz@wsu.edu" TargetMode="External"/><Relationship Id="rId2" Type="http://schemas.openxmlformats.org/officeDocument/2006/relationships/hyperlink" Target="https://wsu.zoom.us/j/823721673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8.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8.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4.wmf"/><Relationship Id="rId5" Type="http://schemas.openxmlformats.org/officeDocument/2006/relationships/oleObject" Target="../embeddings/oleObject35.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8.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38.bin"/><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support/learn-with-matlab-tutorials.html" TargetMode="External"/><Relationship Id="rId2" Type="http://schemas.openxmlformats.org/officeDocument/2006/relationships/hyperlink" Target="https://www.amazon.com/s?k=matlab&amp;crid=2UAEDNYAEIZLD&amp;sprefix=matlab%2Caps%2C329&amp;ref=nb_sb_noss_1" TargetMode="External"/><Relationship Id="rId1" Type="http://schemas.openxmlformats.org/officeDocument/2006/relationships/slideLayout" Target="../slideLayouts/slideLayout2.xml"/><Relationship Id="rId4" Type="http://schemas.openxmlformats.org/officeDocument/2006/relationships/hyperlink" Target="https://www.mathworks.com/help/matlab/math/matrices-in-the-matlab-environment.html" TargetMode="Externa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4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8.xml"/><Relationship Id="rId1" Type="http://schemas.openxmlformats.org/officeDocument/2006/relationships/vmlDrawing" Target="../drawings/vmlDrawing19.vml"/><Relationship Id="rId4" Type="http://schemas.openxmlformats.org/officeDocument/2006/relationships/image" Target="../media/image5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43.bin"/><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8.xml"/><Relationship Id="rId1" Type="http://schemas.openxmlformats.org/officeDocument/2006/relationships/vmlDrawing" Target="../drawings/vmlDrawing21.vml"/><Relationship Id="rId6" Type="http://schemas.openxmlformats.org/officeDocument/2006/relationships/image" Target="../media/image54.wmf"/><Relationship Id="rId5" Type="http://schemas.openxmlformats.org/officeDocument/2006/relationships/oleObject" Target="../embeddings/oleObject45.bin"/><Relationship Id="rId4" Type="http://schemas.openxmlformats.org/officeDocument/2006/relationships/image" Target="../media/image5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8.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47.bin"/><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8.xml"/><Relationship Id="rId1" Type="http://schemas.openxmlformats.org/officeDocument/2006/relationships/vmlDrawing" Target="../drawings/vmlDrawing23.vml"/><Relationship Id="rId6" Type="http://schemas.openxmlformats.org/officeDocument/2006/relationships/image" Target="../media/image57.wmf"/><Relationship Id="rId5" Type="http://schemas.openxmlformats.org/officeDocument/2006/relationships/oleObject" Target="../embeddings/oleObject49.bin"/><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8.xml"/><Relationship Id="rId1" Type="http://schemas.openxmlformats.org/officeDocument/2006/relationships/vmlDrawing" Target="../drawings/vmlDrawing24.vml"/><Relationship Id="rId6" Type="http://schemas.openxmlformats.org/officeDocument/2006/relationships/image" Target="../media/image59.wmf"/><Relationship Id="rId5" Type="http://schemas.openxmlformats.org/officeDocument/2006/relationships/oleObject" Target="../embeddings/oleObject51.bin"/><Relationship Id="rId4" Type="http://schemas.openxmlformats.org/officeDocument/2006/relationships/image" Target="../media/image5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8.xml"/><Relationship Id="rId1" Type="http://schemas.openxmlformats.org/officeDocument/2006/relationships/vmlDrawing" Target="../drawings/vmlDrawing25.vml"/><Relationship Id="rId4" Type="http://schemas.openxmlformats.org/officeDocument/2006/relationships/image" Target="../media/image6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8.xml"/><Relationship Id="rId1" Type="http://schemas.openxmlformats.org/officeDocument/2006/relationships/vmlDrawing" Target="../drawings/vmlDrawing26.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8.xml"/><Relationship Id="rId1" Type="http://schemas.openxmlformats.org/officeDocument/2006/relationships/vmlDrawing" Target="../drawings/vmlDrawing27.vml"/><Relationship Id="rId6" Type="http://schemas.openxmlformats.org/officeDocument/2006/relationships/image" Target="../media/image64.wmf"/><Relationship Id="rId5" Type="http://schemas.openxmlformats.org/officeDocument/2006/relationships/oleObject" Target="../embeddings/oleObject56.bin"/><Relationship Id="rId4" Type="http://schemas.openxmlformats.org/officeDocument/2006/relationships/image" Target="../media/image6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8.xml"/><Relationship Id="rId1" Type="http://schemas.openxmlformats.org/officeDocument/2006/relationships/vmlDrawing" Target="../drawings/vmlDrawing28.vml"/><Relationship Id="rId4" Type="http://schemas.openxmlformats.org/officeDocument/2006/relationships/image" Target="../media/image6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8.xml"/><Relationship Id="rId1" Type="http://schemas.openxmlformats.org/officeDocument/2006/relationships/vmlDrawing" Target="../drawings/vmlDrawing29.vml"/><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8.xml"/><Relationship Id="rId1" Type="http://schemas.openxmlformats.org/officeDocument/2006/relationships/vmlDrawing" Target="../drawings/vmlDrawing30.vml"/><Relationship Id="rId6" Type="http://schemas.openxmlformats.org/officeDocument/2006/relationships/image" Target="../media/image69.wmf"/><Relationship Id="rId5" Type="http://schemas.openxmlformats.org/officeDocument/2006/relationships/oleObject" Target="../embeddings/oleObject61.bin"/><Relationship Id="rId4" Type="http://schemas.openxmlformats.org/officeDocument/2006/relationships/image" Target="../media/image6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8.xml"/><Relationship Id="rId1" Type="http://schemas.openxmlformats.org/officeDocument/2006/relationships/vmlDrawing" Target="../drawings/vmlDrawing31.vml"/><Relationship Id="rId6" Type="http://schemas.openxmlformats.org/officeDocument/2006/relationships/image" Target="../media/image71.wmf"/><Relationship Id="rId5" Type="http://schemas.openxmlformats.org/officeDocument/2006/relationships/oleObject" Target="../embeddings/oleObject63.bin"/><Relationship Id="rId4" Type="http://schemas.openxmlformats.org/officeDocument/2006/relationships/image" Target="../media/image7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8.xml"/><Relationship Id="rId1" Type="http://schemas.openxmlformats.org/officeDocument/2006/relationships/vmlDrawing" Target="../drawings/vmlDrawing32.vml"/><Relationship Id="rId6" Type="http://schemas.openxmlformats.org/officeDocument/2006/relationships/image" Target="../media/image73.wmf"/><Relationship Id="rId5" Type="http://schemas.openxmlformats.org/officeDocument/2006/relationships/oleObject" Target="../embeddings/oleObject65.bin"/><Relationship Id="rId4" Type="http://schemas.openxmlformats.org/officeDocument/2006/relationships/image" Target="../media/image7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8.xml"/><Relationship Id="rId1" Type="http://schemas.openxmlformats.org/officeDocument/2006/relationships/vmlDrawing" Target="../drawings/vmlDrawing33.vml"/><Relationship Id="rId4" Type="http://schemas.openxmlformats.org/officeDocument/2006/relationships/image" Target="../media/image7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8.xml"/><Relationship Id="rId1" Type="http://schemas.openxmlformats.org/officeDocument/2006/relationships/vmlDrawing" Target="../drawings/vmlDrawing34.vml"/><Relationship Id="rId6" Type="http://schemas.openxmlformats.org/officeDocument/2006/relationships/image" Target="../media/image76.wmf"/><Relationship Id="rId5" Type="http://schemas.openxmlformats.org/officeDocument/2006/relationships/oleObject" Target="../embeddings/oleObject68.bin"/><Relationship Id="rId4" Type="http://schemas.openxmlformats.org/officeDocument/2006/relationships/image" Target="../media/image7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8.xml"/><Relationship Id="rId1" Type="http://schemas.openxmlformats.org/officeDocument/2006/relationships/vmlDrawing" Target="../drawings/vmlDrawing35.vml"/><Relationship Id="rId6" Type="http://schemas.openxmlformats.org/officeDocument/2006/relationships/image" Target="../media/image78.wmf"/><Relationship Id="rId5" Type="http://schemas.openxmlformats.org/officeDocument/2006/relationships/oleObject" Target="../embeddings/oleObject70.bin"/><Relationship Id="rId4" Type="http://schemas.openxmlformats.org/officeDocument/2006/relationships/image" Target="../media/image7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8.xml"/><Relationship Id="rId1" Type="http://schemas.openxmlformats.org/officeDocument/2006/relationships/vmlDrawing" Target="../drawings/vmlDrawing36.vml"/><Relationship Id="rId4" Type="http://schemas.openxmlformats.org/officeDocument/2006/relationships/image" Target="../media/image7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8.xml"/><Relationship Id="rId1" Type="http://schemas.openxmlformats.org/officeDocument/2006/relationships/vmlDrawing" Target="../drawings/vmlDrawing37.vml"/><Relationship Id="rId4" Type="http://schemas.openxmlformats.org/officeDocument/2006/relationships/image" Target="../media/image8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8.xml"/><Relationship Id="rId1" Type="http://schemas.openxmlformats.org/officeDocument/2006/relationships/vmlDrawing" Target="../drawings/vmlDrawing38.vml"/><Relationship Id="rId6" Type="http://schemas.openxmlformats.org/officeDocument/2006/relationships/image" Target="../media/image82.wmf"/><Relationship Id="rId5" Type="http://schemas.openxmlformats.org/officeDocument/2006/relationships/oleObject" Target="../embeddings/oleObject74.bin"/><Relationship Id="rId4" Type="http://schemas.openxmlformats.org/officeDocument/2006/relationships/image" Target="../media/image8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8.xml"/><Relationship Id="rId1" Type="http://schemas.openxmlformats.org/officeDocument/2006/relationships/vmlDrawing" Target="../drawings/vmlDrawing39.vml"/><Relationship Id="rId4" Type="http://schemas.openxmlformats.org/officeDocument/2006/relationships/image" Target="../media/image8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8.xml"/><Relationship Id="rId1" Type="http://schemas.openxmlformats.org/officeDocument/2006/relationships/vmlDrawing" Target="../drawings/vmlDrawing40.vml"/><Relationship Id="rId4" Type="http://schemas.openxmlformats.org/officeDocument/2006/relationships/image" Target="../media/image8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8.xml"/><Relationship Id="rId1" Type="http://schemas.openxmlformats.org/officeDocument/2006/relationships/vmlDrawing" Target="../drawings/vmlDrawing41.vml"/><Relationship Id="rId6" Type="http://schemas.openxmlformats.org/officeDocument/2006/relationships/image" Target="../media/image80.wmf"/><Relationship Id="rId5" Type="http://schemas.openxmlformats.org/officeDocument/2006/relationships/oleObject" Target="../embeddings/oleObject78.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8.xml"/><Relationship Id="rId1" Type="http://schemas.openxmlformats.org/officeDocument/2006/relationships/vmlDrawing" Target="../drawings/vmlDrawing42.vml"/><Relationship Id="rId6" Type="http://schemas.openxmlformats.org/officeDocument/2006/relationships/image" Target="../media/image87.wmf"/><Relationship Id="rId5" Type="http://schemas.openxmlformats.org/officeDocument/2006/relationships/oleObject" Target="../embeddings/oleObject80.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2.bin"/></Relationships>
</file>

<file path=ppt/slides/_rels/slide55.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mailto:noel.Schulz@wsu.edu" TargetMode="External"/><Relationship Id="rId2" Type="http://schemas.openxmlformats.org/officeDocument/2006/relationships/hyperlink" Target="https://wsu.zoom.us/j/823721673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10B83ACF-0386-49A7-83F2-F8FA0B07D786}"/>
              </a:ext>
            </a:extLst>
          </p:cNvPr>
          <p:cNvSpPr>
            <a:spLocks noGrp="1" noChangeArrowheads="1"/>
          </p:cNvSpPr>
          <p:nvPr>
            <p:ph type="ctrTitle"/>
          </p:nvPr>
        </p:nvSpPr>
        <p:spPr>
          <a:xfrm>
            <a:off x="542925" y="1125538"/>
            <a:ext cx="8659813" cy="425450"/>
          </a:xfrm>
        </p:spPr>
        <p:txBody>
          <a:bodyPr/>
          <a:lstStyle/>
          <a:p>
            <a:r>
              <a:rPr lang="en-US" altLang="en-US"/>
              <a:t>EE 521/ECE 582 – Analysis of Power systems</a:t>
            </a:r>
          </a:p>
        </p:txBody>
      </p:sp>
      <p:sp>
        <p:nvSpPr>
          <p:cNvPr id="10243" name="Subtitle 4">
            <a:extLst>
              <a:ext uri="{FF2B5EF4-FFF2-40B4-BE49-F238E27FC236}">
                <a16:creationId xmlns:a16="http://schemas.microsoft.com/office/drawing/2014/main" id="{9BB97259-B921-4154-938B-C1714D230C51}"/>
              </a:ext>
            </a:extLst>
          </p:cNvPr>
          <p:cNvSpPr>
            <a:spLocks noGrp="1" noChangeArrowheads="1"/>
          </p:cNvSpPr>
          <p:nvPr>
            <p:ph type="subTitle" idx="1"/>
          </p:nvPr>
        </p:nvSpPr>
        <p:spPr>
          <a:xfrm>
            <a:off x="593725" y="1957388"/>
            <a:ext cx="8659813" cy="430212"/>
          </a:xfrm>
        </p:spPr>
        <p:txBody>
          <a:bodyPr/>
          <a:lstStyle/>
          <a:p>
            <a:r>
              <a:rPr altLang="en-US" dirty="0"/>
              <a:t>Class #</a:t>
            </a:r>
            <a:r>
              <a:rPr lang="en-US" altLang="en-US" dirty="0"/>
              <a:t>6</a:t>
            </a:r>
            <a:r>
              <a:rPr altLang="en-US" dirty="0"/>
              <a:t> – September </a:t>
            </a:r>
            <a:r>
              <a:rPr lang="en-US" altLang="en-US" dirty="0"/>
              <a:t>12</a:t>
            </a:r>
            <a:r>
              <a:rPr altLang="en-US" dirty="0"/>
              <a:t>, 2022</a:t>
            </a:r>
          </a:p>
        </p:txBody>
      </p:sp>
      <p:sp>
        <p:nvSpPr>
          <p:cNvPr id="2" name="Rectangle 1">
            <a:extLst>
              <a:ext uri="{FF2B5EF4-FFF2-40B4-BE49-F238E27FC236}">
                <a16:creationId xmlns:a16="http://schemas.microsoft.com/office/drawing/2014/main" id="{8A00DB7A-8FE7-4DC2-B6CB-C4DF8529860C}"/>
              </a:ext>
            </a:extLst>
          </p:cNvPr>
          <p:cNvSpPr/>
          <p:nvPr/>
        </p:nvSpPr>
        <p:spPr>
          <a:xfrm>
            <a:off x="1744663" y="3435350"/>
            <a:ext cx="6045200" cy="2720975"/>
          </a:xfrm>
          <a:prstGeom prst="rect">
            <a:avLst/>
          </a:prstGeom>
        </p:spPr>
        <p:txBody>
          <a:bodyPr>
            <a:spAutoFit/>
          </a:bodyPr>
          <a:lstStyle/>
          <a:p>
            <a:pPr algn="ctr">
              <a:lnSpc>
                <a:spcPct val="120000"/>
              </a:lnSpc>
              <a:spcBef>
                <a:spcPts val="0"/>
              </a:spcBef>
              <a:defRPr/>
            </a:pPr>
            <a:r>
              <a:rPr lang="en-US" i="1" kern="0" dirty="0">
                <a:solidFill>
                  <a:schemeClr val="bg2"/>
                </a:solidFill>
                <a:ea typeface="Calibri" panose="020F0502020204030204" pitchFamily="34" charset="0"/>
              </a:rPr>
              <a:t>Dr. Noel N. Schulz</a:t>
            </a:r>
          </a:p>
          <a:p>
            <a:pPr algn="ctr">
              <a:lnSpc>
                <a:spcPct val="120000"/>
              </a:lnSpc>
              <a:spcBef>
                <a:spcPts val="0"/>
              </a:spcBef>
              <a:defRPr/>
            </a:pPr>
            <a:r>
              <a:rPr lang="en-US" i="1" kern="0" dirty="0">
                <a:solidFill>
                  <a:schemeClr val="bg2"/>
                </a:solidFill>
                <a:ea typeface="Calibri" panose="020F0502020204030204" pitchFamily="34" charset="0"/>
              </a:rPr>
              <a:t>Edmund O. Schweitzer III Chair in </a:t>
            </a:r>
          </a:p>
          <a:p>
            <a:pPr algn="ctr">
              <a:lnSpc>
                <a:spcPct val="120000"/>
              </a:lnSpc>
              <a:spcBef>
                <a:spcPts val="0"/>
              </a:spcBef>
              <a:defRPr/>
            </a:pPr>
            <a:r>
              <a:rPr lang="en-US" i="1" kern="0" dirty="0">
                <a:solidFill>
                  <a:schemeClr val="bg2"/>
                </a:solidFill>
                <a:ea typeface="Calibri" panose="020F0502020204030204" pitchFamily="34" charset="0"/>
              </a:rPr>
              <a:t>Power Apparatus and Systems</a:t>
            </a:r>
          </a:p>
          <a:p>
            <a:pPr algn="ctr">
              <a:lnSpc>
                <a:spcPct val="120000"/>
              </a:lnSpc>
              <a:spcBef>
                <a:spcPts val="0"/>
              </a:spcBef>
              <a:defRPr/>
            </a:pPr>
            <a:r>
              <a:rPr lang="en-US" i="1" kern="0" dirty="0">
                <a:solidFill>
                  <a:schemeClr val="bg2"/>
                </a:solidFill>
                <a:ea typeface="Calibri" panose="020F0502020204030204" pitchFamily="34" charset="0"/>
              </a:rPr>
              <a:t>Chief Scientist Joint Appointment, PNNL</a:t>
            </a:r>
          </a:p>
          <a:p>
            <a:pPr algn="ctr">
              <a:lnSpc>
                <a:spcPct val="120000"/>
              </a:lnSpc>
              <a:spcBef>
                <a:spcPts val="0"/>
              </a:spcBef>
              <a:defRPr/>
            </a:pPr>
            <a:r>
              <a:rPr lang="en-US" i="1" kern="0" dirty="0">
                <a:solidFill>
                  <a:schemeClr val="bg2"/>
                </a:solidFill>
                <a:ea typeface="Calibri" panose="020F0502020204030204" pitchFamily="34" charset="0"/>
              </a:rPr>
              <a:t>Co-Director, PNNL/WSU Advanced Grid Institute (AGI)</a:t>
            </a:r>
          </a:p>
          <a:p>
            <a:pPr algn="ctr">
              <a:lnSpc>
                <a:spcPct val="120000"/>
              </a:lnSpc>
              <a:spcBef>
                <a:spcPts val="0"/>
              </a:spcBef>
              <a:defRPr/>
            </a:pPr>
            <a:r>
              <a:rPr lang="en-US" i="1" kern="0" dirty="0">
                <a:solidFill>
                  <a:schemeClr val="bg2"/>
                </a:solidFill>
                <a:ea typeface="Calibri" panose="020F0502020204030204" pitchFamily="34" charset="0"/>
              </a:rPr>
              <a:t>Washington State University Pullman</a:t>
            </a:r>
          </a:p>
          <a:p>
            <a:pPr algn="ctr">
              <a:lnSpc>
                <a:spcPct val="120000"/>
              </a:lnSpc>
              <a:spcBef>
                <a:spcPts val="0"/>
              </a:spcBef>
              <a:defRPr/>
            </a:pPr>
            <a:r>
              <a:rPr lang="en-US" i="1" kern="0" dirty="0">
                <a:solidFill>
                  <a:schemeClr val="bg2"/>
                </a:solidFill>
                <a:ea typeface="Calibri" panose="020F0502020204030204" pitchFamily="34" charset="0"/>
                <a:hlinkClick r:id="rId2"/>
              </a:rPr>
              <a:t>Noel.Schulz@wsu.edu</a:t>
            </a:r>
            <a:r>
              <a:rPr lang="en-US" i="1" kern="0" dirty="0">
                <a:solidFill>
                  <a:schemeClr val="bg2"/>
                </a:solidFill>
                <a:ea typeface="Calibri" panose="020F0502020204030204" pitchFamily="34" charset="0"/>
              </a:rPr>
              <a:t>  EME 35</a:t>
            </a:r>
          </a:p>
          <a:p>
            <a:pPr algn="ctr">
              <a:lnSpc>
                <a:spcPct val="120000"/>
              </a:lnSpc>
              <a:spcBef>
                <a:spcPts val="0"/>
              </a:spcBef>
              <a:defRPr/>
            </a:pPr>
            <a:r>
              <a:rPr lang="en-US" i="1" kern="0" dirty="0">
                <a:solidFill>
                  <a:schemeClr val="bg2"/>
                </a:solidFill>
              </a:rPr>
              <a:t>509-335-0980 (o) and 509-336-5522 (c)</a:t>
            </a:r>
            <a:endParaRPr lang="en-US" dirty="0">
              <a:solidFill>
                <a:schemeClr val="bg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64" y="1527101"/>
            <a:ext cx="7173759" cy="369332"/>
          </a:xfrm>
          <a:prstGeom prst="rect">
            <a:avLst/>
          </a:prstGeom>
          <a:noFill/>
        </p:spPr>
        <p:txBody>
          <a:bodyPr wrap="none" rtlCol="0">
            <a:spAutoFit/>
          </a:bodyPr>
          <a:lstStyle/>
          <a:p>
            <a:r>
              <a:rPr lang="en-US" dirty="0"/>
              <a:t>Solve                                                            using the Jacobi method.</a:t>
            </a:r>
          </a:p>
        </p:txBody>
      </p:sp>
      <p:graphicFrame>
        <p:nvGraphicFramePr>
          <p:cNvPr id="3" name="Object 2"/>
          <p:cNvGraphicFramePr>
            <a:graphicFrameLocks noChangeAspect="1"/>
          </p:cNvGraphicFramePr>
          <p:nvPr>
            <p:extLst>
              <p:ext uri="{D42A27DB-BD31-4B8C-83A1-F6EECF244321}">
                <p14:modId xmlns:p14="http://schemas.microsoft.com/office/powerpoint/2010/main" val="2244897592"/>
              </p:ext>
            </p:extLst>
          </p:nvPr>
        </p:nvGraphicFramePr>
        <p:xfrm>
          <a:off x="1459877" y="1546888"/>
          <a:ext cx="2897981" cy="1306115"/>
        </p:xfrm>
        <a:graphic>
          <a:graphicData uri="http://schemas.openxmlformats.org/presentationml/2006/ole">
            <mc:AlternateContent xmlns:mc="http://schemas.openxmlformats.org/markup-compatibility/2006">
              <mc:Choice xmlns:v="urn:schemas-microsoft-com:vml" Requires="v">
                <p:oleObj spid="_x0000_s91155" name="Equation" r:id="rId3" imgW="2082600" imgH="939600" progId="Equation.3">
                  <p:embed/>
                </p:oleObj>
              </mc:Choice>
              <mc:Fallback>
                <p:oleObj name="Equation" r:id="rId3" imgW="2082600" imgH="939600" progId="Equation.3">
                  <p:embed/>
                  <p:pic>
                    <p:nvPicPr>
                      <p:cNvPr id="3" name="Object 2"/>
                      <p:cNvPicPr/>
                      <p:nvPr/>
                    </p:nvPicPr>
                    <p:blipFill>
                      <a:blip r:embed="rId4"/>
                      <a:stretch>
                        <a:fillRect/>
                      </a:stretch>
                    </p:blipFill>
                    <p:spPr>
                      <a:xfrm>
                        <a:off x="1459877" y="1546888"/>
                        <a:ext cx="2897981" cy="1306115"/>
                      </a:xfrm>
                      <a:prstGeom prst="rect">
                        <a:avLst/>
                      </a:prstGeom>
                    </p:spPr>
                  </p:pic>
                </p:oleObj>
              </mc:Fallback>
            </mc:AlternateContent>
          </a:graphicData>
        </a:graphic>
      </p:graphicFrame>
      <p:sp>
        <p:nvSpPr>
          <p:cNvPr id="4" name="TextBox 3"/>
          <p:cNvSpPr txBox="1"/>
          <p:nvPr/>
        </p:nvSpPr>
        <p:spPr>
          <a:xfrm>
            <a:off x="582133" y="3401090"/>
            <a:ext cx="2364750" cy="369332"/>
          </a:xfrm>
          <a:prstGeom prst="rect">
            <a:avLst/>
          </a:prstGeom>
          <a:noFill/>
        </p:spPr>
        <p:txBody>
          <a:bodyPr wrap="none" rtlCol="0">
            <a:spAutoFit/>
          </a:bodyPr>
          <a:lstStyle/>
          <a:p>
            <a:r>
              <a:rPr lang="en-US" dirty="0"/>
              <a:t>Set up the equations:</a:t>
            </a:r>
          </a:p>
        </p:txBody>
      </p:sp>
      <p:graphicFrame>
        <p:nvGraphicFramePr>
          <p:cNvPr id="5" name="Object 4"/>
          <p:cNvGraphicFramePr>
            <a:graphicFrameLocks noChangeAspect="1"/>
          </p:cNvGraphicFramePr>
          <p:nvPr>
            <p:extLst>
              <p:ext uri="{D42A27DB-BD31-4B8C-83A1-F6EECF244321}">
                <p14:modId xmlns:p14="http://schemas.microsoft.com/office/powerpoint/2010/main" val="3914867995"/>
              </p:ext>
            </p:extLst>
          </p:nvPr>
        </p:nvGraphicFramePr>
        <p:xfrm>
          <a:off x="2946883" y="3330071"/>
          <a:ext cx="2563415" cy="2260997"/>
        </p:xfrm>
        <a:graphic>
          <a:graphicData uri="http://schemas.openxmlformats.org/presentationml/2006/ole">
            <mc:AlternateContent xmlns:mc="http://schemas.openxmlformats.org/markup-compatibility/2006">
              <mc:Choice xmlns:v="urn:schemas-microsoft-com:vml" Requires="v">
                <p:oleObj spid="_x0000_s91156" name="Equation" r:id="rId5" imgW="1841400" imgH="1625400" progId="Equation.3">
                  <p:embed/>
                </p:oleObj>
              </mc:Choice>
              <mc:Fallback>
                <p:oleObj name="Equation" r:id="rId5" imgW="1841400" imgH="1625400" progId="Equation.3">
                  <p:embed/>
                  <p:pic>
                    <p:nvPicPr>
                      <p:cNvPr id="5" name="Object 4"/>
                      <p:cNvPicPr/>
                      <p:nvPr/>
                    </p:nvPicPr>
                    <p:blipFill>
                      <a:blip r:embed="rId6"/>
                      <a:stretch>
                        <a:fillRect/>
                      </a:stretch>
                    </p:blipFill>
                    <p:spPr>
                      <a:xfrm>
                        <a:off x="2946883" y="3330071"/>
                        <a:ext cx="2563415" cy="226099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320DA5A-0FD3-4154-91AE-C954A4A4A37B}"/>
              </a:ext>
            </a:extLst>
          </p:cNvPr>
          <p:cNvGraphicFramePr>
            <a:graphicFrameLocks noChangeAspect="1"/>
          </p:cNvGraphicFramePr>
          <p:nvPr>
            <p:extLst>
              <p:ext uri="{D42A27DB-BD31-4B8C-83A1-F6EECF244321}">
                <p14:modId xmlns:p14="http://schemas.microsoft.com/office/powerpoint/2010/main" val="1800024810"/>
              </p:ext>
            </p:extLst>
          </p:nvPr>
        </p:nvGraphicFramePr>
        <p:xfrm>
          <a:off x="4878188" y="2038935"/>
          <a:ext cx="3406378" cy="669131"/>
        </p:xfrm>
        <a:graphic>
          <a:graphicData uri="http://schemas.openxmlformats.org/presentationml/2006/ole">
            <mc:AlternateContent xmlns:mc="http://schemas.openxmlformats.org/markup-compatibility/2006">
              <mc:Choice xmlns:v="urn:schemas-microsoft-com:vml" Requires="v">
                <p:oleObj spid="_x0000_s91157" name="Equation" r:id="rId7" imgW="2450880" imgH="482400" progId="Equation.3">
                  <p:embed/>
                </p:oleObj>
              </mc:Choice>
              <mc:Fallback>
                <p:oleObj name="Equation" r:id="rId7" imgW="2450880" imgH="482400" progId="Equation.3">
                  <p:embed/>
                  <p:pic>
                    <p:nvPicPr>
                      <p:cNvPr id="7" name="Object 6"/>
                      <p:cNvPicPr/>
                      <p:nvPr/>
                    </p:nvPicPr>
                    <p:blipFill>
                      <a:blip r:embed="rId8"/>
                      <a:stretch>
                        <a:fillRect/>
                      </a:stretch>
                    </p:blipFill>
                    <p:spPr>
                      <a:xfrm>
                        <a:off x="4878188" y="2038935"/>
                        <a:ext cx="3406378" cy="669131"/>
                      </a:xfrm>
                      <a:prstGeom prst="rect">
                        <a:avLst/>
                      </a:prstGeom>
                    </p:spPr>
                  </p:pic>
                </p:oleObj>
              </mc:Fallback>
            </mc:AlternateContent>
          </a:graphicData>
        </a:graphic>
      </p:graphicFrame>
    </p:spTree>
    <p:extLst>
      <p:ext uri="{BB962C8B-B14F-4D97-AF65-F5344CB8AC3E}">
        <p14:creationId xmlns:p14="http://schemas.microsoft.com/office/powerpoint/2010/main" val="99923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195" y="1775803"/>
            <a:ext cx="5543550" cy="37290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195" y="1775803"/>
            <a:ext cx="5543550" cy="3729038"/>
          </a:xfrm>
          <a:prstGeom prst="rect">
            <a:avLst/>
          </a:prstGeom>
        </p:spPr>
      </p:pic>
      <p:pic>
        <p:nvPicPr>
          <p:cNvPr id="2" name="Picture 1"/>
          <p:cNvPicPr>
            <a:picLocks noChangeAspect="1"/>
          </p:cNvPicPr>
          <p:nvPr/>
        </p:nvPicPr>
        <p:blipFill>
          <a:blip r:embed="rId4"/>
          <a:stretch>
            <a:fillRect/>
          </a:stretch>
        </p:blipFill>
        <p:spPr>
          <a:xfrm>
            <a:off x="407191" y="1987125"/>
            <a:ext cx="2189315" cy="3250080"/>
          </a:xfrm>
          <a:prstGeom prst="rect">
            <a:avLst/>
          </a:prstGeom>
          <a:ln>
            <a:noFill/>
          </a:ln>
        </p:spPr>
      </p:pic>
      <p:sp>
        <p:nvSpPr>
          <p:cNvPr id="9" name="TextBox 8"/>
          <p:cNvSpPr txBox="1"/>
          <p:nvPr/>
        </p:nvSpPr>
        <p:spPr>
          <a:xfrm>
            <a:off x="8070111" y="4940150"/>
            <a:ext cx="966931" cy="369332"/>
          </a:xfrm>
          <a:prstGeom prst="rect">
            <a:avLst/>
          </a:prstGeom>
          <a:noFill/>
        </p:spPr>
        <p:txBody>
          <a:bodyPr wrap="none" rtlCol="0">
            <a:spAutoFit/>
          </a:bodyPr>
          <a:lstStyle/>
          <a:p>
            <a:r>
              <a:rPr lang="en-US" dirty="0">
                <a:solidFill>
                  <a:srgbClr val="0000FF"/>
                </a:solidFill>
              </a:rPr>
              <a:t>-1.1978</a:t>
            </a:r>
          </a:p>
        </p:txBody>
      </p:sp>
      <p:sp>
        <p:nvSpPr>
          <p:cNvPr id="10" name="TextBox 9"/>
          <p:cNvSpPr txBox="1"/>
          <p:nvPr/>
        </p:nvSpPr>
        <p:spPr>
          <a:xfrm>
            <a:off x="8070111" y="3914109"/>
            <a:ext cx="966931" cy="369332"/>
          </a:xfrm>
          <a:prstGeom prst="rect">
            <a:avLst/>
          </a:prstGeom>
          <a:noFill/>
        </p:spPr>
        <p:txBody>
          <a:bodyPr wrap="none" rtlCol="0">
            <a:spAutoFit/>
          </a:bodyPr>
          <a:lstStyle/>
          <a:p>
            <a:r>
              <a:rPr lang="en-US" dirty="0">
                <a:solidFill>
                  <a:srgbClr val="FF0000"/>
                </a:solidFill>
              </a:rPr>
              <a:t>-0.8026</a:t>
            </a:r>
          </a:p>
        </p:txBody>
      </p:sp>
      <p:sp>
        <p:nvSpPr>
          <p:cNvPr id="11" name="TextBox 10"/>
          <p:cNvSpPr txBox="1"/>
          <p:nvPr/>
        </p:nvSpPr>
        <p:spPr>
          <a:xfrm>
            <a:off x="8070111" y="4474976"/>
            <a:ext cx="966931" cy="369332"/>
          </a:xfrm>
          <a:prstGeom prst="rect">
            <a:avLst/>
          </a:prstGeom>
          <a:noFill/>
        </p:spPr>
        <p:txBody>
          <a:bodyPr wrap="none" rtlCol="0">
            <a:spAutoFit/>
          </a:bodyPr>
          <a:lstStyle/>
          <a:p>
            <a:r>
              <a:rPr lang="en-US" dirty="0">
                <a:solidFill>
                  <a:srgbClr val="FFC000"/>
                </a:solidFill>
              </a:rPr>
              <a:t>-1.0258</a:t>
            </a:r>
          </a:p>
        </p:txBody>
      </p:sp>
      <p:sp>
        <p:nvSpPr>
          <p:cNvPr id="12" name="TextBox 11"/>
          <p:cNvSpPr txBox="1"/>
          <p:nvPr/>
        </p:nvSpPr>
        <p:spPr>
          <a:xfrm>
            <a:off x="8070111" y="4621176"/>
            <a:ext cx="966931" cy="369332"/>
          </a:xfrm>
          <a:prstGeom prst="rect">
            <a:avLst/>
          </a:prstGeom>
          <a:noFill/>
        </p:spPr>
        <p:txBody>
          <a:bodyPr wrap="none" rtlCol="0">
            <a:spAutoFit/>
          </a:bodyPr>
          <a:lstStyle/>
          <a:p>
            <a:r>
              <a:rPr lang="en-US" dirty="0">
                <a:solidFill>
                  <a:srgbClr val="008000"/>
                </a:solidFill>
              </a:rPr>
              <a:t>-1.0494</a:t>
            </a:r>
          </a:p>
        </p:txBody>
      </p:sp>
      <p:sp>
        <p:nvSpPr>
          <p:cNvPr id="13" name="Rounded Rectangle 12"/>
          <p:cNvSpPr/>
          <p:nvPr/>
        </p:nvSpPr>
        <p:spPr>
          <a:xfrm>
            <a:off x="390747" y="4955855"/>
            <a:ext cx="2352454" cy="159488"/>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44047" y="1442457"/>
            <a:ext cx="761427"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Jacobi</a:t>
            </a:r>
          </a:p>
        </p:txBody>
      </p:sp>
    </p:spTree>
    <p:extLst>
      <p:ext uri="{BB962C8B-B14F-4D97-AF65-F5344CB8AC3E}">
        <p14:creationId xmlns:p14="http://schemas.microsoft.com/office/powerpoint/2010/main" val="15640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0"/>
                                        <p:tgtEl>
                                          <p:spTgt spid="6"/>
                                        </p:tgtEl>
                                      </p:cBhvr>
                                    </p:animEffect>
                                  </p:childTnLst>
                                </p:cTn>
                              </p:par>
                            </p:childTnLst>
                          </p:cTn>
                        </p:par>
                        <p:par>
                          <p:cTn id="8" fill="hold">
                            <p:stCondLst>
                              <p:cond delay="50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50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50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880" y="1641240"/>
            <a:ext cx="7891904" cy="369332"/>
          </a:xfrm>
          <a:prstGeom prst="rect">
            <a:avLst/>
          </a:prstGeom>
          <a:noFill/>
        </p:spPr>
        <p:txBody>
          <a:bodyPr wrap="none" rtlCol="0">
            <a:spAutoFit/>
          </a:bodyPr>
          <a:lstStyle/>
          <a:p>
            <a:r>
              <a:rPr lang="en-US" dirty="0"/>
              <a:t>Solve                                                            using the Gauss-Seidel method.</a:t>
            </a:r>
          </a:p>
        </p:txBody>
      </p:sp>
      <p:graphicFrame>
        <p:nvGraphicFramePr>
          <p:cNvPr id="3" name="Object 2"/>
          <p:cNvGraphicFramePr>
            <a:graphicFrameLocks noChangeAspect="1"/>
          </p:cNvGraphicFramePr>
          <p:nvPr>
            <p:extLst>
              <p:ext uri="{D42A27DB-BD31-4B8C-83A1-F6EECF244321}">
                <p14:modId xmlns:p14="http://schemas.microsoft.com/office/powerpoint/2010/main" val="1298283906"/>
              </p:ext>
            </p:extLst>
          </p:nvPr>
        </p:nvGraphicFramePr>
        <p:xfrm>
          <a:off x="1093409" y="1661138"/>
          <a:ext cx="2897981" cy="1306115"/>
        </p:xfrm>
        <a:graphic>
          <a:graphicData uri="http://schemas.openxmlformats.org/presentationml/2006/ole">
            <mc:AlternateContent xmlns:mc="http://schemas.openxmlformats.org/markup-compatibility/2006">
              <mc:Choice xmlns:v="urn:schemas-microsoft-com:vml" Requires="v">
                <p:oleObj spid="_x0000_s93203" name="Equation" r:id="rId3" imgW="2082600" imgH="939600" progId="Equation.3">
                  <p:embed/>
                </p:oleObj>
              </mc:Choice>
              <mc:Fallback>
                <p:oleObj name="Equation" r:id="rId3" imgW="2082600" imgH="939600" progId="Equation.3">
                  <p:embed/>
                  <p:pic>
                    <p:nvPicPr>
                      <p:cNvPr id="3" name="Object 2"/>
                      <p:cNvPicPr/>
                      <p:nvPr/>
                    </p:nvPicPr>
                    <p:blipFill>
                      <a:blip r:embed="rId4"/>
                      <a:stretch>
                        <a:fillRect/>
                      </a:stretch>
                    </p:blipFill>
                    <p:spPr>
                      <a:xfrm>
                        <a:off x="1093409" y="1661138"/>
                        <a:ext cx="2897981" cy="1306115"/>
                      </a:xfrm>
                      <a:prstGeom prst="rect">
                        <a:avLst/>
                      </a:prstGeom>
                    </p:spPr>
                  </p:pic>
                </p:oleObj>
              </mc:Fallback>
            </mc:AlternateContent>
          </a:graphicData>
        </a:graphic>
      </p:graphicFrame>
      <p:sp>
        <p:nvSpPr>
          <p:cNvPr id="4" name="TextBox 3"/>
          <p:cNvSpPr txBox="1"/>
          <p:nvPr/>
        </p:nvSpPr>
        <p:spPr>
          <a:xfrm>
            <a:off x="582133" y="3401090"/>
            <a:ext cx="2364750" cy="369332"/>
          </a:xfrm>
          <a:prstGeom prst="rect">
            <a:avLst/>
          </a:prstGeom>
          <a:noFill/>
        </p:spPr>
        <p:txBody>
          <a:bodyPr wrap="none" rtlCol="0">
            <a:spAutoFit/>
          </a:bodyPr>
          <a:lstStyle/>
          <a:p>
            <a:r>
              <a:rPr lang="en-US" dirty="0"/>
              <a:t>Set up the equations:</a:t>
            </a:r>
          </a:p>
        </p:txBody>
      </p:sp>
      <p:graphicFrame>
        <p:nvGraphicFramePr>
          <p:cNvPr id="5" name="Object 4"/>
          <p:cNvGraphicFramePr>
            <a:graphicFrameLocks noChangeAspect="1"/>
          </p:cNvGraphicFramePr>
          <p:nvPr>
            <p:extLst>
              <p:ext uri="{D42A27DB-BD31-4B8C-83A1-F6EECF244321}">
                <p14:modId xmlns:p14="http://schemas.microsoft.com/office/powerpoint/2010/main" val="1446451878"/>
              </p:ext>
            </p:extLst>
          </p:nvPr>
        </p:nvGraphicFramePr>
        <p:xfrm>
          <a:off x="3051377" y="3338349"/>
          <a:ext cx="2809875" cy="2260997"/>
        </p:xfrm>
        <a:graphic>
          <a:graphicData uri="http://schemas.openxmlformats.org/presentationml/2006/ole">
            <mc:AlternateContent xmlns:mc="http://schemas.openxmlformats.org/markup-compatibility/2006">
              <mc:Choice xmlns:v="urn:schemas-microsoft-com:vml" Requires="v">
                <p:oleObj spid="_x0000_s93204" name="Equation" r:id="rId5" imgW="2019240" imgH="1625400" progId="Equation.3">
                  <p:embed/>
                </p:oleObj>
              </mc:Choice>
              <mc:Fallback>
                <p:oleObj name="Equation" r:id="rId5" imgW="2019240" imgH="1625400" progId="Equation.3">
                  <p:embed/>
                  <p:pic>
                    <p:nvPicPr>
                      <p:cNvPr id="5" name="Object 4"/>
                      <p:cNvPicPr/>
                      <p:nvPr/>
                    </p:nvPicPr>
                    <p:blipFill>
                      <a:blip r:embed="rId6"/>
                      <a:stretch>
                        <a:fillRect/>
                      </a:stretch>
                    </p:blipFill>
                    <p:spPr>
                      <a:xfrm>
                        <a:off x="3051377" y="3338349"/>
                        <a:ext cx="2809875" cy="226099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0FE65B8-93CA-4767-A1B0-782DDB7B1218}"/>
              </a:ext>
            </a:extLst>
          </p:cNvPr>
          <p:cNvGraphicFramePr>
            <a:graphicFrameLocks noChangeAspect="1"/>
          </p:cNvGraphicFramePr>
          <p:nvPr>
            <p:extLst>
              <p:ext uri="{D42A27DB-BD31-4B8C-83A1-F6EECF244321}">
                <p14:modId xmlns:p14="http://schemas.microsoft.com/office/powerpoint/2010/main" val="2354184375"/>
              </p:ext>
            </p:extLst>
          </p:nvPr>
        </p:nvGraphicFramePr>
        <p:xfrm>
          <a:off x="4160981" y="2140083"/>
          <a:ext cx="4642247" cy="669131"/>
        </p:xfrm>
        <a:graphic>
          <a:graphicData uri="http://schemas.openxmlformats.org/presentationml/2006/ole">
            <mc:AlternateContent xmlns:mc="http://schemas.openxmlformats.org/markup-compatibility/2006">
              <mc:Choice xmlns:v="urn:schemas-microsoft-com:vml" Requires="v">
                <p:oleObj spid="_x0000_s93205" name="Equation" r:id="rId7" imgW="3340080" imgH="482400" progId="Equation.3">
                  <p:embed/>
                </p:oleObj>
              </mc:Choice>
              <mc:Fallback>
                <p:oleObj name="Equation" r:id="rId7" imgW="3340080" imgH="482400" progId="Equation.3">
                  <p:embed/>
                  <p:pic>
                    <p:nvPicPr>
                      <p:cNvPr id="7" name="Object 6"/>
                      <p:cNvPicPr/>
                      <p:nvPr/>
                    </p:nvPicPr>
                    <p:blipFill>
                      <a:blip r:embed="rId8"/>
                      <a:stretch>
                        <a:fillRect/>
                      </a:stretch>
                    </p:blipFill>
                    <p:spPr>
                      <a:xfrm>
                        <a:off x="4160981" y="2140083"/>
                        <a:ext cx="4642247" cy="669131"/>
                      </a:xfrm>
                      <a:prstGeom prst="rect">
                        <a:avLst/>
                      </a:prstGeom>
                    </p:spPr>
                  </p:pic>
                </p:oleObj>
              </mc:Fallback>
            </mc:AlternateContent>
          </a:graphicData>
        </a:graphic>
      </p:graphicFrame>
    </p:spTree>
    <p:extLst>
      <p:ext uri="{BB962C8B-B14F-4D97-AF65-F5344CB8AC3E}">
        <p14:creationId xmlns:p14="http://schemas.microsoft.com/office/powerpoint/2010/main" val="1419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133" y="1820158"/>
            <a:ext cx="5543550" cy="3729038"/>
          </a:xfrm>
          <a:prstGeom prst="rect">
            <a:avLst/>
          </a:prstGeom>
        </p:spPr>
      </p:pic>
      <p:sp>
        <p:nvSpPr>
          <p:cNvPr id="14" name="TextBox 13"/>
          <p:cNvSpPr txBox="1"/>
          <p:nvPr/>
        </p:nvSpPr>
        <p:spPr>
          <a:xfrm>
            <a:off x="837350" y="1442457"/>
            <a:ext cx="137730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Gauss-Seidel</a:t>
            </a:r>
          </a:p>
        </p:txBody>
      </p:sp>
      <p:pic>
        <p:nvPicPr>
          <p:cNvPr id="3" name="Picture 2"/>
          <p:cNvPicPr>
            <a:picLocks noChangeAspect="1"/>
          </p:cNvPicPr>
          <p:nvPr/>
        </p:nvPicPr>
        <p:blipFill>
          <a:blip r:embed="rId3"/>
          <a:stretch>
            <a:fillRect/>
          </a:stretch>
        </p:blipFill>
        <p:spPr>
          <a:xfrm>
            <a:off x="469731" y="1843841"/>
            <a:ext cx="2561132" cy="2420978"/>
          </a:xfrm>
          <a:prstGeom prst="rect">
            <a:avLst/>
          </a:prstGeom>
        </p:spPr>
      </p:pic>
      <p:sp>
        <p:nvSpPr>
          <p:cNvPr id="13" name="Rounded Rectangle 12"/>
          <p:cNvSpPr/>
          <p:nvPr/>
        </p:nvSpPr>
        <p:spPr>
          <a:xfrm>
            <a:off x="519332" y="3948586"/>
            <a:ext cx="2352454" cy="159488"/>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6133" y="1820158"/>
            <a:ext cx="5543550" cy="3729038"/>
          </a:xfrm>
          <a:prstGeom prst="rect">
            <a:avLst/>
          </a:prstGeom>
        </p:spPr>
      </p:pic>
      <p:sp>
        <p:nvSpPr>
          <p:cNvPr id="9" name="TextBox 8"/>
          <p:cNvSpPr txBox="1"/>
          <p:nvPr/>
        </p:nvSpPr>
        <p:spPr>
          <a:xfrm>
            <a:off x="8070111" y="4940150"/>
            <a:ext cx="966931" cy="369332"/>
          </a:xfrm>
          <a:prstGeom prst="rect">
            <a:avLst/>
          </a:prstGeom>
          <a:noFill/>
        </p:spPr>
        <p:txBody>
          <a:bodyPr wrap="none" rtlCol="0">
            <a:spAutoFit/>
          </a:bodyPr>
          <a:lstStyle/>
          <a:p>
            <a:r>
              <a:rPr lang="en-US" dirty="0">
                <a:solidFill>
                  <a:srgbClr val="0000FF"/>
                </a:solidFill>
              </a:rPr>
              <a:t>-1.1978</a:t>
            </a:r>
          </a:p>
        </p:txBody>
      </p:sp>
      <p:sp>
        <p:nvSpPr>
          <p:cNvPr id="10" name="TextBox 9"/>
          <p:cNvSpPr txBox="1"/>
          <p:nvPr/>
        </p:nvSpPr>
        <p:spPr>
          <a:xfrm>
            <a:off x="8070111" y="3914109"/>
            <a:ext cx="966931" cy="369332"/>
          </a:xfrm>
          <a:prstGeom prst="rect">
            <a:avLst/>
          </a:prstGeom>
          <a:noFill/>
        </p:spPr>
        <p:txBody>
          <a:bodyPr wrap="none" rtlCol="0">
            <a:spAutoFit/>
          </a:bodyPr>
          <a:lstStyle/>
          <a:p>
            <a:r>
              <a:rPr lang="en-US" dirty="0">
                <a:solidFill>
                  <a:srgbClr val="FF0000"/>
                </a:solidFill>
              </a:rPr>
              <a:t>-0.8026</a:t>
            </a:r>
          </a:p>
        </p:txBody>
      </p:sp>
      <p:sp>
        <p:nvSpPr>
          <p:cNvPr id="11" name="TextBox 10"/>
          <p:cNvSpPr txBox="1"/>
          <p:nvPr/>
        </p:nvSpPr>
        <p:spPr>
          <a:xfrm>
            <a:off x="8070111" y="4474976"/>
            <a:ext cx="966931" cy="369332"/>
          </a:xfrm>
          <a:prstGeom prst="rect">
            <a:avLst/>
          </a:prstGeom>
          <a:noFill/>
        </p:spPr>
        <p:txBody>
          <a:bodyPr wrap="none" rtlCol="0">
            <a:spAutoFit/>
          </a:bodyPr>
          <a:lstStyle/>
          <a:p>
            <a:r>
              <a:rPr lang="en-US" dirty="0">
                <a:solidFill>
                  <a:srgbClr val="FFC000"/>
                </a:solidFill>
              </a:rPr>
              <a:t>-1.0258</a:t>
            </a:r>
          </a:p>
        </p:txBody>
      </p:sp>
      <p:sp>
        <p:nvSpPr>
          <p:cNvPr id="12" name="TextBox 11"/>
          <p:cNvSpPr txBox="1"/>
          <p:nvPr/>
        </p:nvSpPr>
        <p:spPr>
          <a:xfrm>
            <a:off x="8070111" y="4621176"/>
            <a:ext cx="966931" cy="369332"/>
          </a:xfrm>
          <a:prstGeom prst="rect">
            <a:avLst/>
          </a:prstGeom>
          <a:noFill/>
        </p:spPr>
        <p:txBody>
          <a:bodyPr wrap="none" rtlCol="0">
            <a:spAutoFit/>
          </a:bodyPr>
          <a:lstStyle/>
          <a:p>
            <a:r>
              <a:rPr lang="en-US" dirty="0">
                <a:solidFill>
                  <a:srgbClr val="008000"/>
                </a:solidFill>
              </a:rPr>
              <a:t>-1.0494</a:t>
            </a:r>
          </a:p>
        </p:txBody>
      </p:sp>
    </p:spTree>
    <p:extLst>
      <p:ext uri="{BB962C8B-B14F-4D97-AF65-F5344CB8AC3E}">
        <p14:creationId xmlns:p14="http://schemas.microsoft.com/office/powerpoint/2010/main" val="106163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952" y="1986268"/>
            <a:ext cx="4487108" cy="3018390"/>
          </a:xfrm>
          <a:prstGeom prst="rect">
            <a:avLst/>
          </a:prstGeom>
        </p:spPr>
      </p:pic>
      <p:sp>
        <p:nvSpPr>
          <p:cNvPr id="14" name="TextBox 13"/>
          <p:cNvSpPr txBox="1"/>
          <p:nvPr/>
        </p:nvSpPr>
        <p:spPr>
          <a:xfrm>
            <a:off x="5988190" y="908247"/>
            <a:ext cx="137730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Gauss-Seidel</a:t>
            </a:r>
          </a:p>
        </p:txBody>
      </p:sp>
      <p:sp>
        <p:nvSpPr>
          <p:cNvPr id="13" name="Rounded Rectangle 12"/>
          <p:cNvSpPr/>
          <p:nvPr/>
        </p:nvSpPr>
        <p:spPr>
          <a:xfrm>
            <a:off x="519332" y="3948586"/>
            <a:ext cx="2352454" cy="159488"/>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952" y="1986268"/>
            <a:ext cx="4487108" cy="3018390"/>
          </a:xfrm>
          <a:prstGeom prst="rect">
            <a:avLst/>
          </a:prstGeom>
        </p:spPr>
      </p:pic>
      <p:pic>
        <p:nvPicPr>
          <p:cNvPr id="15" name="Picture 14">
            <a:extLst>
              <a:ext uri="{FF2B5EF4-FFF2-40B4-BE49-F238E27FC236}">
                <a16:creationId xmlns:a16="http://schemas.microsoft.com/office/drawing/2014/main" id="{7DE63FE0-C9B0-445E-AB45-62DC1896C1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86267"/>
            <a:ext cx="4487108" cy="3018390"/>
          </a:xfrm>
          <a:prstGeom prst="rect">
            <a:avLst/>
          </a:prstGeom>
        </p:spPr>
      </p:pic>
      <p:sp>
        <p:nvSpPr>
          <p:cNvPr id="16" name="TextBox 15">
            <a:extLst>
              <a:ext uri="{FF2B5EF4-FFF2-40B4-BE49-F238E27FC236}">
                <a16:creationId xmlns:a16="http://schemas.microsoft.com/office/drawing/2014/main" id="{26CD4C36-D824-43A4-B6FE-98D359E01D33}"/>
              </a:ext>
            </a:extLst>
          </p:cNvPr>
          <p:cNvSpPr txBox="1"/>
          <p:nvPr/>
        </p:nvSpPr>
        <p:spPr>
          <a:xfrm>
            <a:off x="2007445" y="924577"/>
            <a:ext cx="761427"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Jacobi</a:t>
            </a:r>
          </a:p>
        </p:txBody>
      </p:sp>
      <p:graphicFrame>
        <p:nvGraphicFramePr>
          <p:cNvPr id="9" name="Object 8">
            <a:extLst>
              <a:ext uri="{FF2B5EF4-FFF2-40B4-BE49-F238E27FC236}">
                <a16:creationId xmlns:a16="http://schemas.microsoft.com/office/drawing/2014/main" id="{90570158-FC6F-40EB-A800-B91F5C4972C4}"/>
              </a:ext>
            </a:extLst>
          </p:cNvPr>
          <p:cNvGraphicFramePr>
            <a:graphicFrameLocks noChangeAspect="1"/>
          </p:cNvGraphicFramePr>
          <p:nvPr>
            <p:extLst>
              <p:ext uri="{D42A27DB-BD31-4B8C-83A1-F6EECF244321}">
                <p14:modId xmlns:p14="http://schemas.microsoft.com/office/powerpoint/2010/main" val="3632422017"/>
              </p:ext>
            </p:extLst>
          </p:nvPr>
        </p:nvGraphicFramePr>
        <p:xfrm>
          <a:off x="4487108" y="1417291"/>
          <a:ext cx="4642247" cy="669131"/>
        </p:xfrm>
        <a:graphic>
          <a:graphicData uri="http://schemas.openxmlformats.org/presentationml/2006/ole">
            <mc:AlternateContent xmlns:mc="http://schemas.openxmlformats.org/markup-compatibility/2006">
              <mc:Choice xmlns:v="urn:schemas-microsoft-com:vml" Requires="v">
                <p:oleObj spid="_x0000_s98310" name="Equation" r:id="rId6" imgW="3340080" imgH="482400" progId="Equation.3">
                  <p:embed/>
                </p:oleObj>
              </mc:Choice>
              <mc:Fallback>
                <p:oleObj name="Equation" r:id="rId6" imgW="3340080" imgH="482400" progId="Equation.3">
                  <p:embed/>
                  <p:pic>
                    <p:nvPicPr>
                      <p:cNvPr id="6" name="Object 5">
                        <a:extLst>
                          <a:ext uri="{FF2B5EF4-FFF2-40B4-BE49-F238E27FC236}">
                            <a16:creationId xmlns:a16="http://schemas.microsoft.com/office/drawing/2014/main" id="{80FE65B8-93CA-4767-A1B0-782DDB7B1218}"/>
                          </a:ext>
                        </a:extLst>
                      </p:cNvPr>
                      <p:cNvPicPr/>
                      <p:nvPr/>
                    </p:nvPicPr>
                    <p:blipFill>
                      <a:blip r:embed="rId7"/>
                      <a:stretch>
                        <a:fillRect/>
                      </a:stretch>
                    </p:blipFill>
                    <p:spPr>
                      <a:xfrm>
                        <a:off x="4487108" y="1417291"/>
                        <a:ext cx="4642247" cy="66913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FF7EFB5-ABFB-408C-A75B-FF1DE068179F}"/>
              </a:ext>
            </a:extLst>
          </p:cNvPr>
          <p:cNvGraphicFramePr>
            <a:graphicFrameLocks noChangeAspect="1"/>
          </p:cNvGraphicFramePr>
          <p:nvPr>
            <p:extLst>
              <p:ext uri="{D42A27DB-BD31-4B8C-83A1-F6EECF244321}">
                <p14:modId xmlns:p14="http://schemas.microsoft.com/office/powerpoint/2010/main" val="397593652"/>
              </p:ext>
            </p:extLst>
          </p:nvPr>
        </p:nvGraphicFramePr>
        <p:xfrm>
          <a:off x="565940" y="1407635"/>
          <a:ext cx="3406378" cy="669131"/>
        </p:xfrm>
        <a:graphic>
          <a:graphicData uri="http://schemas.openxmlformats.org/presentationml/2006/ole">
            <mc:AlternateContent xmlns:mc="http://schemas.openxmlformats.org/markup-compatibility/2006">
              <mc:Choice xmlns:v="urn:schemas-microsoft-com:vml" Requires="v">
                <p:oleObj spid="_x0000_s98311" name="Equation" r:id="rId8" imgW="2450880" imgH="482400" progId="Equation.3">
                  <p:embed/>
                </p:oleObj>
              </mc:Choice>
              <mc:Fallback>
                <p:oleObj name="Equation" r:id="rId8" imgW="2450880" imgH="482400" progId="Equation.3">
                  <p:embed/>
                  <p:pic>
                    <p:nvPicPr>
                      <p:cNvPr id="6" name="Object 5">
                        <a:extLst>
                          <a:ext uri="{FF2B5EF4-FFF2-40B4-BE49-F238E27FC236}">
                            <a16:creationId xmlns:a16="http://schemas.microsoft.com/office/drawing/2014/main" id="{E320DA5A-0FD3-4154-91AE-C954A4A4A37B}"/>
                          </a:ext>
                        </a:extLst>
                      </p:cNvPr>
                      <p:cNvPicPr/>
                      <p:nvPr/>
                    </p:nvPicPr>
                    <p:blipFill>
                      <a:blip r:embed="rId9"/>
                      <a:stretch>
                        <a:fillRect/>
                      </a:stretch>
                    </p:blipFill>
                    <p:spPr>
                      <a:xfrm>
                        <a:off x="565940" y="1407635"/>
                        <a:ext cx="3406378" cy="669131"/>
                      </a:xfrm>
                      <a:prstGeom prst="rect">
                        <a:avLst/>
                      </a:prstGeom>
                    </p:spPr>
                  </p:pic>
                </p:oleObj>
              </mc:Fallback>
            </mc:AlternateContent>
          </a:graphicData>
        </a:graphic>
      </p:graphicFrame>
    </p:spTree>
    <p:extLst>
      <p:ext uri="{BB962C8B-B14F-4D97-AF65-F5344CB8AC3E}">
        <p14:creationId xmlns:p14="http://schemas.microsoft.com/office/powerpoint/2010/main" val="32955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0"/>
                                        <p:tgtEl>
                                          <p:spTgt spid="15"/>
                                        </p:tgtEl>
                                      </p:cBhvr>
                                    </p:animEffec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104" y="1660922"/>
            <a:ext cx="7500190" cy="1200329"/>
          </a:xfrm>
          <a:prstGeom prst="rect">
            <a:avLst/>
          </a:prstGeom>
          <a:noFill/>
        </p:spPr>
        <p:txBody>
          <a:bodyPr wrap="square" rtlCol="0">
            <a:spAutoFit/>
          </a:bodyPr>
          <a:lstStyle/>
          <a:p>
            <a:r>
              <a:rPr lang="en-US" dirty="0"/>
              <a:t>The Gauss Seidel method took fewer iterations to converge than did the Gauss Jacobi method.</a:t>
            </a:r>
          </a:p>
          <a:p>
            <a:endParaRPr lang="en-US" dirty="0"/>
          </a:p>
          <a:p>
            <a:r>
              <a:rPr lang="en-US" dirty="0"/>
              <a:t>Is it possible to predict if, and how fast, a method may converge?</a:t>
            </a:r>
          </a:p>
        </p:txBody>
      </p:sp>
      <p:sp>
        <p:nvSpPr>
          <p:cNvPr id="3" name="TextBox 2"/>
          <p:cNvSpPr txBox="1"/>
          <p:nvPr/>
        </p:nvSpPr>
        <p:spPr>
          <a:xfrm>
            <a:off x="885161" y="3265525"/>
            <a:ext cx="7880221" cy="923330"/>
          </a:xfrm>
          <a:prstGeom prst="rect">
            <a:avLst/>
          </a:prstGeom>
          <a:noFill/>
        </p:spPr>
        <p:txBody>
          <a:bodyPr wrap="square" rtlCol="0">
            <a:spAutoFit/>
          </a:bodyPr>
          <a:lstStyle/>
          <a:p>
            <a:r>
              <a:rPr lang="en-US" dirty="0"/>
              <a:t>Consider the matrices M</a:t>
            </a:r>
            <a:r>
              <a:rPr lang="en-US" baseline="-25000" dirty="0"/>
              <a:t>J</a:t>
            </a:r>
            <a:r>
              <a:rPr lang="en-US" dirty="0"/>
              <a:t> and M</a:t>
            </a:r>
            <a:r>
              <a:rPr lang="en-US" baseline="-25000" dirty="0"/>
              <a:t>GS</a:t>
            </a:r>
            <a:r>
              <a:rPr lang="en-US" dirty="0"/>
              <a:t>.  If all of the eigenvalues of M</a:t>
            </a:r>
            <a:r>
              <a:rPr lang="en-US" baseline="-25000" dirty="0"/>
              <a:t>J</a:t>
            </a:r>
            <a:r>
              <a:rPr lang="en-US" dirty="0"/>
              <a:t> or M</a:t>
            </a:r>
            <a:r>
              <a:rPr lang="en-US" baseline="-25000" dirty="0"/>
              <a:t>GS</a:t>
            </a:r>
            <a:r>
              <a:rPr lang="en-US" dirty="0"/>
              <a:t> lie within the unit circle in the complex plane, then the iteration will converge for any initial guess. </a:t>
            </a:r>
          </a:p>
        </p:txBody>
      </p:sp>
      <p:pic>
        <p:nvPicPr>
          <p:cNvPr id="5" name="Picture 4">
            <a:extLst>
              <a:ext uri="{FF2B5EF4-FFF2-40B4-BE49-F238E27FC236}">
                <a16:creationId xmlns:a16="http://schemas.microsoft.com/office/drawing/2014/main" id="{BEE2ABD7-3424-4505-B8CA-6933D97263CF}"/>
              </a:ext>
            </a:extLst>
          </p:cNvPr>
          <p:cNvPicPr>
            <a:picLocks noChangeAspect="1"/>
          </p:cNvPicPr>
          <p:nvPr/>
        </p:nvPicPr>
        <p:blipFill rotWithShape="1">
          <a:blip r:embed="rId2">
            <a:extLst>
              <a:ext uri="{28A0092B-C50C-407E-A947-70E740481C1C}">
                <a14:useLocalDpi xmlns:a14="http://schemas.microsoft.com/office/drawing/2010/main" val="0"/>
              </a:ext>
            </a:extLst>
          </a:blip>
          <a:srcRect r="12716" b="71903"/>
          <a:stretch/>
        </p:blipFill>
        <p:spPr>
          <a:xfrm>
            <a:off x="464200" y="4666194"/>
            <a:ext cx="3475809" cy="530884"/>
          </a:xfrm>
          <a:prstGeom prst="rect">
            <a:avLst/>
          </a:prstGeom>
        </p:spPr>
      </p:pic>
      <p:pic>
        <p:nvPicPr>
          <p:cNvPr id="6" name="Picture 5">
            <a:extLst>
              <a:ext uri="{FF2B5EF4-FFF2-40B4-BE49-F238E27FC236}">
                <a16:creationId xmlns:a16="http://schemas.microsoft.com/office/drawing/2014/main" id="{8562AB1A-24C1-48C9-A2F5-CACB99E18D90}"/>
              </a:ext>
            </a:extLst>
          </p:cNvPr>
          <p:cNvPicPr>
            <a:picLocks noChangeAspect="1"/>
          </p:cNvPicPr>
          <p:nvPr/>
        </p:nvPicPr>
        <p:blipFill rotWithShape="1">
          <a:blip r:embed="rId2">
            <a:extLst>
              <a:ext uri="{28A0092B-C50C-407E-A947-70E740481C1C}">
                <a14:useLocalDpi xmlns:a14="http://schemas.microsoft.com/office/drawing/2010/main" val="0"/>
              </a:ext>
            </a:extLst>
          </a:blip>
          <a:srcRect t="57588" r="-6"/>
          <a:stretch/>
        </p:blipFill>
        <p:spPr>
          <a:xfrm>
            <a:off x="4401552" y="4666194"/>
            <a:ext cx="3484100" cy="701100"/>
          </a:xfrm>
          <a:prstGeom prst="rect">
            <a:avLst/>
          </a:prstGeom>
        </p:spPr>
      </p:pic>
    </p:spTree>
    <p:extLst>
      <p:ext uri="{BB962C8B-B14F-4D97-AF65-F5344CB8AC3E}">
        <p14:creationId xmlns:p14="http://schemas.microsoft.com/office/powerpoint/2010/main" val="291619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207165" y="1575197"/>
          <a:ext cx="4294585" cy="1270397"/>
        </p:xfrm>
        <a:graphic>
          <a:graphicData uri="http://schemas.openxmlformats.org/presentationml/2006/ole">
            <mc:AlternateContent xmlns:mc="http://schemas.openxmlformats.org/markup-compatibility/2006">
              <mc:Choice xmlns:v="urn:schemas-microsoft-com:vml" Requires="v">
                <p:oleObj spid="_x0000_s94230" name="Equation" r:id="rId3" imgW="3085920" imgH="914400" progId="Equation.3">
                  <p:embed/>
                </p:oleObj>
              </mc:Choice>
              <mc:Fallback>
                <p:oleObj name="Equation" r:id="rId3" imgW="3085920" imgH="914400" progId="Equation.3">
                  <p:embed/>
                  <p:pic>
                    <p:nvPicPr>
                      <p:cNvPr id="2" name="Object 1"/>
                      <p:cNvPicPr/>
                      <p:nvPr/>
                    </p:nvPicPr>
                    <p:blipFill>
                      <a:blip r:embed="rId4"/>
                      <a:stretch>
                        <a:fillRect/>
                      </a:stretch>
                    </p:blipFill>
                    <p:spPr>
                      <a:xfrm>
                        <a:off x="207165" y="1575197"/>
                        <a:ext cx="4294585" cy="1270397"/>
                      </a:xfrm>
                      <a:prstGeom prst="rect">
                        <a:avLst/>
                      </a:prstGeom>
                    </p:spPr>
                  </p:pic>
                </p:oleObj>
              </mc:Fallback>
            </mc:AlternateContent>
          </a:graphicData>
        </a:graphic>
      </p:graphicFrame>
      <p:sp>
        <p:nvSpPr>
          <p:cNvPr id="3" name="Right Arrow 2"/>
          <p:cNvSpPr/>
          <p:nvPr/>
        </p:nvSpPr>
        <p:spPr>
          <a:xfrm>
            <a:off x="4661294" y="2132410"/>
            <a:ext cx="621506" cy="1285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5347093" y="2014538"/>
            <a:ext cx="1042273" cy="369332"/>
          </a:xfrm>
          <a:prstGeom prst="rect">
            <a:avLst/>
          </a:prstGeom>
          <a:noFill/>
        </p:spPr>
        <p:txBody>
          <a:bodyPr wrap="none" rtlCol="0">
            <a:spAutoFit/>
          </a:bodyPr>
          <a:lstStyle/>
          <a:p>
            <a:r>
              <a:rPr lang="en-US" dirty="0" err="1"/>
              <a:t>eig</a:t>
            </a:r>
            <a:r>
              <a:rPr lang="en-US" dirty="0"/>
              <a:t>(</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J</a:t>
            </a:r>
            <a:r>
              <a:rPr lang="en-US" dirty="0"/>
              <a:t>)=</a:t>
            </a:r>
          </a:p>
        </p:txBody>
      </p:sp>
      <p:graphicFrame>
        <p:nvGraphicFramePr>
          <p:cNvPr id="5" name="Object 4"/>
          <p:cNvGraphicFramePr>
            <a:graphicFrameLocks noChangeAspect="1"/>
          </p:cNvGraphicFramePr>
          <p:nvPr>
            <p:extLst/>
          </p:nvPr>
        </p:nvGraphicFramePr>
        <p:xfrm>
          <a:off x="6255550" y="1560908"/>
          <a:ext cx="2757488" cy="1270397"/>
        </p:xfrm>
        <a:graphic>
          <a:graphicData uri="http://schemas.openxmlformats.org/presentationml/2006/ole">
            <mc:AlternateContent xmlns:mc="http://schemas.openxmlformats.org/markup-compatibility/2006">
              <mc:Choice xmlns:v="urn:schemas-microsoft-com:vml" Requires="v">
                <p:oleObj spid="_x0000_s94231" name="Equation" r:id="rId5" imgW="1981080" imgH="914400" progId="Equation.3">
                  <p:embed/>
                </p:oleObj>
              </mc:Choice>
              <mc:Fallback>
                <p:oleObj name="Equation" r:id="rId5" imgW="1981080" imgH="914400" progId="Equation.3">
                  <p:embed/>
                  <p:pic>
                    <p:nvPicPr>
                      <p:cNvPr id="5" name="Object 4"/>
                      <p:cNvPicPr/>
                      <p:nvPr/>
                    </p:nvPicPr>
                    <p:blipFill>
                      <a:blip r:embed="rId6"/>
                      <a:stretch>
                        <a:fillRect/>
                      </a:stretch>
                    </p:blipFill>
                    <p:spPr>
                      <a:xfrm>
                        <a:off x="6255550" y="1560908"/>
                        <a:ext cx="2757488" cy="1270397"/>
                      </a:xfrm>
                      <a:prstGeom prst="rect">
                        <a:avLst/>
                      </a:prstGeom>
                    </p:spPr>
                  </p:pic>
                </p:oleObj>
              </mc:Fallback>
            </mc:AlternateContent>
          </a:graphicData>
        </a:graphic>
      </p:graphicFrame>
      <p:sp>
        <p:nvSpPr>
          <p:cNvPr id="6" name="TextBox 5"/>
          <p:cNvSpPr txBox="1"/>
          <p:nvPr/>
        </p:nvSpPr>
        <p:spPr>
          <a:xfrm>
            <a:off x="6182912" y="2989659"/>
            <a:ext cx="2852063" cy="369332"/>
          </a:xfrm>
          <a:prstGeom prst="rect">
            <a:avLst/>
          </a:prstGeom>
          <a:noFill/>
        </p:spPr>
        <p:txBody>
          <a:bodyPr wrap="none" rtlCol="0">
            <a:spAutoFit/>
          </a:bodyPr>
          <a:lstStyle/>
          <a:p>
            <a:r>
              <a:rPr lang="en-US" dirty="0">
                <a:solidFill>
                  <a:schemeClr val="accent6">
                    <a:lumMod val="50000"/>
                  </a:schemeClr>
                </a:solidFill>
              </a:rPr>
              <a:t>Convergence guaranteed!</a:t>
            </a:r>
          </a:p>
        </p:txBody>
      </p:sp>
      <p:graphicFrame>
        <p:nvGraphicFramePr>
          <p:cNvPr id="13" name="Object 12"/>
          <p:cNvGraphicFramePr>
            <a:graphicFrameLocks noChangeAspect="1"/>
          </p:cNvGraphicFramePr>
          <p:nvPr>
            <p:extLst/>
          </p:nvPr>
        </p:nvGraphicFramePr>
        <p:xfrm>
          <a:off x="434575" y="3811191"/>
          <a:ext cx="3745706" cy="1270397"/>
        </p:xfrm>
        <a:graphic>
          <a:graphicData uri="http://schemas.openxmlformats.org/presentationml/2006/ole">
            <mc:AlternateContent xmlns:mc="http://schemas.openxmlformats.org/markup-compatibility/2006">
              <mc:Choice xmlns:v="urn:schemas-microsoft-com:vml" Requires="v">
                <p:oleObj spid="_x0000_s94232" name="Equation" r:id="rId7" imgW="2692080" imgH="914400" progId="Equation.3">
                  <p:embed/>
                </p:oleObj>
              </mc:Choice>
              <mc:Fallback>
                <p:oleObj name="Equation" r:id="rId7" imgW="2692080" imgH="914400" progId="Equation.3">
                  <p:embed/>
                  <p:pic>
                    <p:nvPicPr>
                      <p:cNvPr id="13" name="Object 12"/>
                      <p:cNvPicPr/>
                      <p:nvPr/>
                    </p:nvPicPr>
                    <p:blipFill>
                      <a:blip r:embed="rId8"/>
                      <a:stretch>
                        <a:fillRect/>
                      </a:stretch>
                    </p:blipFill>
                    <p:spPr>
                      <a:xfrm>
                        <a:off x="434575" y="3811191"/>
                        <a:ext cx="3745706" cy="1270397"/>
                      </a:xfrm>
                      <a:prstGeom prst="rect">
                        <a:avLst/>
                      </a:prstGeom>
                    </p:spPr>
                  </p:pic>
                </p:oleObj>
              </mc:Fallback>
            </mc:AlternateContent>
          </a:graphicData>
        </a:graphic>
      </p:graphicFrame>
      <p:sp>
        <p:nvSpPr>
          <p:cNvPr id="14" name="Right Arrow 13"/>
          <p:cNvSpPr/>
          <p:nvPr/>
        </p:nvSpPr>
        <p:spPr>
          <a:xfrm>
            <a:off x="4614859" y="4368403"/>
            <a:ext cx="621506" cy="1285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p:cNvSpPr txBox="1"/>
          <p:nvPr/>
        </p:nvSpPr>
        <p:spPr>
          <a:xfrm>
            <a:off x="5300659" y="4250531"/>
            <a:ext cx="1160895" cy="369332"/>
          </a:xfrm>
          <a:prstGeom prst="rect">
            <a:avLst/>
          </a:prstGeom>
          <a:noFill/>
        </p:spPr>
        <p:txBody>
          <a:bodyPr wrap="none" rtlCol="0">
            <a:spAutoFit/>
          </a:bodyPr>
          <a:lstStyle/>
          <a:p>
            <a:r>
              <a:rPr lang="en-US" dirty="0" err="1"/>
              <a:t>eig</a:t>
            </a:r>
            <a:r>
              <a:rPr lang="en-US" dirty="0"/>
              <a:t>(</a:t>
            </a: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GS</a:t>
            </a:r>
            <a:r>
              <a:rPr lang="en-US" dirty="0"/>
              <a:t>)=</a:t>
            </a:r>
          </a:p>
        </p:txBody>
      </p:sp>
      <p:graphicFrame>
        <p:nvGraphicFramePr>
          <p:cNvPr id="16" name="Object 15"/>
          <p:cNvGraphicFramePr>
            <a:graphicFrameLocks noChangeAspect="1"/>
          </p:cNvGraphicFramePr>
          <p:nvPr>
            <p:extLst/>
          </p:nvPr>
        </p:nvGraphicFramePr>
        <p:xfrm>
          <a:off x="6367465" y="3786188"/>
          <a:ext cx="2032397" cy="1270397"/>
        </p:xfrm>
        <a:graphic>
          <a:graphicData uri="http://schemas.openxmlformats.org/presentationml/2006/ole">
            <mc:AlternateContent xmlns:mc="http://schemas.openxmlformats.org/markup-compatibility/2006">
              <mc:Choice xmlns:v="urn:schemas-microsoft-com:vml" Requires="v">
                <p:oleObj spid="_x0000_s94233" name="Equation" r:id="rId9" imgW="1460160" imgH="914400" progId="Equation.3">
                  <p:embed/>
                </p:oleObj>
              </mc:Choice>
              <mc:Fallback>
                <p:oleObj name="Equation" r:id="rId9" imgW="1460160" imgH="914400" progId="Equation.3">
                  <p:embed/>
                  <p:pic>
                    <p:nvPicPr>
                      <p:cNvPr id="16" name="Object 15"/>
                      <p:cNvPicPr/>
                      <p:nvPr/>
                    </p:nvPicPr>
                    <p:blipFill>
                      <a:blip r:embed="rId10"/>
                      <a:stretch>
                        <a:fillRect/>
                      </a:stretch>
                    </p:blipFill>
                    <p:spPr>
                      <a:xfrm>
                        <a:off x="6367465" y="3786188"/>
                        <a:ext cx="2032397" cy="1270397"/>
                      </a:xfrm>
                      <a:prstGeom prst="rect">
                        <a:avLst/>
                      </a:prstGeom>
                    </p:spPr>
                  </p:pic>
                </p:oleObj>
              </mc:Fallback>
            </mc:AlternateContent>
          </a:graphicData>
        </a:graphic>
      </p:graphicFrame>
      <p:sp>
        <p:nvSpPr>
          <p:cNvPr id="17" name="TextBox 16"/>
          <p:cNvSpPr txBox="1"/>
          <p:nvPr/>
        </p:nvSpPr>
        <p:spPr>
          <a:xfrm>
            <a:off x="6243637" y="5225653"/>
            <a:ext cx="2852063" cy="369332"/>
          </a:xfrm>
          <a:prstGeom prst="rect">
            <a:avLst/>
          </a:prstGeom>
          <a:noFill/>
        </p:spPr>
        <p:txBody>
          <a:bodyPr wrap="none" rtlCol="0">
            <a:spAutoFit/>
          </a:bodyPr>
          <a:lstStyle/>
          <a:p>
            <a:r>
              <a:rPr lang="en-US" dirty="0">
                <a:solidFill>
                  <a:schemeClr val="accent6">
                    <a:lumMod val="50000"/>
                  </a:schemeClr>
                </a:solidFill>
              </a:rPr>
              <a:t>Convergence guaranteed!</a:t>
            </a:r>
          </a:p>
        </p:txBody>
      </p:sp>
    </p:spTree>
    <p:extLst>
      <p:ext uri="{BB962C8B-B14F-4D97-AF65-F5344CB8AC3E}">
        <p14:creationId xmlns:p14="http://schemas.microsoft.com/office/powerpoint/2010/main" val="40660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14" grpId="0" animBg="1"/>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99" y="599747"/>
            <a:ext cx="8135560" cy="369332"/>
          </a:xfrm>
          <a:prstGeom prst="rect">
            <a:avLst/>
          </a:prstGeom>
          <a:noFill/>
        </p:spPr>
        <p:txBody>
          <a:bodyPr wrap="none" rtlCol="0">
            <a:spAutoFit/>
          </a:bodyPr>
          <a:lstStyle/>
          <a:p>
            <a:r>
              <a:rPr lang="en-US" dirty="0"/>
              <a:t>Consider now the Jacobi method applied to the following system of equations:</a:t>
            </a:r>
          </a:p>
        </p:txBody>
      </p:sp>
      <p:graphicFrame>
        <p:nvGraphicFramePr>
          <p:cNvPr id="3" name="Object 2"/>
          <p:cNvGraphicFramePr>
            <a:graphicFrameLocks noChangeAspect="1"/>
          </p:cNvGraphicFramePr>
          <p:nvPr>
            <p:extLst>
              <p:ext uri="{D42A27DB-BD31-4B8C-83A1-F6EECF244321}">
                <p14:modId xmlns:p14="http://schemas.microsoft.com/office/powerpoint/2010/main" val="1659579843"/>
              </p:ext>
            </p:extLst>
          </p:nvPr>
        </p:nvGraphicFramePr>
        <p:xfrm>
          <a:off x="571599" y="1164199"/>
          <a:ext cx="2102644" cy="1306116"/>
        </p:xfrm>
        <a:graphic>
          <a:graphicData uri="http://schemas.openxmlformats.org/presentationml/2006/ole">
            <mc:AlternateContent xmlns:mc="http://schemas.openxmlformats.org/markup-compatibility/2006">
              <mc:Choice xmlns:v="urn:schemas-microsoft-com:vml" Requires="v">
                <p:oleObj spid="_x0000_s95246" name="Equation" r:id="rId3" imgW="1511280" imgH="939600" progId="Equation.3">
                  <p:embed/>
                </p:oleObj>
              </mc:Choice>
              <mc:Fallback>
                <p:oleObj name="Equation" r:id="rId3" imgW="1511280" imgH="939600" progId="Equation.3">
                  <p:embed/>
                  <p:pic>
                    <p:nvPicPr>
                      <p:cNvPr id="3" name="Object 2"/>
                      <p:cNvPicPr/>
                      <p:nvPr/>
                    </p:nvPicPr>
                    <p:blipFill>
                      <a:blip r:embed="rId4"/>
                      <a:stretch>
                        <a:fillRect/>
                      </a:stretch>
                    </p:blipFill>
                    <p:spPr>
                      <a:xfrm>
                        <a:off x="571599" y="1164199"/>
                        <a:ext cx="2102644" cy="1306116"/>
                      </a:xfrm>
                      <a:prstGeom prst="rect">
                        <a:avLst/>
                      </a:prstGeom>
                    </p:spPr>
                  </p:pic>
                </p:oleObj>
              </mc:Fallback>
            </mc:AlternateContent>
          </a:graphicData>
        </a:graphic>
      </p:graphicFrame>
      <p:sp>
        <p:nvSpPr>
          <p:cNvPr id="4" name="TextBox 3"/>
          <p:cNvSpPr txBox="1"/>
          <p:nvPr/>
        </p:nvSpPr>
        <p:spPr>
          <a:xfrm>
            <a:off x="3400655" y="1487589"/>
            <a:ext cx="4788490" cy="369332"/>
          </a:xfrm>
          <a:prstGeom prst="rect">
            <a:avLst/>
          </a:prstGeom>
          <a:noFill/>
        </p:spPr>
        <p:txBody>
          <a:bodyPr wrap="none" rtlCol="0">
            <a:spAutoFit/>
          </a:bodyPr>
          <a:lstStyle/>
          <a:p>
            <a:r>
              <a:rPr lang="en-US" dirty="0"/>
              <a:t>(used previously in LU factorization example)</a:t>
            </a:r>
          </a:p>
        </p:txBody>
      </p:sp>
      <p:graphicFrame>
        <p:nvGraphicFramePr>
          <p:cNvPr id="9" name="Object 8"/>
          <p:cNvGraphicFramePr>
            <a:graphicFrameLocks noChangeAspect="1"/>
          </p:cNvGraphicFramePr>
          <p:nvPr>
            <p:extLst>
              <p:ext uri="{D42A27DB-BD31-4B8C-83A1-F6EECF244321}">
                <p14:modId xmlns:p14="http://schemas.microsoft.com/office/powerpoint/2010/main" val="2620285486"/>
              </p:ext>
            </p:extLst>
          </p:nvPr>
        </p:nvGraphicFramePr>
        <p:xfrm>
          <a:off x="445764" y="2665435"/>
          <a:ext cx="3445669" cy="1624013"/>
        </p:xfrm>
        <a:graphic>
          <a:graphicData uri="http://schemas.openxmlformats.org/presentationml/2006/ole">
            <mc:AlternateContent xmlns:mc="http://schemas.openxmlformats.org/markup-compatibility/2006">
              <mc:Choice xmlns:v="urn:schemas-microsoft-com:vml" Requires="v">
                <p:oleObj spid="_x0000_s95247" name="Equation" r:id="rId5" imgW="2476440" imgH="1168200" progId="Equation.3">
                  <p:embed/>
                </p:oleObj>
              </mc:Choice>
              <mc:Fallback>
                <p:oleObj name="Equation" r:id="rId5" imgW="2476440" imgH="1168200" progId="Equation.3">
                  <p:embed/>
                  <p:pic>
                    <p:nvPicPr>
                      <p:cNvPr id="9" name="Object 8"/>
                      <p:cNvPicPr/>
                      <p:nvPr/>
                    </p:nvPicPr>
                    <p:blipFill>
                      <a:blip r:embed="rId6"/>
                      <a:stretch>
                        <a:fillRect/>
                      </a:stretch>
                    </p:blipFill>
                    <p:spPr>
                      <a:xfrm>
                        <a:off x="445764" y="2665435"/>
                        <a:ext cx="3445669" cy="16240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97C05B9-7DAE-4A01-B3D2-C2905913BF29}"/>
              </a:ext>
            </a:extLst>
          </p:cNvPr>
          <p:cNvGraphicFramePr>
            <a:graphicFrameLocks noChangeAspect="1"/>
          </p:cNvGraphicFramePr>
          <p:nvPr>
            <p:extLst>
              <p:ext uri="{D42A27DB-BD31-4B8C-83A1-F6EECF244321}">
                <p14:modId xmlns:p14="http://schemas.microsoft.com/office/powerpoint/2010/main" val="2259614503"/>
              </p:ext>
            </p:extLst>
          </p:nvPr>
        </p:nvGraphicFramePr>
        <p:xfrm>
          <a:off x="4572000" y="2912327"/>
          <a:ext cx="2967038" cy="1271588"/>
        </p:xfrm>
        <a:graphic>
          <a:graphicData uri="http://schemas.openxmlformats.org/presentationml/2006/ole">
            <mc:AlternateContent xmlns:mc="http://schemas.openxmlformats.org/markup-compatibility/2006">
              <mc:Choice xmlns:v="urn:schemas-microsoft-com:vml" Requires="v">
                <p:oleObj spid="_x0000_s95248" name="Equation" r:id="rId7" imgW="2133360" imgH="914400" progId="Equation.3">
                  <p:embed/>
                </p:oleObj>
              </mc:Choice>
              <mc:Fallback>
                <p:oleObj name="Equation" r:id="rId7" imgW="2133360" imgH="914400" progId="Equation.3">
                  <p:embed/>
                  <p:pic>
                    <p:nvPicPr>
                      <p:cNvPr id="4" name="Object 3"/>
                      <p:cNvPicPr/>
                      <p:nvPr/>
                    </p:nvPicPr>
                    <p:blipFill>
                      <a:blip r:embed="rId8"/>
                      <a:stretch>
                        <a:fillRect/>
                      </a:stretch>
                    </p:blipFill>
                    <p:spPr>
                      <a:xfrm>
                        <a:off x="4572000" y="2912327"/>
                        <a:ext cx="2967038" cy="12715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4CEE9C6-571A-472C-B3A3-2367A036670C}"/>
              </a:ext>
            </a:extLst>
          </p:cNvPr>
          <p:cNvSpPr txBox="1"/>
          <p:nvPr/>
        </p:nvSpPr>
        <p:spPr>
          <a:xfrm>
            <a:off x="244621" y="5110373"/>
            <a:ext cx="2916183" cy="369332"/>
          </a:xfrm>
          <a:prstGeom prst="rect">
            <a:avLst/>
          </a:prstGeom>
          <a:noFill/>
        </p:spPr>
        <p:txBody>
          <a:bodyPr wrap="none" rtlCol="0">
            <a:spAutoFit/>
          </a:bodyPr>
          <a:lstStyle/>
          <a:p>
            <a:r>
              <a:rPr lang="en-US" dirty="0">
                <a:solidFill>
                  <a:schemeClr val="accent6">
                    <a:lumMod val="50000"/>
                  </a:schemeClr>
                </a:solidFill>
              </a:rPr>
              <a:t>Iterations will not converge</a:t>
            </a:r>
          </a:p>
        </p:txBody>
      </p:sp>
      <p:pic>
        <p:nvPicPr>
          <p:cNvPr id="8" name="Picture 7">
            <a:extLst>
              <a:ext uri="{FF2B5EF4-FFF2-40B4-BE49-F238E27FC236}">
                <a16:creationId xmlns:a16="http://schemas.microsoft.com/office/drawing/2014/main" id="{271EDD6A-6CD0-4223-9690-79E41D295FC0}"/>
              </a:ext>
            </a:extLst>
          </p:cNvPr>
          <p:cNvPicPr>
            <a:picLocks noChangeAspect="1"/>
          </p:cNvPicPr>
          <p:nvPr/>
        </p:nvPicPr>
        <p:blipFill>
          <a:blip r:embed="rId9"/>
          <a:stretch>
            <a:fillRect/>
          </a:stretch>
        </p:blipFill>
        <p:spPr>
          <a:xfrm>
            <a:off x="3449999" y="4530376"/>
            <a:ext cx="5260436" cy="1796297"/>
          </a:xfrm>
          <a:prstGeom prst="rect">
            <a:avLst/>
          </a:prstGeom>
        </p:spPr>
      </p:pic>
      <p:sp>
        <p:nvSpPr>
          <p:cNvPr id="10" name="TextBox 9">
            <a:extLst>
              <a:ext uri="{FF2B5EF4-FFF2-40B4-BE49-F238E27FC236}">
                <a16:creationId xmlns:a16="http://schemas.microsoft.com/office/drawing/2014/main" id="{E5730EA9-2D46-4988-9620-4B92F2E05CC4}"/>
              </a:ext>
            </a:extLst>
          </p:cNvPr>
          <p:cNvSpPr txBox="1"/>
          <p:nvPr/>
        </p:nvSpPr>
        <p:spPr>
          <a:xfrm>
            <a:off x="6737076" y="6303802"/>
            <a:ext cx="1889436" cy="369332"/>
          </a:xfrm>
          <a:prstGeom prst="rect">
            <a:avLst/>
          </a:prstGeom>
          <a:noFill/>
        </p:spPr>
        <p:txBody>
          <a:bodyPr wrap="square" rtlCol="0">
            <a:spAutoFit/>
          </a:bodyPr>
          <a:lstStyle/>
          <a:p>
            <a:r>
              <a:rPr lang="en-US" dirty="0">
                <a:solidFill>
                  <a:srgbClr val="C00000"/>
                </a:solidFill>
              </a:rPr>
              <a:t>Not converging!</a:t>
            </a:r>
          </a:p>
        </p:txBody>
      </p:sp>
      <p:sp>
        <p:nvSpPr>
          <p:cNvPr id="11" name="Freeform 8">
            <a:extLst>
              <a:ext uri="{FF2B5EF4-FFF2-40B4-BE49-F238E27FC236}">
                <a16:creationId xmlns:a16="http://schemas.microsoft.com/office/drawing/2014/main" id="{87866559-8FB4-462E-91BF-ED0EA5686039}"/>
              </a:ext>
            </a:extLst>
          </p:cNvPr>
          <p:cNvSpPr/>
          <p:nvPr/>
        </p:nvSpPr>
        <p:spPr>
          <a:xfrm rot="10075750">
            <a:off x="7061127" y="6232453"/>
            <a:ext cx="955822" cy="45719"/>
          </a:xfrm>
          <a:custGeom>
            <a:avLst/>
            <a:gdLst>
              <a:gd name="connsiteX0" fmla="*/ 1214437 w 1214437"/>
              <a:gd name="connsiteY0" fmla="*/ 86212 h 86212"/>
              <a:gd name="connsiteX1" fmla="*/ 657225 w 1214437"/>
              <a:gd name="connsiteY1" fmla="*/ 487 h 86212"/>
              <a:gd name="connsiteX2" fmla="*/ 0 w 1214437"/>
              <a:gd name="connsiteY2" fmla="*/ 57637 h 86212"/>
            </a:gdLst>
            <a:ahLst/>
            <a:cxnLst>
              <a:cxn ang="0">
                <a:pos x="connsiteX0" y="connsiteY0"/>
              </a:cxn>
              <a:cxn ang="0">
                <a:pos x="connsiteX1" y="connsiteY1"/>
              </a:cxn>
              <a:cxn ang="0">
                <a:pos x="connsiteX2" y="connsiteY2"/>
              </a:cxn>
            </a:cxnLst>
            <a:rect l="l" t="t" r="r" b="b"/>
            <a:pathLst>
              <a:path w="1214437" h="86212">
                <a:moveTo>
                  <a:pt x="1214437" y="86212"/>
                </a:moveTo>
                <a:cubicBezTo>
                  <a:pt x="1037034" y="45730"/>
                  <a:pt x="859631" y="5249"/>
                  <a:pt x="657225" y="487"/>
                </a:cubicBezTo>
                <a:cubicBezTo>
                  <a:pt x="454819" y="-4275"/>
                  <a:pt x="227409" y="26681"/>
                  <a:pt x="0" y="57637"/>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68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669436" y="1543909"/>
          <a:ext cx="2967038" cy="1271588"/>
        </p:xfrm>
        <a:graphic>
          <a:graphicData uri="http://schemas.openxmlformats.org/presentationml/2006/ole">
            <mc:AlternateContent xmlns:mc="http://schemas.openxmlformats.org/markup-compatibility/2006">
              <mc:Choice xmlns:v="urn:schemas-microsoft-com:vml" Requires="v">
                <p:oleObj spid="_x0000_s96263" name="Equation" r:id="rId3" imgW="2133360" imgH="914400" progId="Equation.3">
                  <p:embed/>
                </p:oleObj>
              </mc:Choice>
              <mc:Fallback>
                <p:oleObj name="Equation" r:id="rId3" imgW="2133360" imgH="914400" progId="Equation.3">
                  <p:embed/>
                  <p:pic>
                    <p:nvPicPr>
                      <p:cNvPr id="4" name="Object 3"/>
                      <p:cNvPicPr/>
                      <p:nvPr/>
                    </p:nvPicPr>
                    <p:blipFill>
                      <a:blip r:embed="rId4"/>
                      <a:stretch>
                        <a:fillRect/>
                      </a:stretch>
                    </p:blipFill>
                    <p:spPr>
                      <a:xfrm>
                        <a:off x="669436" y="1543909"/>
                        <a:ext cx="2967038" cy="1271588"/>
                      </a:xfrm>
                      <a:prstGeom prst="rect">
                        <a:avLst/>
                      </a:prstGeom>
                    </p:spPr>
                  </p:pic>
                </p:oleObj>
              </mc:Fallback>
            </mc:AlternateContent>
          </a:graphicData>
        </a:graphic>
      </p:graphicFrame>
      <p:sp>
        <p:nvSpPr>
          <p:cNvPr id="6" name="TextBox 5"/>
          <p:cNvSpPr txBox="1"/>
          <p:nvPr/>
        </p:nvSpPr>
        <p:spPr>
          <a:xfrm>
            <a:off x="3816259" y="1996346"/>
            <a:ext cx="2916183" cy="369332"/>
          </a:xfrm>
          <a:prstGeom prst="rect">
            <a:avLst/>
          </a:prstGeom>
          <a:noFill/>
        </p:spPr>
        <p:txBody>
          <a:bodyPr wrap="none" rtlCol="0">
            <a:spAutoFit/>
          </a:bodyPr>
          <a:lstStyle/>
          <a:p>
            <a:r>
              <a:rPr lang="en-US" dirty="0">
                <a:solidFill>
                  <a:schemeClr val="accent6">
                    <a:lumMod val="50000"/>
                  </a:schemeClr>
                </a:solidFill>
              </a:rPr>
              <a:t>Iterations will not converge</a:t>
            </a:r>
          </a:p>
        </p:txBody>
      </p:sp>
      <p:pic>
        <p:nvPicPr>
          <p:cNvPr id="7" name="Picture 6"/>
          <p:cNvPicPr>
            <a:picLocks noChangeAspect="1"/>
          </p:cNvPicPr>
          <p:nvPr/>
        </p:nvPicPr>
        <p:blipFill>
          <a:blip r:embed="rId5"/>
          <a:stretch>
            <a:fillRect/>
          </a:stretch>
        </p:blipFill>
        <p:spPr>
          <a:xfrm>
            <a:off x="1030954" y="3698854"/>
            <a:ext cx="5260436" cy="1796297"/>
          </a:xfrm>
          <a:prstGeom prst="rect">
            <a:avLst/>
          </a:prstGeom>
        </p:spPr>
      </p:pic>
      <p:sp>
        <p:nvSpPr>
          <p:cNvPr id="8" name="TextBox 7"/>
          <p:cNvSpPr txBox="1"/>
          <p:nvPr/>
        </p:nvSpPr>
        <p:spPr>
          <a:xfrm>
            <a:off x="6800851" y="5193506"/>
            <a:ext cx="1800493" cy="369332"/>
          </a:xfrm>
          <a:prstGeom prst="rect">
            <a:avLst/>
          </a:prstGeom>
          <a:noFill/>
        </p:spPr>
        <p:txBody>
          <a:bodyPr wrap="none" rtlCol="0">
            <a:spAutoFit/>
          </a:bodyPr>
          <a:lstStyle/>
          <a:p>
            <a:r>
              <a:rPr lang="en-US" dirty="0">
                <a:solidFill>
                  <a:srgbClr val="C00000"/>
                </a:solidFill>
              </a:rPr>
              <a:t>Not converging!</a:t>
            </a:r>
          </a:p>
        </p:txBody>
      </p:sp>
      <p:sp>
        <p:nvSpPr>
          <p:cNvPr id="9" name="Freeform 8"/>
          <p:cNvSpPr/>
          <p:nvPr/>
        </p:nvSpPr>
        <p:spPr>
          <a:xfrm>
            <a:off x="6118623" y="5132420"/>
            <a:ext cx="910828" cy="64659"/>
          </a:xfrm>
          <a:custGeom>
            <a:avLst/>
            <a:gdLst>
              <a:gd name="connsiteX0" fmla="*/ 1214437 w 1214437"/>
              <a:gd name="connsiteY0" fmla="*/ 86212 h 86212"/>
              <a:gd name="connsiteX1" fmla="*/ 657225 w 1214437"/>
              <a:gd name="connsiteY1" fmla="*/ 487 h 86212"/>
              <a:gd name="connsiteX2" fmla="*/ 0 w 1214437"/>
              <a:gd name="connsiteY2" fmla="*/ 57637 h 86212"/>
            </a:gdLst>
            <a:ahLst/>
            <a:cxnLst>
              <a:cxn ang="0">
                <a:pos x="connsiteX0" y="connsiteY0"/>
              </a:cxn>
              <a:cxn ang="0">
                <a:pos x="connsiteX1" y="connsiteY1"/>
              </a:cxn>
              <a:cxn ang="0">
                <a:pos x="connsiteX2" y="connsiteY2"/>
              </a:cxn>
            </a:cxnLst>
            <a:rect l="l" t="t" r="r" b="b"/>
            <a:pathLst>
              <a:path w="1214437" h="86212">
                <a:moveTo>
                  <a:pt x="1214437" y="86212"/>
                </a:moveTo>
                <a:cubicBezTo>
                  <a:pt x="1037034" y="45730"/>
                  <a:pt x="859631" y="5249"/>
                  <a:pt x="657225" y="487"/>
                </a:cubicBezTo>
                <a:cubicBezTo>
                  <a:pt x="454819" y="-4275"/>
                  <a:pt x="227409" y="26681"/>
                  <a:pt x="0" y="57637"/>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29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0872" y="1228142"/>
            <a:ext cx="260693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Successive </a:t>
            </a:r>
            <a:r>
              <a:rPr lang="en-US" dirty="0" err="1"/>
              <a:t>Overrelaxation</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322529123"/>
              </p:ext>
            </p:extLst>
          </p:nvPr>
        </p:nvGraphicFramePr>
        <p:xfrm>
          <a:off x="3869875" y="2053233"/>
          <a:ext cx="3036094" cy="335756"/>
        </p:xfrm>
        <a:graphic>
          <a:graphicData uri="http://schemas.openxmlformats.org/presentationml/2006/ole">
            <mc:AlternateContent xmlns:mc="http://schemas.openxmlformats.org/markup-compatibility/2006">
              <mc:Choice xmlns:v="urn:schemas-microsoft-com:vml" Requires="v">
                <p:oleObj spid="_x0000_s97303" name="Equation" r:id="rId3" imgW="2184120" imgH="241200" progId="Equation.3">
                  <p:embed/>
                </p:oleObj>
              </mc:Choice>
              <mc:Fallback>
                <p:oleObj name="Equation" r:id="rId3" imgW="2184120" imgH="241200" progId="Equation.3">
                  <p:embed/>
                  <p:pic>
                    <p:nvPicPr>
                      <p:cNvPr id="8" name="Object 7"/>
                      <p:cNvPicPr/>
                      <p:nvPr/>
                    </p:nvPicPr>
                    <p:blipFill>
                      <a:blip r:embed="rId4"/>
                      <a:stretch>
                        <a:fillRect/>
                      </a:stretch>
                    </p:blipFill>
                    <p:spPr>
                      <a:xfrm>
                        <a:off x="3869875" y="2053233"/>
                        <a:ext cx="3036094" cy="335756"/>
                      </a:xfrm>
                      <a:prstGeom prst="rect">
                        <a:avLst/>
                      </a:prstGeom>
                    </p:spPr>
                  </p:pic>
                </p:oleObj>
              </mc:Fallback>
            </mc:AlternateContent>
          </a:graphicData>
        </a:graphic>
      </p:graphicFrame>
      <p:sp>
        <p:nvSpPr>
          <p:cNvPr id="9" name="TextBox 8"/>
          <p:cNvSpPr txBox="1"/>
          <p:nvPr/>
        </p:nvSpPr>
        <p:spPr>
          <a:xfrm>
            <a:off x="953692" y="2035969"/>
            <a:ext cx="2916183" cy="923330"/>
          </a:xfrm>
          <a:prstGeom prst="rect">
            <a:avLst/>
          </a:prstGeom>
          <a:noFill/>
        </p:spPr>
        <p:txBody>
          <a:bodyPr wrap="none" rtlCol="0">
            <a:spAutoFit/>
          </a:bodyPr>
          <a:lstStyle/>
          <a:p>
            <a:r>
              <a:rPr lang="en-US" dirty="0"/>
              <a:t>The Gauss-Seidel iteration</a:t>
            </a:r>
          </a:p>
          <a:p>
            <a:endParaRPr lang="en-US" dirty="0"/>
          </a:p>
          <a:p>
            <a:r>
              <a:rPr lang="en-US" dirty="0"/>
              <a:t>can be rewritten as:</a:t>
            </a:r>
          </a:p>
        </p:txBody>
      </p:sp>
      <p:graphicFrame>
        <p:nvGraphicFramePr>
          <p:cNvPr id="10" name="Object 9"/>
          <p:cNvGraphicFramePr>
            <a:graphicFrameLocks noChangeAspect="1"/>
          </p:cNvGraphicFramePr>
          <p:nvPr>
            <p:extLst>
              <p:ext uri="{D42A27DB-BD31-4B8C-83A1-F6EECF244321}">
                <p14:modId xmlns:p14="http://schemas.microsoft.com/office/powerpoint/2010/main" val="293937291"/>
              </p:ext>
            </p:extLst>
          </p:nvPr>
        </p:nvGraphicFramePr>
        <p:xfrm>
          <a:off x="3187325" y="2597000"/>
          <a:ext cx="3194447" cy="317897"/>
        </p:xfrm>
        <a:graphic>
          <a:graphicData uri="http://schemas.openxmlformats.org/presentationml/2006/ole">
            <mc:AlternateContent xmlns:mc="http://schemas.openxmlformats.org/markup-compatibility/2006">
              <mc:Choice xmlns:v="urn:schemas-microsoft-com:vml" Requires="v">
                <p:oleObj spid="_x0000_s97304" name="Equation" r:id="rId5" imgW="2298600" imgH="228600" progId="Equation.3">
                  <p:embed/>
                </p:oleObj>
              </mc:Choice>
              <mc:Fallback>
                <p:oleObj name="Equation" r:id="rId5" imgW="2298600" imgH="228600" progId="Equation.3">
                  <p:embed/>
                  <p:pic>
                    <p:nvPicPr>
                      <p:cNvPr id="10" name="Object 9"/>
                      <p:cNvPicPr/>
                      <p:nvPr/>
                    </p:nvPicPr>
                    <p:blipFill>
                      <a:blip r:embed="rId6"/>
                      <a:stretch>
                        <a:fillRect/>
                      </a:stretch>
                    </p:blipFill>
                    <p:spPr>
                      <a:xfrm>
                        <a:off x="3187325" y="2597000"/>
                        <a:ext cx="3194447" cy="317897"/>
                      </a:xfrm>
                      <a:prstGeom prst="rect">
                        <a:avLst/>
                      </a:prstGeom>
                    </p:spPr>
                  </p:pic>
                </p:oleObj>
              </mc:Fallback>
            </mc:AlternateContent>
          </a:graphicData>
        </a:graphic>
      </p:graphicFrame>
      <p:sp>
        <p:nvSpPr>
          <p:cNvPr id="11" name="Freeform 10"/>
          <p:cNvSpPr/>
          <p:nvPr/>
        </p:nvSpPr>
        <p:spPr>
          <a:xfrm>
            <a:off x="5400675" y="2978944"/>
            <a:ext cx="1168004" cy="403028"/>
          </a:xfrm>
          <a:custGeom>
            <a:avLst/>
            <a:gdLst>
              <a:gd name="connsiteX0" fmla="*/ 0 w 1557338"/>
              <a:gd name="connsiteY0" fmla="*/ 0 h 537371"/>
              <a:gd name="connsiteX1" fmla="*/ 657225 w 1557338"/>
              <a:gd name="connsiteY1" fmla="*/ 514350 h 537371"/>
              <a:gd name="connsiteX2" fmla="*/ 1557338 w 1557338"/>
              <a:gd name="connsiteY2" fmla="*/ 400050 h 537371"/>
            </a:gdLst>
            <a:ahLst/>
            <a:cxnLst>
              <a:cxn ang="0">
                <a:pos x="connsiteX0" y="connsiteY0"/>
              </a:cxn>
              <a:cxn ang="0">
                <a:pos x="connsiteX1" y="connsiteY1"/>
              </a:cxn>
              <a:cxn ang="0">
                <a:pos x="connsiteX2" y="connsiteY2"/>
              </a:cxn>
            </a:cxnLst>
            <a:rect l="l" t="t" r="r" b="b"/>
            <a:pathLst>
              <a:path w="1557338" h="537371">
                <a:moveTo>
                  <a:pt x="0" y="0"/>
                </a:moveTo>
                <a:cubicBezTo>
                  <a:pt x="198834" y="223837"/>
                  <a:pt x="397669" y="447675"/>
                  <a:pt x="657225" y="514350"/>
                </a:cubicBezTo>
                <a:cubicBezTo>
                  <a:pt x="916781" y="581025"/>
                  <a:pt x="1237059" y="490537"/>
                  <a:pt x="1557338" y="400050"/>
                </a:cubicBezTo>
              </a:path>
            </a:pathLst>
          </a:custGeom>
          <a:noFill/>
          <a:ln w="25400">
            <a:solidFill>
              <a:schemeClr val="accent6">
                <a:lumMod val="5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375975" y="2388989"/>
            <a:ext cx="2768025" cy="923330"/>
          </a:xfrm>
          <a:prstGeom prst="rect">
            <a:avLst/>
          </a:prstGeom>
          <a:noFill/>
        </p:spPr>
        <p:txBody>
          <a:bodyPr wrap="square" rtlCol="0">
            <a:spAutoFit/>
          </a:bodyPr>
          <a:lstStyle/>
          <a:p>
            <a:r>
              <a:rPr lang="en-US" dirty="0">
                <a:solidFill>
                  <a:schemeClr val="accent6">
                    <a:lumMod val="50000"/>
                  </a:schemeClr>
                </a:solidFill>
              </a:rPr>
              <a:t>Upper triangular part of A </a:t>
            </a:r>
          </a:p>
          <a:p>
            <a:r>
              <a:rPr lang="en-US" dirty="0">
                <a:solidFill>
                  <a:schemeClr val="accent6">
                    <a:lumMod val="50000"/>
                  </a:schemeClr>
                </a:solidFill>
              </a:rPr>
              <a:t>(not the U from LU factorization)</a:t>
            </a:r>
          </a:p>
        </p:txBody>
      </p:sp>
      <p:sp>
        <p:nvSpPr>
          <p:cNvPr id="13" name="TextBox 12"/>
          <p:cNvSpPr txBox="1"/>
          <p:nvPr/>
        </p:nvSpPr>
        <p:spPr>
          <a:xfrm>
            <a:off x="601353" y="3794593"/>
            <a:ext cx="8366393" cy="1754326"/>
          </a:xfrm>
          <a:prstGeom prst="rect">
            <a:avLst/>
          </a:prstGeom>
          <a:noFill/>
        </p:spPr>
        <p:txBody>
          <a:bodyPr wrap="none" rtlCol="0">
            <a:spAutoFit/>
          </a:bodyPr>
          <a:lstStyle/>
          <a:p>
            <a:r>
              <a:rPr lang="en-US" dirty="0"/>
              <a:t>Add a weighting factor </a:t>
            </a:r>
            <a:r>
              <a:rPr lang="en-US" dirty="0">
                <a:latin typeface="Times New Roman" panose="02020603050405020304" pitchFamily="18" charset="0"/>
                <a:cs typeface="Times New Roman" panose="02020603050405020304" pitchFamily="18" charset="0"/>
              </a:rPr>
              <a:t>0 &lt; </a:t>
            </a: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sym typeface="Symbol" panose="05050102010706020507" pitchFamily="18" charset="2"/>
              </a:rPr>
              <a:t> &lt; 2</a:t>
            </a:r>
            <a:r>
              <a:rPr lang="en-US" dirty="0">
                <a:sym typeface="Symbol" panose="05050102010706020507" pitchFamily="18" charset="2"/>
              </a:rPr>
              <a:t>:</a:t>
            </a:r>
          </a:p>
          <a:p>
            <a:endParaRPr lang="en-US" dirty="0">
              <a:sym typeface="Symbol" panose="05050102010706020507" pitchFamily="18" charset="2"/>
            </a:endParaRPr>
          </a:p>
          <a:p>
            <a:r>
              <a:rPr lang="en-US" dirty="0">
                <a:sym typeface="Symbol" panose="05050102010706020507" pitchFamily="18" charset="2"/>
              </a:rPr>
              <a:t>If </a:t>
            </a:r>
            <a:r>
              <a:rPr lang="en-US" i="1" dirty="0">
                <a:latin typeface="Times New Roman" panose="02020603050405020304" pitchFamily="18" charset="0"/>
                <a:cs typeface="Times New Roman" panose="02020603050405020304" pitchFamily="18" charset="0"/>
                <a:sym typeface="Symbol" panose="05050102010706020507" pitchFamily="18" charset="2"/>
              </a:rPr>
              <a:t> = </a:t>
            </a:r>
            <a:r>
              <a:rPr lang="en-US" dirty="0">
                <a:latin typeface="Times New Roman" panose="02020603050405020304" pitchFamily="18" charset="0"/>
                <a:cs typeface="Times New Roman" panose="02020603050405020304" pitchFamily="18" charset="0"/>
                <a:sym typeface="Symbol" panose="05050102010706020507" pitchFamily="18" charset="2"/>
              </a:rPr>
              <a:t>1, </a:t>
            </a:r>
            <a:r>
              <a:rPr lang="en-US" dirty="0">
                <a:cs typeface="Times New Roman" panose="02020603050405020304" pitchFamily="18" charset="0"/>
                <a:sym typeface="Symbol" panose="05050102010706020507" pitchFamily="18" charset="2"/>
              </a:rPr>
              <a:t>then the method reduces to the Gauss-Seidel.</a:t>
            </a:r>
          </a:p>
          <a:p>
            <a:endParaRPr lang="en-US" dirty="0">
              <a:cs typeface="Times New Roman" panose="02020603050405020304" pitchFamily="18" charset="0"/>
              <a:sym typeface="Symbol" panose="05050102010706020507" pitchFamily="18" charset="2"/>
            </a:endParaRPr>
          </a:p>
          <a:p>
            <a:r>
              <a:rPr lang="en-US" dirty="0">
                <a:cs typeface="Times New Roman" panose="02020603050405020304" pitchFamily="18" charset="0"/>
                <a:sym typeface="Symbol" panose="05050102010706020507" pitchFamily="18" charset="2"/>
              </a:rPr>
              <a:t>For large systems, this method can potentially converge much more rapidly than</a:t>
            </a:r>
          </a:p>
          <a:p>
            <a:pPr algn="just"/>
            <a:r>
              <a:rPr lang="en-US" dirty="0">
                <a:cs typeface="Times New Roman" panose="02020603050405020304" pitchFamily="18" charset="0"/>
                <a:sym typeface="Symbol" panose="05050102010706020507" pitchFamily="18" charset="2"/>
              </a:rPr>
              <a:t>either Jacobi or Gauss-Seidel, but it is difficult to find an optimal value of </a:t>
            </a:r>
            <a:r>
              <a:rPr lang="en-US" i="1" dirty="0">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2968028296"/>
              </p:ext>
            </p:extLst>
          </p:nvPr>
        </p:nvGraphicFramePr>
        <p:xfrm>
          <a:off x="4327758" y="3836715"/>
          <a:ext cx="3318272" cy="317897"/>
        </p:xfrm>
        <a:graphic>
          <a:graphicData uri="http://schemas.openxmlformats.org/presentationml/2006/ole">
            <mc:AlternateContent xmlns:mc="http://schemas.openxmlformats.org/markup-compatibility/2006">
              <mc:Choice xmlns:v="urn:schemas-microsoft-com:vml" Requires="v">
                <p:oleObj spid="_x0000_s97305" name="Equation" r:id="rId7" imgW="2387520" imgH="228600" progId="Equation.3">
                  <p:embed/>
                </p:oleObj>
              </mc:Choice>
              <mc:Fallback>
                <p:oleObj name="Equation" r:id="rId7" imgW="2387520" imgH="228600" progId="Equation.3">
                  <p:embed/>
                  <p:pic>
                    <p:nvPicPr>
                      <p:cNvPr id="14" name="Object 13"/>
                      <p:cNvPicPr/>
                      <p:nvPr/>
                    </p:nvPicPr>
                    <p:blipFill>
                      <a:blip r:embed="rId8"/>
                      <a:stretch>
                        <a:fillRect/>
                      </a:stretch>
                    </p:blipFill>
                    <p:spPr>
                      <a:xfrm>
                        <a:off x="4327758" y="3836715"/>
                        <a:ext cx="3318272" cy="317897"/>
                      </a:xfrm>
                      <a:prstGeom prst="rect">
                        <a:avLst/>
                      </a:prstGeom>
                    </p:spPr>
                  </p:pic>
                </p:oleObj>
              </mc:Fallback>
            </mc:AlternateContent>
          </a:graphicData>
        </a:graphic>
      </p:graphicFrame>
    </p:spTree>
    <p:extLst>
      <p:ext uri="{BB962C8B-B14F-4D97-AF65-F5344CB8AC3E}">
        <p14:creationId xmlns:p14="http://schemas.microsoft.com/office/powerpoint/2010/main" val="15348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2EB8935F-9779-4CBF-9252-3DAD76A63A7A}"/>
              </a:ext>
            </a:extLst>
          </p:cNvPr>
          <p:cNvSpPr>
            <a:spLocks noGrp="1" noChangeArrowheads="1"/>
          </p:cNvSpPr>
          <p:nvPr>
            <p:ph idx="1"/>
          </p:nvPr>
        </p:nvSpPr>
        <p:spPr>
          <a:xfrm>
            <a:off x="364440" y="1107697"/>
            <a:ext cx="8105862" cy="5283498"/>
          </a:xfrm>
        </p:spPr>
        <p:txBody>
          <a:bodyPr/>
          <a:lstStyle/>
          <a:p>
            <a:pPr marL="165100" indent="0" algn="ctr">
              <a:buNone/>
            </a:pPr>
            <a:r>
              <a:rPr lang="en-US" b="1" dirty="0"/>
              <a:t>Student Hours </a:t>
            </a:r>
          </a:p>
          <a:p>
            <a:r>
              <a:rPr lang="en-US" dirty="0"/>
              <a:t>Pullman this week </a:t>
            </a:r>
          </a:p>
          <a:p>
            <a:pPr lvl="1"/>
            <a:r>
              <a:rPr lang="en-US" b="1" dirty="0"/>
              <a:t>Tuesdays 4:30-5:30 pm (after class)</a:t>
            </a:r>
            <a:endParaRPr lang="en-US" dirty="0"/>
          </a:p>
          <a:p>
            <a:pPr lvl="1"/>
            <a:r>
              <a:rPr lang="en-US" b="1" dirty="0"/>
              <a:t>Wednesdays 4-5 pm </a:t>
            </a:r>
            <a:endParaRPr lang="en-US" dirty="0"/>
          </a:p>
          <a:p>
            <a:pPr lvl="1"/>
            <a:r>
              <a:rPr lang="en-US" b="1" dirty="0"/>
              <a:t>Fridays 1:30-2:30 pm</a:t>
            </a:r>
            <a:endParaRPr lang="en-US" dirty="0"/>
          </a:p>
          <a:p>
            <a:r>
              <a:rPr lang="en-US" dirty="0"/>
              <a:t>Join from PC, Mac, Linux, iOS, or Android: </a:t>
            </a:r>
            <a:r>
              <a:rPr lang="en-US" u="sng" dirty="0">
                <a:hlinkClick r:id="rId2"/>
              </a:rPr>
              <a:t>https://wsu.zoom.us/j/8237216735 (Links to an external site.)</a:t>
            </a:r>
            <a:endParaRPr lang="en-US" dirty="0"/>
          </a:p>
          <a:p>
            <a:r>
              <a:rPr lang="en-US" dirty="0"/>
              <a:t>Meeting ID: 823 721 6735</a:t>
            </a:r>
          </a:p>
          <a:p>
            <a:pPr marL="165100" indent="0">
              <a:buNone/>
            </a:pPr>
            <a:r>
              <a:rPr lang="en-US" dirty="0"/>
              <a:t>Or by request via email </a:t>
            </a:r>
            <a:r>
              <a:rPr lang="en-US" dirty="0">
                <a:hlinkClick r:id="rId3"/>
              </a:rPr>
              <a:t>noel.Schulz@wsu.edu</a:t>
            </a:r>
            <a:r>
              <a:rPr lang="en-US" dirty="0"/>
              <a:t> or phone 509-336-5522</a:t>
            </a:r>
          </a:p>
          <a:p>
            <a:pPr lvl="1"/>
            <a:endParaRPr altLang="en-US" dirty="0"/>
          </a:p>
          <a:p>
            <a:pPr marL="165100" indent="0">
              <a:buNone/>
            </a:pPr>
            <a:endParaRPr altLang="en-US" dirty="0"/>
          </a:p>
        </p:txBody>
      </p:sp>
    </p:spTree>
    <p:extLst>
      <p:ext uri="{BB962C8B-B14F-4D97-AF65-F5344CB8AC3E}">
        <p14:creationId xmlns:p14="http://schemas.microsoft.com/office/powerpoint/2010/main" val="347052162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841" y="2095890"/>
            <a:ext cx="7858709" cy="2862322"/>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The classical iterative solvers discussed up to this point were of the form</a:t>
            </a:r>
          </a:p>
          <a:p>
            <a:pPr defTabSz="685800" eaLnBrk="1" fontAlgn="auto" hangingPunct="1">
              <a:spcBef>
                <a:spcPts val="0"/>
              </a:spcBef>
              <a:spcAft>
                <a:spcPts val="0"/>
              </a:spcAft>
            </a:pPr>
            <a:endParaRPr lang="en-US" dirty="0">
              <a:solidFill>
                <a:prstClr val="black"/>
              </a:solidFill>
              <a:latin typeface="Calibri" panose="020F0502020204030204"/>
            </a:endParaRPr>
          </a:p>
          <a:p>
            <a:pPr algn="ctr" defTabSz="685800" eaLnBrk="1" fontAlgn="auto" hangingPunct="1">
              <a:spcBef>
                <a:spcPts val="0"/>
              </a:spcBef>
              <a:spcAft>
                <a:spcPts val="0"/>
              </a:spcAft>
            </a:pPr>
            <a:endParaRPr lang="en-US" dirty="0">
              <a:solidFill>
                <a:prstClr val="black"/>
              </a:solidFill>
              <a:latin typeface="Calibri" panose="020F0502020204030204"/>
            </a:endParaRPr>
          </a:p>
          <a:p>
            <a:pPr algn="ct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with constant </a:t>
            </a:r>
            <a:r>
              <a:rPr lang="en-US" i="1" dirty="0">
                <a:solidFill>
                  <a:prstClr val="black"/>
                </a:solidFill>
                <a:latin typeface="Times New Roman" panose="02020603050405020304" pitchFamily="18" charset="0"/>
                <a:cs typeface="Times New Roman" panose="02020603050405020304" pitchFamily="18" charset="0"/>
              </a:rPr>
              <a:t>G</a:t>
            </a:r>
            <a:r>
              <a:rPr lang="en-US" dirty="0">
                <a:solidFill>
                  <a:prstClr val="black"/>
                </a:solidFill>
                <a:latin typeface="Calibri" panose="020F0502020204030204"/>
              </a:rPr>
              <a:t> and </a:t>
            </a:r>
            <a:r>
              <a:rPr lang="en-US" i="1" dirty="0">
                <a:solidFill>
                  <a:prstClr val="black"/>
                </a:solidFill>
                <a:latin typeface="Times New Roman" panose="02020603050405020304" pitchFamily="18" charset="0"/>
                <a:cs typeface="Times New Roman" panose="02020603050405020304" pitchFamily="18" charset="0"/>
              </a:rPr>
              <a:t>c</a:t>
            </a:r>
            <a:r>
              <a:rPr lang="en-US" dirty="0">
                <a:solidFill>
                  <a:prstClr val="black"/>
                </a:solidFill>
                <a:latin typeface="Calibri" panose="020F0502020204030204"/>
              </a:rPr>
              <a:t>. Such methods are also known as </a:t>
            </a:r>
            <a:r>
              <a:rPr lang="en-US" i="1" dirty="0">
                <a:solidFill>
                  <a:prstClr val="black"/>
                </a:solidFill>
                <a:latin typeface="Calibri" panose="020F0502020204030204"/>
              </a:rPr>
              <a:t>stationary methods</a:t>
            </a:r>
            <a:r>
              <a:rPr lang="en-US" dirty="0">
                <a:solidFill>
                  <a:prstClr val="black"/>
                </a:solidFill>
                <a:latin typeface="Calibri" panose="020F0502020204030204"/>
              </a:rPr>
              <a:t>. We will now study a different class of iterative solvers based on optimization. </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These methods typically attempt to minimize the error in the residual of </a:t>
            </a:r>
            <a:r>
              <a:rPr lang="en-US" i="1" dirty="0">
                <a:solidFill>
                  <a:prstClr val="black"/>
                </a:solidFill>
                <a:latin typeface="Times New Roman" panose="02020603050405020304" pitchFamily="18" charset="0"/>
                <a:cs typeface="Times New Roman" panose="02020603050405020304" pitchFamily="18" charset="0"/>
              </a:rPr>
              <a:t>Ax-b</a:t>
            </a:r>
            <a:r>
              <a:rPr lang="en-US" dirty="0">
                <a:solidFill>
                  <a:prstClr val="black"/>
                </a:solidFill>
                <a:latin typeface="Calibri" panose="020F0502020204030204"/>
              </a:rPr>
              <a:t> at every step by successively reducing the error in the </a:t>
            </a:r>
            <a:r>
              <a:rPr lang="en-US" i="1" dirty="0">
                <a:solidFill>
                  <a:prstClr val="black"/>
                </a:solidFill>
                <a:latin typeface="Calibri" panose="020F0502020204030204"/>
              </a:rPr>
              <a:t>subspace</a:t>
            </a:r>
            <a:r>
              <a:rPr lang="en-US" dirty="0">
                <a:solidFill>
                  <a:prstClr val="black"/>
                </a:solidFill>
                <a:latin typeface="Calibri" panose="020F0502020204030204"/>
              </a:rPr>
              <a:t> defined by carefully selected vectors.</a:t>
            </a:r>
          </a:p>
        </p:txBody>
      </p:sp>
      <p:graphicFrame>
        <p:nvGraphicFramePr>
          <p:cNvPr id="3" name="Object 2"/>
          <p:cNvGraphicFramePr>
            <a:graphicFrameLocks noChangeAspect="1"/>
          </p:cNvGraphicFramePr>
          <p:nvPr>
            <p:extLst/>
          </p:nvPr>
        </p:nvGraphicFramePr>
        <p:xfrm>
          <a:off x="3388762" y="2655410"/>
          <a:ext cx="1237060" cy="283369"/>
        </p:xfrm>
        <a:graphic>
          <a:graphicData uri="http://schemas.openxmlformats.org/presentationml/2006/ole">
            <mc:AlternateContent xmlns:mc="http://schemas.openxmlformats.org/markup-compatibility/2006">
              <mc:Choice xmlns:v="urn:schemas-microsoft-com:vml" Requires="v">
                <p:oleObj spid="_x0000_s99332" name="Equation" r:id="rId3" imgW="888840" imgH="203040" progId="Equation.3">
                  <p:embed/>
                </p:oleObj>
              </mc:Choice>
              <mc:Fallback>
                <p:oleObj name="Equation" r:id="rId3" imgW="888840" imgH="203040" progId="Equation.3">
                  <p:embed/>
                  <p:pic>
                    <p:nvPicPr>
                      <p:cNvPr id="3" name="Object 2"/>
                      <p:cNvPicPr/>
                      <p:nvPr/>
                    </p:nvPicPr>
                    <p:blipFill>
                      <a:blip r:embed="rId4"/>
                      <a:stretch>
                        <a:fillRect/>
                      </a:stretch>
                    </p:blipFill>
                    <p:spPr>
                      <a:xfrm>
                        <a:off x="3388762" y="2655410"/>
                        <a:ext cx="1237060" cy="283369"/>
                      </a:xfrm>
                      <a:prstGeom prst="rect">
                        <a:avLst/>
                      </a:prstGeom>
                    </p:spPr>
                  </p:pic>
                </p:oleObj>
              </mc:Fallback>
            </mc:AlternateContent>
          </a:graphicData>
        </a:graphic>
      </p:graphicFrame>
      <p:sp>
        <p:nvSpPr>
          <p:cNvPr id="4" name="TextBox 3"/>
          <p:cNvSpPr txBox="1"/>
          <p:nvPr/>
        </p:nvSpPr>
        <p:spPr>
          <a:xfrm>
            <a:off x="578644" y="1400175"/>
            <a:ext cx="195200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Subspace methods</a:t>
            </a:r>
          </a:p>
        </p:txBody>
      </p:sp>
    </p:spTree>
    <p:extLst>
      <p:ext uri="{BB962C8B-B14F-4D97-AF65-F5344CB8AC3E}">
        <p14:creationId xmlns:p14="http://schemas.microsoft.com/office/powerpoint/2010/main" val="422405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022" y="1895064"/>
            <a:ext cx="7998342" cy="2585323"/>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Subspace methods do not use an iterative matrix like stationary methods, but rather update the current approximation based on past vector information.</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Additionally, unlike stationary methods, subspace methods are typically guaranteed to converge in </a:t>
            </a:r>
            <a:r>
              <a:rPr lang="en-US" b="1" dirty="0">
                <a:solidFill>
                  <a:srgbClr val="70AD47">
                    <a:lumMod val="50000"/>
                  </a:srgbClr>
                </a:solidFill>
                <a:latin typeface="Calibri" panose="020F0502020204030204"/>
              </a:rPr>
              <a:t>at most </a:t>
            </a:r>
            <a:r>
              <a:rPr lang="en-US" b="1" i="1" dirty="0">
                <a:solidFill>
                  <a:srgbClr val="70AD47">
                    <a:lumMod val="50000"/>
                  </a:srgbClr>
                </a:solidFill>
                <a:latin typeface="Times New Roman" panose="02020603050405020304" pitchFamily="18" charset="0"/>
                <a:cs typeface="Times New Roman" panose="02020603050405020304" pitchFamily="18" charset="0"/>
              </a:rPr>
              <a:t>n</a:t>
            </a:r>
            <a:r>
              <a:rPr lang="en-US" b="1" dirty="0">
                <a:solidFill>
                  <a:prstClr val="black"/>
                </a:solidFill>
                <a:latin typeface="Calibri" panose="020F0502020204030204"/>
              </a:rPr>
              <a:t> </a:t>
            </a:r>
            <a:r>
              <a:rPr lang="en-US" dirty="0">
                <a:solidFill>
                  <a:prstClr val="black"/>
                </a:solidFill>
                <a:latin typeface="Calibri" panose="020F0502020204030204"/>
              </a:rPr>
              <a:t>iterations.  Some methods require special matrix features such as positive definiteness.</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These methods may converge rapidly if the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 matrix is very large with relatively few non-zero entries.</a:t>
            </a:r>
          </a:p>
        </p:txBody>
      </p:sp>
    </p:spTree>
    <p:extLst>
      <p:ext uri="{BB962C8B-B14F-4D97-AF65-F5344CB8AC3E}">
        <p14:creationId xmlns:p14="http://schemas.microsoft.com/office/powerpoint/2010/main" val="247799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644" y="1400175"/>
            <a:ext cx="289919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Conjugate Gradient Methods</a:t>
            </a:r>
          </a:p>
        </p:txBody>
      </p:sp>
      <p:sp>
        <p:nvSpPr>
          <p:cNvPr id="3" name="TextBox 2"/>
          <p:cNvSpPr txBox="1"/>
          <p:nvPr/>
        </p:nvSpPr>
        <p:spPr>
          <a:xfrm>
            <a:off x="693775" y="2101259"/>
            <a:ext cx="7799699" cy="1754326"/>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The Conjugate Gradient (CG) method requires that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 be positive definite, i.e. that</a:t>
            </a:r>
          </a:p>
          <a:p>
            <a:pPr defTabSz="685800" eaLnBrk="1" fontAlgn="auto" hangingPunct="1">
              <a:spcBef>
                <a:spcPts val="0"/>
              </a:spcBef>
              <a:spcAft>
                <a:spcPts val="0"/>
              </a:spcAft>
            </a:pPr>
            <a:r>
              <a:rPr lang="en-US" i="1" dirty="0" err="1">
                <a:solidFill>
                  <a:prstClr val="black"/>
                </a:solidFill>
                <a:latin typeface="Times New Roman" panose="02020603050405020304" pitchFamily="18" charset="0"/>
                <a:cs typeface="Times New Roman" panose="02020603050405020304" pitchFamily="18" charset="0"/>
              </a:rPr>
              <a:t>x</a:t>
            </a:r>
            <a:r>
              <a:rPr lang="en-US" i="1" baseline="30000" dirty="0" err="1">
                <a:solidFill>
                  <a:prstClr val="black"/>
                </a:solidFill>
                <a:latin typeface="Times New Roman" panose="02020603050405020304" pitchFamily="18" charset="0"/>
                <a:cs typeface="Times New Roman" panose="02020603050405020304" pitchFamily="18" charset="0"/>
              </a:rPr>
              <a:t>T</a:t>
            </a:r>
            <a:r>
              <a:rPr lang="en-US" i="1" dirty="0" err="1">
                <a:solidFill>
                  <a:prstClr val="black"/>
                </a:solidFill>
                <a:latin typeface="Times New Roman" panose="02020603050405020304" pitchFamily="18" charset="0"/>
                <a:cs typeface="Times New Roman" panose="02020603050405020304" pitchFamily="18" charset="0"/>
              </a:rPr>
              <a:t>Ax</a:t>
            </a:r>
            <a:r>
              <a:rPr lang="en-US" i="1" dirty="0">
                <a:solidFill>
                  <a:prstClr val="black"/>
                </a:solidFill>
                <a:latin typeface="Times New Roman" panose="02020603050405020304" pitchFamily="18" charset="0"/>
                <a:cs typeface="Times New Roman" panose="02020603050405020304" pitchFamily="18" charset="0"/>
              </a:rPr>
              <a:t> &gt; 0 </a:t>
            </a:r>
            <a:r>
              <a:rPr lang="en-US" dirty="0">
                <a:solidFill>
                  <a:prstClr val="black"/>
                </a:solidFill>
                <a:latin typeface="Calibri" panose="020F0502020204030204"/>
              </a:rPr>
              <a:t>for any non-zero vector </a:t>
            </a:r>
            <a:r>
              <a:rPr lang="en-US" i="1" dirty="0">
                <a:solidFill>
                  <a:prstClr val="black"/>
                </a:solidFill>
                <a:latin typeface="Times New Roman" panose="02020603050405020304" pitchFamily="18" charset="0"/>
                <a:cs typeface="Times New Roman" panose="02020603050405020304" pitchFamily="18" charset="0"/>
              </a:rPr>
              <a:t>x</a:t>
            </a:r>
            <a:r>
              <a:rPr lang="en-US" dirty="0">
                <a:solidFill>
                  <a:prstClr val="black"/>
                </a:solidFill>
                <a:latin typeface="Calibri" panose="020F0502020204030204"/>
              </a:rPr>
              <a:t>.</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 CG method can be considered a minimization method for the error function</a:t>
            </a:r>
          </a:p>
          <a:p>
            <a:pPr algn="ctr" defTabSz="685800" eaLnBrk="1" fontAlgn="auto" hangingPunct="1">
              <a:spcBef>
                <a:spcPts val="0"/>
              </a:spcBef>
              <a:spcAft>
                <a:spcPts val="0"/>
              </a:spcAft>
            </a:pPr>
            <a:r>
              <a:rPr lang="en-US" i="1" dirty="0">
                <a:solidFill>
                  <a:prstClr val="black"/>
                </a:solidFill>
                <a:latin typeface="Times New Roman" panose="02020603050405020304" pitchFamily="18" charset="0"/>
                <a:cs typeface="Times New Roman" panose="02020603050405020304" pitchFamily="18" charset="0"/>
              </a:rPr>
              <a:t>E(x) </a:t>
            </a:r>
            <a:r>
              <a:rPr lang="en-US" dirty="0">
                <a:solidFill>
                  <a:prstClr val="black"/>
                </a:solidFill>
                <a:latin typeface="Times New Roman" panose="02020603050405020304" pitchFamily="18" charset="0"/>
                <a:cs typeface="Times New Roman" panose="02020603050405020304" pitchFamily="18" charset="0"/>
              </a:rPr>
              <a:t>= ∥</a:t>
            </a:r>
            <a:r>
              <a:rPr lang="en-US" i="1" dirty="0">
                <a:solidFill>
                  <a:prstClr val="black"/>
                </a:solidFill>
                <a:latin typeface="Times New Roman" panose="02020603050405020304" pitchFamily="18" charset="0"/>
                <a:cs typeface="Times New Roman" panose="02020603050405020304" pitchFamily="18" charset="0"/>
              </a:rPr>
              <a:t>Ax − b</a:t>
            </a:r>
            <a:r>
              <a:rPr lang="en-US" dirty="0">
                <a:solidFill>
                  <a:prstClr val="black"/>
                </a:solidFill>
                <a:latin typeface="Times New Roman" panose="02020603050405020304" pitchFamily="18" charset="0"/>
                <a:cs typeface="Times New Roman" panose="02020603050405020304" pitchFamily="18" charset="0"/>
              </a:rPr>
              <a:t>∥</a:t>
            </a:r>
            <a:r>
              <a:rPr lang="en-US" baseline="30000" dirty="0">
                <a:solidFill>
                  <a:prstClr val="black"/>
                </a:solidFill>
                <a:latin typeface="Times New Roman" panose="02020603050405020304" pitchFamily="18" charset="0"/>
                <a:cs typeface="Times New Roman" panose="02020603050405020304" pitchFamily="18" charset="0"/>
              </a:rPr>
              <a:t>2</a:t>
            </a:r>
            <a:r>
              <a:rPr lang="en-US" dirty="0">
                <a:solidFill>
                  <a:prstClr val="black"/>
                </a:solidFill>
                <a:latin typeface="Times New Roman" panose="02020603050405020304" pitchFamily="18" charset="0"/>
                <a:cs typeface="Times New Roman" panose="02020603050405020304" pitchFamily="18" charset="0"/>
              </a:rPr>
              <a:t> </a:t>
            </a:r>
          </a:p>
          <a:p>
            <a:pPr defTabSz="685800" eaLnBrk="1" fontAlgn="auto" hangingPunct="1">
              <a:spcBef>
                <a:spcPts val="0"/>
              </a:spcBef>
              <a:spcAft>
                <a:spcPts val="0"/>
              </a:spcAft>
            </a:pPr>
            <a:r>
              <a:rPr lang="en-US" dirty="0">
                <a:solidFill>
                  <a:prstClr val="black"/>
                </a:solidFill>
                <a:latin typeface="Calibri" panose="020F0502020204030204"/>
              </a:rPr>
              <a:t>along a succession of directional vectors (rays).</a:t>
            </a:r>
          </a:p>
        </p:txBody>
      </p:sp>
    </p:spTree>
    <p:extLst>
      <p:ext uri="{BB962C8B-B14F-4D97-AF65-F5344CB8AC3E}">
        <p14:creationId xmlns:p14="http://schemas.microsoft.com/office/powerpoint/2010/main" val="204348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1310" y="2038240"/>
            <a:ext cx="1763878" cy="1637690"/>
          </a:xfrm>
          <a:prstGeom prst="rect">
            <a:avLst/>
          </a:prstGeom>
        </p:spPr>
      </p:pic>
      <p:sp>
        <p:nvSpPr>
          <p:cNvPr id="3" name="TextBox 2"/>
          <p:cNvSpPr txBox="1"/>
          <p:nvPr/>
        </p:nvSpPr>
        <p:spPr>
          <a:xfrm>
            <a:off x="542261" y="1630769"/>
            <a:ext cx="5955669"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The CG method produces a series of vector iterates, such that</a:t>
            </a:r>
          </a:p>
        </p:txBody>
      </p:sp>
      <p:graphicFrame>
        <p:nvGraphicFramePr>
          <p:cNvPr id="4" name="Object 3"/>
          <p:cNvGraphicFramePr>
            <a:graphicFrameLocks noChangeAspect="1"/>
          </p:cNvGraphicFramePr>
          <p:nvPr>
            <p:extLst/>
          </p:nvPr>
        </p:nvGraphicFramePr>
        <p:xfrm>
          <a:off x="1384780" y="2188065"/>
          <a:ext cx="1662113" cy="335756"/>
        </p:xfrm>
        <a:graphic>
          <a:graphicData uri="http://schemas.openxmlformats.org/presentationml/2006/ole">
            <mc:AlternateContent xmlns:mc="http://schemas.openxmlformats.org/markup-compatibility/2006">
              <mc:Choice xmlns:v="urn:schemas-microsoft-com:vml" Requires="v">
                <p:oleObj spid="_x0000_s100356" name="Equation" r:id="rId4" imgW="1193760" imgH="241200" progId="Equation.3">
                  <p:embed/>
                </p:oleObj>
              </mc:Choice>
              <mc:Fallback>
                <p:oleObj name="Equation" r:id="rId4" imgW="1193760" imgH="241200" progId="Equation.3">
                  <p:embed/>
                  <p:pic>
                    <p:nvPicPr>
                      <p:cNvPr id="4" name="Object 3"/>
                      <p:cNvPicPr/>
                      <p:nvPr/>
                    </p:nvPicPr>
                    <p:blipFill>
                      <a:blip r:embed="rId5"/>
                      <a:stretch>
                        <a:fillRect/>
                      </a:stretch>
                    </p:blipFill>
                    <p:spPr>
                      <a:xfrm>
                        <a:off x="1384780" y="2188065"/>
                        <a:ext cx="1662113" cy="335756"/>
                      </a:xfrm>
                      <a:prstGeom prst="rect">
                        <a:avLst/>
                      </a:prstGeom>
                    </p:spPr>
                  </p:pic>
                </p:oleObj>
              </mc:Fallback>
            </mc:AlternateContent>
          </a:graphicData>
        </a:graphic>
      </p:graphicFrame>
      <p:sp>
        <p:nvSpPr>
          <p:cNvPr id="5" name="TextBox 4"/>
          <p:cNvSpPr txBox="1"/>
          <p:nvPr/>
        </p:nvSpPr>
        <p:spPr>
          <a:xfrm>
            <a:off x="764547" y="2810484"/>
            <a:ext cx="2955296"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srgbClr val="C00000"/>
                </a:solidFill>
                <a:latin typeface="Calibri" panose="020F0502020204030204"/>
              </a:rPr>
              <a:t>step length (i.e. how big a step is taken)</a:t>
            </a:r>
          </a:p>
        </p:txBody>
      </p:sp>
      <p:sp>
        <p:nvSpPr>
          <p:cNvPr id="6" name="Freeform 5"/>
          <p:cNvSpPr/>
          <p:nvPr/>
        </p:nvSpPr>
        <p:spPr>
          <a:xfrm>
            <a:off x="2041451" y="2547827"/>
            <a:ext cx="454542" cy="287079"/>
          </a:xfrm>
          <a:custGeom>
            <a:avLst/>
            <a:gdLst>
              <a:gd name="connsiteX0" fmla="*/ 0 w 606056"/>
              <a:gd name="connsiteY0" fmla="*/ 382772 h 382772"/>
              <a:gd name="connsiteX1" fmla="*/ 425302 w 606056"/>
              <a:gd name="connsiteY1" fmla="*/ 202019 h 382772"/>
              <a:gd name="connsiteX2" fmla="*/ 606056 w 606056"/>
              <a:gd name="connsiteY2" fmla="*/ 0 h 382772"/>
            </a:gdLst>
            <a:ahLst/>
            <a:cxnLst>
              <a:cxn ang="0">
                <a:pos x="connsiteX0" y="connsiteY0"/>
              </a:cxn>
              <a:cxn ang="0">
                <a:pos x="connsiteX1" y="connsiteY1"/>
              </a:cxn>
              <a:cxn ang="0">
                <a:pos x="connsiteX2" y="connsiteY2"/>
              </a:cxn>
            </a:cxnLst>
            <a:rect l="l" t="t" r="r" b="b"/>
            <a:pathLst>
              <a:path w="606056" h="382772">
                <a:moveTo>
                  <a:pt x="0" y="382772"/>
                </a:moveTo>
                <a:cubicBezTo>
                  <a:pt x="162146" y="324293"/>
                  <a:pt x="324293" y="265814"/>
                  <a:pt x="425302" y="202019"/>
                </a:cubicBezTo>
                <a:cubicBezTo>
                  <a:pt x="526311" y="138224"/>
                  <a:pt x="566183" y="69112"/>
                  <a:pt x="606056" y="0"/>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grpSp>
        <p:nvGrpSpPr>
          <p:cNvPr id="7" name="Group 6"/>
          <p:cNvGrpSpPr/>
          <p:nvPr/>
        </p:nvGrpSpPr>
        <p:grpSpPr>
          <a:xfrm rot="6240000">
            <a:off x="6447295" y="1431250"/>
            <a:ext cx="78002" cy="1467293"/>
            <a:chOff x="10064642" y="1084521"/>
            <a:chExt cx="298559" cy="3703675"/>
          </a:xfrm>
        </p:grpSpPr>
        <p:sp>
          <p:nvSpPr>
            <p:cNvPr id="8" name="Freeform 7"/>
            <p:cNvSpPr/>
            <p:nvPr/>
          </p:nvSpPr>
          <p:spPr>
            <a:xfrm>
              <a:off x="10064642" y="1084521"/>
              <a:ext cx="298559" cy="1850065"/>
            </a:xfrm>
            <a:custGeom>
              <a:avLst/>
              <a:gdLst>
                <a:gd name="connsiteX0" fmla="*/ 298559 w 298559"/>
                <a:gd name="connsiteY0" fmla="*/ 0 h 1850065"/>
                <a:gd name="connsiteX1" fmla="*/ 847 w 298559"/>
                <a:gd name="connsiteY1" fmla="*/ 637953 h 1850065"/>
                <a:gd name="connsiteX2" fmla="*/ 202866 w 298559"/>
                <a:gd name="connsiteY2" fmla="*/ 1594884 h 1850065"/>
                <a:gd name="connsiteX3" fmla="*/ 22112 w 298559"/>
                <a:gd name="connsiteY3" fmla="*/ 1850065 h 1850065"/>
              </a:gdLst>
              <a:ahLst/>
              <a:cxnLst>
                <a:cxn ang="0">
                  <a:pos x="connsiteX0" y="connsiteY0"/>
                </a:cxn>
                <a:cxn ang="0">
                  <a:pos x="connsiteX1" y="connsiteY1"/>
                </a:cxn>
                <a:cxn ang="0">
                  <a:pos x="connsiteX2" y="connsiteY2"/>
                </a:cxn>
                <a:cxn ang="0">
                  <a:pos x="connsiteX3" y="connsiteY3"/>
                </a:cxn>
              </a:cxnLst>
              <a:rect l="l" t="t" r="r" b="b"/>
              <a:pathLst>
                <a:path w="298559" h="1850065">
                  <a:moveTo>
                    <a:pt x="298559" y="0"/>
                  </a:moveTo>
                  <a:cubicBezTo>
                    <a:pt x="157677" y="186069"/>
                    <a:pt x="16796" y="372139"/>
                    <a:pt x="847" y="637953"/>
                  </a:cubicBezTo>
                  <a:cubicBezTo>
                    <a:pt x="-15102" y="903767"/>
                    <a:pt x="199322" y="1392865"/>
                    <a:pt x="202866" y="1594884"/>
                  </a:cubicBezTo>
                  <a:cubicBezTo>
                    <a:pt x="206410" y="1796903"/>
                    <a:pt x="114261" y="1823484"/>
                    <a:pt x="22112" y="1850065"/>
                  </a:cubicBezTo>
                </a:path>
              </a:pathLst>
            </a:cu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srgbClr val="C00000"/>
                </a:solidFill>
                <a:latin typeface="Calibri" panose="020F0502020204030204"/>
              </a:endParaRPr>
            </a:p>
          </p:txBody>
        </p:sp>
        <p:sp>
          <p:nvSpPr>
            <p:cNvPr id="9" name="Freeform 8"/>
            <p:cNvSpPr/>
            <p:nvPr/>
          </p:nvSpPr>
          <p:spPr>
            <a:xfrm flipV="1">
              <a:off x="10064642" y="2938131"/>
              <a:ext cx="298559" cy="1850065"/>
            </a:xfrm>
            <a:custGeom>
              <a:avLst/>
              <a:gdLst>
                <a:gd name="connsiteX0" fmla="*/ 298559 w 298559"/>
                <a:gd name="connsiteY0" fmla="*/ 0 h 1850065"/>
                <a:gd name="connsiteX1" fmla="*/ 847 w 298559"/>
                <a:gd name="connsiteY1" fmla="*/ 637953 h 1850065"/>
                <a:gd name="connsiteX2" fmla="*/ 202866 w 298559"/>
                <a:gd name="connsiteY2" fmla="*/ 1594884 h 1850065"/>
                <a:gd name="connsiteX3" fmla="*/ 22112 w 298559"/>
                <a:gd name="connsiteY3" fmla="*/ 1850065 h 1850065"/>
              </a:gdLst>
              <a:ahLst/>
              <a:cxnLst>
                <a:cxn ang="0">
                  <a:pos x="connsiteX0" y="connsiteY0"/>
                </a:cxn>
                <a:cxn ang="0">
                  <a:pos x="connsiteX1" y="connsiteY1"/>
                </a:cxn>
                <a:cxn ang="0">
                  <a:pos x="connsiteX2" y="connsiteY2"/>
                </a:cxn>
                <a:cxn ang="0">
                  <a:pos x="connsiteX3" y="connsiteY3"/>
                </a:cxn>
              </a:cxnLst>
              <a:rect l="l" t="t" r="r" b="b"/>
              <a:pathLst>
                <a:path w="298559" h="1850065">
                  <a:moveTo>
                    <a:pt x="298559" y="0"/>
                  </a:moveTo>
                  <a:cubicBezTo>
                    <a:pt x="157677" y="186069"/>
                    <a:pt x="16796" y="372139"/>
                    <a:pt x="847" y="637953"/>
                  </a:cubicBezTo>
                  <a:cubicBezTo>
                    <a:pt x="-15102" y="903767"/>
                    <a:pt x="199322" y="1392865"/>
                    <a:pt x="202866" y="1594884"/>
                  </a:cubicBezTo>
                  <a:cubicBezTo>
                    <a:pt x="206410" y="1796903"/>
                    <a:pt x="114261" y="1823484"/>
                    <a:pt x="22112" y="1850065"/>
                  </a:cubicBezTo>
                </a:path>
              </a:pathLst>
            </a:cu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srgbClr val="C00000"/>
                </a:solidFill>
                <a:latin typeface="Calibri" panose="020F0502020204030204"/>
              </a:endParaRPr>
            </a:p>
          </p:txBody>
        </p:sp>
      </p:grpSp>
      <p:sp>
        <p:nvSpPr>
          <p:cNvPr id="10" name="TextBox 9"/>
          <p:cNvSpPr txBox="1"/>
          <p:nvPr/>
        </p:nvSpPr>
        <p:spPr>
          <a:xfrm>
            <a:off x="6418660" y="1810940"/>
            <a:ext cx="306494" cy="369332"/>
          </a:xfrm>
          <a:prstGeom prst="rect">
            <a:avLst/>
          </a:prstGeom>
          <a:noFill/>
        </p:spPr>
        <p:txBody>
          <a:bodyPr wrap="none" rtlCol="0">
            <a:spAutoFit/>
          </a:bodyPr>
          <a:lstStyle/>
          <a:p>
            <a:pPr defTabSz="685800" eaLnBrk="1" fontAlgn="auto" hangingPunct="1">
              <a:spcBef>
                <a:spcPts val="0"/>
              </a:spcBef>
              <a:spcAft>
                <a:spcPts val="0"/>
              </a:spcAft>
            </a:pPr>
            <a:r>
              <a:rPr lang="el-GR" i="1" dirty="0">
                <a:solidFill>
                  <a:srgbClr val="C00000"/>
                </a:solidFill>
                <a:latin typeface="Times New Roman" panose="02020603050405020304" pitchFamily="18" charset="0"/>
                <a:cs typeface="Times New Roman" panose="02020603050405020304" pitchFamily="18" charset="0"/>
              </a:rPr>
              <a:t>α</a:t>
            </a: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161110" y="2582465"/>
            <a:ext cx="2355773"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srgbClr val="008000"/>
                </a:solidFill>
                <a:latin typeface="Calibri" panose="020F0502020204030204"/>
              </a:rPr>
              <a:t>direction in which step is taken</a:t>
            </a:r>
          </a:p>
        </p:txBody>
      </p:sp>
      <p:sp>
        <p:nvSpPr>
          <p:cNvPr id="12" name="Freeform 11"/>
          <p:cNvSpPr/>
          <p:nvPr/>
        </p:nvSpPr>
        <p:spPr>
          <a:xfrm>
            <a:off x="2839641" y="2539603"/>
            <a:ext cx="310753" cy="203597"/>
          </a:xfrm>
          <a:custGeom>
            <a:avLst/>
            <a:gdLst>
              <a:gd name="connsiteX0" fmla="*/ 414337 w 414337"/>
              <a:gd name="connsiteY0" fmla="*/ 271462 h 271462"/>
              <a:gd name="connsiteX1" fmla="*/ 114300 w 414337"/>
              <a:gd name="connsiteY1" fmla="*/ 200025 h 271462"/>
              <a:gd name="connsiteX2" fmla="*/ 0 w 414337"/>
              <a:gd name="connsiteY2" fmla="*/ 0 h 271462"/>
            </a:gdLst>
            <a:ahLst/>
            <a:cxnLst>
              <a:cxn ang="0">
                <a:pos x="connsiteX0" y="connsiteY0"/>
              </a:cxn>
              <a:cxn ang="0">
                <a:pos x="connsiteX1" y="connsiteY1"/>
              </a:cxn>
              <a:cxn ang="0">
                <a:pos x="connsiteX2" y="connsiteY2"/>
              </a:cxn>
            </a:cxnLst>
            <a:rect l="l" t="t" r="r" b="b"/>
            <a:pathLst>
              <a:path w="414337" h="271462">
                <a:moveTo>
                  <a:pt x="414337" y="271462"/>
                </a:moveTo>
                <a:cubicBezTo>
                  <a:pt x="298846" y="258365"/>
                  <a:pt x="183356" y="245269"/>
                  <a:pt x="114300" y="200025"/>
                </a:cubicBezTo>
                <a:cubicBezTo>
                  <a:pt x="45244" y="154781"/>
                  <a:pt x="22622" y="77390"/>
                  <a:pt x="0" y="0"/>
                </a:cubicBezTo>
              </a:path>
            </a:pathLst>
          </a:custGeom>
          <a:noFill/>
          <a:ln w="25400">
            <a:solidFill>
              <a:srgbClr val="008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cxnSp>
        <p:nvCxnSpPr>
          <p:cNvPr id="14" name="Straight Arrow Connector 13"/>
          <p:cNvCxnSpPr/>
          <p:nvPr/>
        </p:nvCxnSpPr>
        <p:spPr>
          <a:xfrm flipH="1" flipV="1">
            <a:off x="5647135" y="2057400"/>
            <a:ext cx="1532334" cy="407194"/>
          </a:xfrm>
          <a:prstGeom prst="straightConnector1">
            <a:avLst/>
          </a:prstGeom>
          <a:ln w="254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4030" y="3600450"/>
            <a:ext cx="4750724"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To eventually reach </a:t>
            </a:r>
            <a:r>
              <a:rPr lang="en-US" i="1" dirty="0">
                <a:solidFill>
                  <a:prstClr val="black"/>
                </a:solidFill>
                <a:latin typeface="Times New Roman" panose="02020603050405020304" pitchFamily="18" charset="0"/>
                <a:cs typeface="Times New Roman" panose="02020603050405020304" pitchFamily="18" charset="0"/>
              </a:rPr>
              <a:t>x</a:t>
            </a:r>
            <a:r>
              <a:rPr lang="en-US" i="1" baseline="30000" dirty="0">
                <a:solidFill>
                  <a:prstClr val="black"/>
                </a:solidFill>
                <a:latin typeface="Times New Roman" panose="02020603050405020304" pitchFamily="18" charset="0"/>
                <a:cs typeface="Times New Roman" panose="02020603050405020304" pitchFamily="18" charset="0"/>
              </a:rPr>
              <a:t>*</a:t>
            </a:r>
            <a:r>
              <a:rPr lang="en-US" i="1"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Calibri" panose="020F0502020204030204"/>
              </a:rPr>
              <a:t>in a finite number of steps</a:t>
            </a:r>
          </a:p>
        </p:txBody>
      </p:sp>
      <p:cxnSp>
        <p:nvCxnSpPr>
          <p:cNvPr id="17" name="Straight Arrow Connector 16"/>
          <p:cNvCxnSpPr/>
          <p:nvPr/>
        </p:nvCxnSpPr>
        <p:spPr>
          <a:xfrm flipH="1">
            <a:off x="5122069" y="2043694"/>
            <a:ext cx="443329" cy="1010260"/>
          </a:xfrm>
          <a:prstGeom prst="straightConnector1">
            <a:avLst/>
          </a:prstGeom>
          <a:ln w="254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32785" y="3053954"/>
            <a:ext cx="578644" cy="375047"/>
          </a:xfrm>
          <a:prstGeom prst="straightConnector1">
            <a:avLst/>
          </a:prstGeom>
          <a:ln w="254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2144" y="3429000"/>
            <a:ext cx="321635" cy="107655"/>
          </a:xfrm>
          <a:prstGeom prst="straightConnector1">
            <a:avLst/>
          </a:prstGeom>
          <a:ln w="25400">
            <a:solidFill>
              <a:schemeClr val="accent6">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18"/>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nodeType="afterEffect">
                                  <p:stCondLst>
                                    <p:cond delay="50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10" grpId="0"/>
      <p:bldP spid="10" grpId="1"/>
      <p:bldP spid="11" grpId="0"/>
      <p:bldP spid="11" grpId="1"/>
      <p:bldP spid="12" grpId="0" animBg="1"/>
      <p:bldP spid="12" grpId="1"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843" y="1389095"/>
            <a:ext cx="460158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b="1" dirty="0">
                <a:solidFill>
                  <a:prstClr val="white"/>
                </a:solidFill>
                <a:latin typeface="Calibri" panose="020F0502020204030204"/>
              </a:rPr>
              <a:t>Conjugate Gradient algorithm for solving Ax=b</a:t>
            </a:r>
          </a:p>
        </p:txBody>
      </p:sp>
      <p:sp>
        <p:nvSpPr>
          <p:cNvPr id="5" name="TextBox 4"/>
          <p:cNvSpPr txBox="1"/>
          <p:nvPr/>
        </p:nvSpPr>
        <p:spPr>
          <a:xfrm>
            <a:off x="567929" y="1832618"/>
            <a:ext cx="2681375"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Initialization:  Let </a:t>
            </a:r>
            <a:r>
              <a:rPr lang="en-US" i="1" dirty="0">
                <a:solidFill>
                  <a:prstClr val="black"/>
                </a:solidFill>
                <a:latin typeface="Times New Roman" panose="02020603050405020304" pitchFamily="18" charset="0"/>
                <a:cs typeface="Times New Roman" panose="02020603050405020304" pitchFamily="18" charset="0"/>
              </a:rPr>
              <a:t>k=</a:t>
            </a:r>
            <a:r>
              <a:rPr lang="en-US"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Calibri" panose="020F0502020204030204"/>
              </a:rPr>
              <a:t>, and</a:t>
            </a:r>
          </a:p>
        </p:txBody>
      </p:sp>
      <p:sp>
        <p:nvSpPr>
          <p:cNvPr id="7" name="TextBox 6"/>
          <p:cNvSpPr txBox="1"/>
          <p:nvPr/>
        </p:nvSpPr>
        <p:spPr>
          <a:xfrm>
            <a:off x="2764632" y="2582712"/>
            <a:ext cx="1917000" cy="300082"/>
          </a:xfrm>
          <a:prstGeom prst="rect">
            <a:avLst/>
          </a:prstGeom>
          <a:noFill/>
        </p:spPr>
        <p:txBody>
          <a:bodyPr wrap="none" rtlCol="0">
            <a:spAutoFit/>
          </a:bodyPr>
          <a:lstStyle/>
          <a:p>
            <a:pPr defTabSz="685800" eaLnBrk="1" fontAlgn="auto" hangingPunct="1">
              <a:spcBef>
                <a:spcPts val="0"/>
              </a:spcBef>
              <a:spcAft>
                <a:spcPts val="0"/>
              </a:spcAft>
            </a:pPr>
            <a:r>
              <a:rPr lang="en-US" sz="1350" i="1" dirty="0" err="1">
                <a:solidFill>
                  <a:srgbClr val="70AD47">
                    <a:lumMod val="50000"/>
                  </a:srgbClr>
                </a:solidFill>
                <a:latin typeface="Times New Roman" panose="02020603050405020304" pitchFamily="18" charset="0"/>
                <a:cs typeface="Times New Roman" panose="02020603050405020304" pitchFamily="18" charset="0"/>
              </a:rPr>
              <a:t>r</a:t>
            </a:r>
            <a:r>
              <a:rPr lang="en-US" sz="1350" i="1" baseline="-25000" dirty="0" err="1">
                <a:solidFill>
                  <a:srgbClr val="70AD47">
                    <a:lumMod val="50000"/>
                  </a:srgbClr>
                </a:solidFill>
                <a:latin typeface="Times New Roman" panose="02020603050405020304" pitchFamily="18" charset="0"/>
                <a:cs typeface="Times New Roman" panose="02020603050405020304" pitchFamily="18" charset="0"/>
              </a:rPr>
              <a:t>k</a:t>
            </a:r>
            <a:r>
              <a:rPr lang="en-US" sz="1350" dirty="0">
                <a:solidFill>
                  <a:srgbClr val="70AD47">
                    <a:lumMod val="50000"/>
                  </a:srgbClr>
                </a:solidFill>
                <a:latin typeface="Calibri" panose="020F0502020204030204"/>
              </a:rPr>
              <a:t> is called the “residual”</a:t>
            </a:r>
          </a:p>
        </p:txBody>
      </p:sp>
      <p:sp>
        <p:nvSpPr>
          <p:cNvPr id="9" name="TextBox 8"/>
          <p:cNvSpPr txBox="1"/>
          <p:nvPr/>
        </p:nvSpPr>
        <p:spPr>
          <a:xfrm>
            <a:off x="567928" y="2821604"/>
            <a:ext cx="1612942"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While </a:t>
            </a:r>
            <a:r>
              <a:rPr lang="en-US" dirty="0">
                <a:solidFill>
                  <a:prstClr val="black"/>
                </a:solidFill>
                <a:latin typeface="Times New Roman" panose="02020603050405020304" pitchFamily="18" charset="0"/>
                <a:cs typeface="Times New Roman" panose="02020603050405020304" pitchFamily="18" charset="0"/>
              </a:rPr>
              <a:t>∥</a:t>
            </a:r>
            <a:r>
              <a:rPr lang="en-US" i="1" dirty="0" err="1">
                <a:solidFill>
                  <a:prstClr val="black"/>
                </a:solidFill>
                <a:latin typeface="Times New Roman" panose="02020603050405020304" pitchFamily="18" charset="0"/>
                <a:cs typeface="Times New Roman" panose="02020603050405020304" pitchFamily="18" charset="0"/>
              </a:rPr>
              <a:t>r</a:t>
            </a:r>
            <a:r>
              <a:rPr lang="en-US" i="1" baseline="-25000" dirty="0" err="1">
                <a:solidFill>
                  <a:prstClr val="black"/>
                </a:solidFill>
                <a:latin typeface="Times New Roman" panose="02020603050405020304" pitchFamily="18" charset="0"/>
                <a:cs typeface="Times New Roman" panose="02020603050405020304" pitchFamily="18" charset="0"/>
              </a:rPr>
              <a:t>k</a:t>
            </a:r>
            <a:r>
              <a:rPr lang="en-US" dirty="0">
                <a:solidFill>
                  <a:prstClr val="black"/>
                </a:solidFill>
                <a:latin typeface="Times New Roman" panose="02020603050405020304" pitchFamily="18" charset="0"/>
                <a:cs typeface="Times New Roman" panose="02020603050405020304" pitchFamily="18" charset="0"/>
              </a:rPr>
              <a:t> ∥ </a:t>
            </a:r>
            <a:r>
              <a:rPr lang="en-US"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 </a:t>
            </a:r>
            <a:r>
              <a:rPr lang="en-US"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prstClr val="black"/>
                </a:solidFill>
                <a:latin typeface="Calibri" panose="020F0502020204030204"/>
              </a:rPr>
              <a:t> </a:t>
            </a:r>
          </a:p>
        </p:txBody>
      </p:sp>
      <p:graphicFrame>
        <p:nvGraphicFramePr>
          <p:cNvPr id="10" name="Object 9"/>
          <p:cNvGraphicFramePr>
            <a:graphicFrameLocks noChangeAspect="1"/>
          </p:cNvGraphicFramePr>
          <p:nvPr>
            <p:extLst/>
          </p:nvPr>
        </p:nvGraphicFramePr>
        <p:xfrm>
          <a:off x="1257300" y="3213498"/>
          <a:ext cx="5129213" cy="601265"/>
        </p:xfrm>
        <a:graphic>
          <a:graphicData uri="http://schemas.openxmlformats.org/presentationml/2006/ole">
            <mc:AlternateContent xmlns:mc="http://schemas.openxmlformats.org/markup-compatibility/2006">
              <mc:Choice xmlns:v="urn:schemas-microsoft-com:vml" Requires="v">
                <p:oleObj spid="_x0000_s101384" name="Equation" r:id="rId3" imgW="3682800" imgH="431640" progId="Equation.3">
                  <p:embed/>
                </p:oleObj>
              </mc:Choice>
              <mc:Fallback>
                <p:oleObj name="Equation" r:id="rId3" imgW="3682800" imgH="431640" progId="Equation.3">
                  <p:embed/>
                  <p:pic>
                    <p:nvPicPr>
                      <p:cNvPr id="10" name="Object 9"/>
                      <p:cNvPicPr/>
                      <p:nvPr/>
                    </p:nvPicPr>
                    <p:blipFill>
                      <a:blip r:embed="rId4"/>
                      <a:stretch>
                        <a:fillRect/>
                      </a:stretch>
                    </p:blipFill>
                    <p:spPr>
                      <a:xfrm>
                        <a:off x="1257300" y="3213498"/>
                        <a:ext cx="5129213" cy="601265"/>
                      </a:xfrm>
                      <a:prstGeom prst="rect">
                        <a:avLst/>
                      </a:prstGeom>
                    </p:spPr>
                  </p:pic>
                </p:oleObj>
              </mc:Fallback>
            </mc:AlternateContent>
          </a:graphicData>
        </a:graphic>
      </p:graphicFrame>
      <p:graphicFrame>
        <p:nvGraphicFramePr>
          <p:cNvPr id="12" name="Object 11"/>
          <p:cNvGraphicFramePr>
            <a:graphicFrameLocks noChangeAspect="1"/>
          </p:cNvGraphicFramePr>
          <p:nvPr>
            <p:extLst/>
          </p:nvPr>
        </p:nvGraphicFramePr>
        <p:xfrm>
          <a:off x="3558941" y="3715942"/>
          <a:ext cx="1219200" cy="2153840"/>
        </p:xfrm>
        <a:graphic>
          <a:graphicData uri="http://schemas.openxmlformats.org/presentationml/2006/ole">
            <mc:AlternateContent xmlns:mc="http://schemas.openxmlformats.org/markup-compatibility/2006">
              <mc:Choice xmlns:v="urn:schemas-microsoft-com:vml" Requires="v">
                <p:oleObj spid="_x0000_s101385" name="Equation" r:id="rId5" imgW="876240" imgH="1549080" progId="Equation.3">
                  <p:embed/>
                </p:oleObj>
              </mc:Choice>
              <mc:Fallback>
                <p:oleObj name="Equation" r:id="rId5" imgW="876240" imgH="1549080" progId="Equation.3">
                  <p:embed/>
                  <p:pic>
                    <p:nvPicPr>
                      <p:cNvPr id="12" name="Object 11"/>
                      <p:cNvPicPr/>
                      <p:nvPr/>
                    </p:nvPicPr>
                    <p:blipFill>
                      <a:blip r:embed="rId6"/>
                      <a:stretch>
                        <a:fillRect/>
                      </a:stretch>
                    </p:blipFill>
                    <p:spPr>
                      <a:xfrm>
                        <a:off x="3558941" y="3715942"/>
                        <a:ext cx="1219200" cy="2153840"/>
                      </a:xfrm>
                      <a:prstGeom prst="rect">
                        <a:avLst/>
                      </a:prstGeom>
                    </p:spPr>
                  </p:pic>
                </p:oleObj>
              </mc:Fallback>
            </mc:AlternateContent>
          </a:graphicData>
        </a:graphic>
      </p:graphicFrame>
      <p:sp>
        <p:nvSpPr>
          <p:cNvPr id="13" name="Freeform 12"/>
          <p:cNvSpPr/>
          <p:nvPr/>
        </p:nvSpPr>
        <p:spPr>
          <a:xfrm>
            <a:off x="1467294" y="2700817"/>
            <a:ext cx="1244009" cy="189910"/>
          </a:xfrm>
          <a:custGeom>
            <a:avLst/>
            <a:gdLst>
              <a:gd name="connsiteX0" fmla="*/ 1658679 w 1658679"/>
              <a:gd name="connsiteY0" fmla="*/ 29930 h 253213"/>
              <a:gd name="connsiteX1" fmla="*/ 723014 w 1658679"/>
              <a:gd name="connsiteY1" fmla="*/ 19297 h 253213"/>
              <a:gd name="connsiteX2" fmla="*/ 0 w 1658679"/>
              <a:gd name="connsiteY2" fmla="*/ 253213 h 253213"/>
            </a:gdLst>
            <a:ahLst/>
            <a:cxnLst>
              <a:cxn ang="0">
                <a:pos x="connsiteX0" y="connsiteY0"/>
              </a:cxn>
              <a:cxn ang="0">
                <a:pos x="connsiteX1" y="connsiteY1"/>
              </a:cxn>
              <a:cxn ang="0">
                <a:pos x="connsiteX2" y="connsiteY2"/>
              </a:cxn>
            </a:cxnLst>
            <a:rect l="l" t="t" r="r" b="b"/>
            <a:pathLst>
              <a:path w="1658679" h="253213">
                <a:moveTo>
                  <a:pt x="1658679" y="29930"/>
                </a:moveTo>
                <a:cubicBezTo>
                  <a:pt x="1329069" y="6006"/>
                  <a:pt x="999460" y="-17917"/>
                  <a:pt x="723014" y="19297"/>
                </a:cubicBezTo>
                <a:cubicBezTo>
                  <a:pt x="446568" y="56511"/>
                  <a:pt x="223284" y="154862"/>
                  <a:pt x="0" y="253213"/>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graphicFrame>
        <p:nvGraphicFramePr>
          <p:cNvPr id="2" name="Object 1"/>
          <p:cNvGraphicFramePr>
            <a:graphicFrameLocks noChangeAspect="1"/>
          </p:cNvGraphicFramePr>
          <p:nvPr>
            <p:extLst/>
          </p:nvPr>
        </p:nvGraphicFramePr>
        <p:xfrm>
          <a:off x="1111016" y="2166451"/>
          <a:ext cx="3667125" cy="378619"/>
        </p:xfrm>
        <a:graphic>
          <a:graphicData uri="http://schemas.openxmlformats.org/presentationml/2006/ole">
            <mc:AlternateContent xmlns:mc="http://schemas.openxmlformats.org/markup-compatibility/2006">
              <mc:Choice xmlns:v="urn:schemas-microsoft-com:vml" Requires="v">
                <p:oleObj spid="_x0000_s101386" name="Equation" r:id="rId7" imgW="2463480" imgH="253800" progId="Equation.DSMT4">
                  <p:embed/>
                </p:oleObj>
              </mc:Choice>
              <mc:Fallback>
                <p:oleObj name="Equation" r:id="rId7" imgW="2463480" imgH="253800" progId="Equation.DSMT4">
                  <p:embed/>
                  <p:pic>
                    <p:nvPicPr>
                      <p:cNvPr id="2" name="Object 1"/>
                      <p:cNvPicPr/>
                      <p:nvPr/>
                    </p:nvPicPr>
                    <p:blipFill>
                      <a:blip r:embed="rId8"/>
                      <a:stretch>
                        <a:fillRect/>
                      </a:stretch>
                    </p:blipFill>
                    <p:spPr>
                      <a:xfrm>
                        <a:off x="1111016" y="2166451"/>
                        <a:ext cx="3667125" cy="378619"/>
                      </a:xfrm>
                      <a:prstGeom prst="rect">
                        <a:avLst/>
                      </a:prstGeom>
                    </p:spPr>
                  </p:pic>
                </p:oleObj>
              </mc:Fallback>
            </mc:AlternateContent>
          </a:graphicData>
        </a:graphic>
      </p:graphicFrame>
    </p:spTree>
    <p:extLst>
      <p:ext uri="{BB962C8B-B14F-4D97-AF65-F5344CB8AC3E}">
        <p14:creationId xmlns:p14="http://schemas.microsoft.com/office/powerpoint/2010/main" val="213477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414463" y="1366838"/>
          <a:ext cx="2863454" cy="1624013"/>
        </p:xfrm>
        <a:graphic>
          <a:graphicData uri="http://schemas.openxmlformats.org/presentationml/2006/ole">
            <mc:AlternateContent xmlns:mc="http://schemas.openxmlformats.org/markup-compatibility/2006">
              <mc:Choice xmlns:v="urn:schemas-microsoft-com:vml" Requires="v">
                <p:oleObj spid="_x0000_s102406" name="Equation" r:id="rId3" imgW="2057400" imgH="1168200" progId="Equation.3">
                  <p:embed/>
                </p:oleObj>
              </mc:Choice>
              <mc:Fallback>
                <p:oleObj name="Equation" r:id="rId3" imgW="2057400" imgH="1168200" progId="Equation.3">
                  <p:embed/>
                  <p:pic>
                    <p:nvPicPr>
                      <p:cNvPr id="2" name="Object 1"/>
                      <p:cNvPicPr/>
                      <p:nvPr/>
                    </p:nvPicPr>
                    <p:blipFill>
                      <a:blip r:embed="rId4"/>
                      <a:stretch>
                        <a:fillRect/>
                      </a:stretch>
                    </p:blipFill>
                    <p:spPr>
                      <a:xfrm>
                        <a:off x="1414463" y="1366838"/>
                        <a:ext cx="2863454" cy="1624013"/>
                      </a:xfrm>
                      <a:prstGeom prst="rect">
                        <a:avLst/>
                      </a:prstGeom>
                    </p:spPr>
                  </p:pic>
                </p:oleObj>
              </mc:Fallback>
            </mc:AlternateContent>
          </a:graphicData>
        </a:graphic>
      </p:graphicFrame>
      <p:sp>
        <p:nvSpPr>
          <p:cNvPr id="5" name="TextBox 4"/>
          <p:cNvSpPr txBox="1"/>
          <p:nvPr/>
        </p:nvSpPr>
        <p:spPr>
          <a:xfrm>
            <a:off x="632223" y="1371600"/>
            <a:ext cx="682559"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Solve</a:t>
            </a:r>
          </a:p>
        </p:txBody>
      </p:sp>
      <p:sp>
        <p:nvSpPr>
          <p:cNvPr id="6" name="TextBox 5"/>
          <p:cNvSpPr txBox="1"/>
          <p:nvPr/>
        </p:nvSpPr>
        <p:spPr>
          <a:xfrm>
            <a:off x="4489848" y="1371601"/>
            <a:ext cx="3643313" cy="923330"/>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using the Conjugate Gradient method with zeros as the initial conditions</a:t>
            </a:r>
          </a:p>
        </p:txBody>
      </p:sp>
      <p:sp>
        <p:nvSpPr>
          <p:cNvPr id="3" name="TextBox 2"/>
          <p:cNvSpPr txBox="1"/>
          <p:nvPr/>
        </p:nvSpPr>
        <p:spPr>
          <a:xfrm>
            <a:off x="468863" y="3411505"/>
            <a:ext cx="818750"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Initialize:</a:t>
            </a:r>
          </a:p>
        </p:txBody>
      </p:sp>
      <p:graphicFrame>
        <p:nvGraphicFramePr>
          <p:cNvPr id="4" name="Object 3"/>
          <p:cNvGraphicFramePr>
            <a:graphicFrameLocks noChangeAspect="1"/>
          </p:cNvGraphicFramePr>
          <p:nvPr>
            <p:extLst/>
          </p:nvPr>
        </p:nvGraphicFramePr>
        <p:xfrm>
          <a:off x="1484710" y="3411142"/>
          <a:ext cx="1622822" cy="2012156"/>
        </p:xfrm>
        <a:graphic>
          <a:graphicData uri="http://schemas.openxmlformats.org/presentationml/2006/ole">
            <mc:AlternateContent xmlns:mc="http://schemas.openxmlformats.org/markup-compatibility/2006">
              <mc:Choice xmlns:v="urn:schemas-microsoft-com:vml" Requires="v">
                <p:oleObj spid="_x0000_s102407" name="Equation" r:id="rId5" imgW="1168200" imgH="1447560" progId="Equation.DSMT4">
                  <p:embed/>
                </p:oleObj>
              </mc:Choice>
              <mc:Fallback>
                <p:oleObj name="Equation" r:id="rId5" imgW="1168200" imgH="1447560" progId="Equation.DSMT4">
                  <p:embed/>
                  <p:pic>
                    <p:nvPicPr>
                      <p:cNvPr id="4" name="Object 3"/>
                      <p:cNvPicPr/>
                      <p:nvPr/>
                    </p:nvPicPr>
                    <p:blipFill>
                      <a:blip r:embed="rId6"/>
                      <a:stretch>
                        <a:fillRect/>
                      </a:stretch>
                    </p:blipFill>
                    <p:spPr>
                      <a:xfrm>
                        <a:off x="1484710" y="3411142"/>
                        <a:ext cx="1622822" cy="2012156"/>
                      </a:xfrm>
                      <a:prstGeom prst="rect">
                        <a:avLst/>
                      </a:prstGeom>
                    </p:spPr>
                  </p:pic>
                </p:oleObj>
              </mc:Fallback>
            </mc:AlternateContent>
          </a:graphicData>
        </a:graphic>
      </p:graphicFrame>
    </p:spTree>
    <p:extLst>
      <p:ext uri="{BB962C8B-B14F-4D97-AF65-F5344CB8AC3E}">
        <p14:creationId xmlns:p14="http://schemas.microsoft.com/office/powerpoint/2010/main" val="243489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1</a:t>
            </a:r>
            <a:endParaRPr lang="en-US" dirty="0">
              <a:solidFill>
                <a:prstClr val="white"/>
              </a:solidFill>
              <a:latin typeface="Calibri" panose="020F0502020204030204"/>
            </a:endParaRPr>
          </a:p>
        </p:txBody>
      </p:sp>
      <p:graphicFrame>
        <p:nvGraphicFramePr>
          <p:cNvPr id="3" name="Object 2"/>
          <p:cNvGraphicFramePr>
            <a:graphicFrameLocks noChangeAspect="1"/>
          </p:cNvGraphicFramePr>
          <p:nvPr>
            <p:extLst/>
          </p:nvPr>
        </p:nvGraphicFramePr>
        <p:xfrm>
          <a:off x="418007" y="1423285"/>
          <a:ext cx="2105025" cy="1591865"/>
        </p:xfrm>
        <a:graphic>
          <a:graphicData uri="http://schemas.openxmlformats.org/presentationml/2006/ole">
            <mc:AlternateContent xmlns:mc="http://schemas.openxmlformats.org/markup-compatibility/2006">
              <mc:Choice xmlns:v="urn:schemas-microsoft-com:vml" Requires="v">
                <p:oleObj spid="_x0000_s103432" name="Equation" r:id="rId3" imgW="1511280" imgH="1143000" progId="Equation.3">
                  <p:embed/>
                </p:oleObj>
              </mc:Choice>
              <mc:Fallback>
                <p:oleObj name="Equation" r:id="rId3" imgW="1511280" imgH="1143000" progId="Equation.3">
                  <p:embed/>
                  <p:pic>
                    <p:nvPicPr>
                      <p:cNvPr id="3" name="Object 2"/>
                      <p:cNvPicPr/>
                      <p:nvPr/>
                    </p:nvPicPr>
                    <p:blipFill>
                      <a:blip r:embed="rId4"/>
                      <a:stretch>
                        <a:fillRect/>
                      </a:stretch>
                    </p:blipFill>
                    <p:spPr>
                      <a:xfrm>
                        <a:off x="418007" y="1423285"/>
                        <a:ext cx="2105025" cy="1591865"/>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1222553" y="3145462"/>
          <a:ext cx="1625204" cy="2189559"/>
        </p:xfrm>
        <a:graphic>
          <a:graphicData uri="http://schemas.openxmlformats.org/presentationml/2006/ole">
            <mc:AlternateContent xmlns:mc="http://schemas.openxmlformats.org/markup-compatibility/2006">
              <mc:Choice xmlns:v="urn:schemas-microsoft-com:vml" Requires="v">
                <p:oleObj spid="_x0000_s103433" name="Equation" r:id="rId5" imgW="1168200" imgH="1574640" progId="Equation.3">
                  <p:embed/>
                </p:oleObj>
              </mc:Choice>
              <mc:Fallback>
                <p:oleObj name="Equation" r:id="rId5" imgW="1168200" imgH="1574640" progId="Equation.3">
                  <p:embed/>
                  <p:pic>
                    <p:nvPicPr>
                      <p:cNvPr id="4" name="Object 3"/>
                      <p:cNvPicPr/>
                      <p:nvPr/>
                    </p:nvPicPr>
                    <p:blipFill>
                      <a:blip r:embed="rId6"/>
                      <a:stretch>
                        <a:fillRect/>
                      </a:stretch>
                    </p:blipFill>
                    <p:spPr>
                      <a:xfrm>
                        <a:off x="1222553" y="3145462"/>
                        <a:ext cx="1625204" cy="2189559"/>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455707" y="1817331"/>
          <a:ext cx="2190750" cy="3619500"/>
        </p:xfrm>
        <a:graphic>
          <a:graphicData uri="http://schemas.openxmlformats.org/presentationml/2006/ole">
            <mc:AlternateContent xmlns:mc="http://schemas.openxmlformats.org/markup-compatibility/2006">
              <mc:Choice xmlns:v="urn:schemas-microsoft-com:vml" Requires="v">
                <p:oleObj spid="_x0000_s103434" name="Equation" r:id="rId7" imgW="1574640" imgH="2603160" progId="Equation.3">
                  <p:embed/>
                </p:oleObj>
              </mc:Choice>
              <mc:Fallback>
                <p:oleObj name="Equation" r:id="rId7" imgW="1574640" imgH="2603160" progId="Equation.3">
                  <p:embed/>
                  <p:pic>
                    <p:nvPicPr>
                      <p:cNvPr id="5" name="Object 4"/>
                      <p:cNvPicPr/>
                      <p:nvPr/>
                    </p:nvPicPr>
                    <p:blipFill>
                      <a:blip r:embed="rId8"/>
                      <a:stretch>
                        <a:fillRect/>
                      </a:stretch>
                    </p:blipFill>
                    <p:spPr>
                      <a:xfrm>
                        <a:off x="4455707" y="1817331"/>
                        <a:ext cx="2190750" cy="3619500"/>
                      </a:xfrm>
                      <a:prstGeom prst="rect">
                        <a:avLst/>
                      </a:prstGeom>
                    </p:spPr>
                  </p:pic>
                </p:oleObj>
              </mc:Fallback>
            </mc:AlternateContent>
          </a:graphicData>
        </a:graphic>
      </p:graphicFrame>
      <p:sp>
        <p:nvSpPr>
          <p:cNvPr id="6" name="TextBox 5"/>
          <p:cNvSpPr txBox="1"/>
          <p:nvPr/>
        </p:nvSpPr>
        <p:spPr>
          <a:xfrm>
            <a:off x="6448301" y="5426281"/>
            <a:ext cx="1527854"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srgbClr val="C00000"/>
                </a:solidFill>
                <a:latin typeface="Calibri" panose="020F0502020204030204"/>
              </a:rPr>
              <a:t>Watch this number</a:t>
            </a:r>
          </a:p>
        </p:txBody>
      </p:sp>
      <p:sp>
        <p:nvSpPr>
          <p:cNvPr id="7" name="Freeform 6"/>
          <p:cNvSpPr/>
          <p:nvPr/>
        </p:nvSpPr>
        <p:spPr>
          <a:xfrm>
            <a:off x="5654351" y="5405924"/>
            <a:ext cx="755780" cy="201905"/>
          </a:xfrm>
          <a:custGeom>
            <a:avLst/>
            <a:gdLst>
              <a:gd name="connsiteX0" fmla="*/ 1007706 w 1007706"/>
              <a:gd name="connsiteY0" fmla="*/ 251926 h 269207"/>
              <a:gd name="connsiteX1" fmla="*/ 447869 w 1007706"/>
              <a:gd name="connsiteY1" fmla="*/ 242596 h 269207"/>
              <a:gd name="connsiteX2" fmla="*/ 0 w 1007706"/>
              <a:gd name="connsiteY2" fmla="*/ 0 h 269207"/>
            </a:gdLst>
            <a:ahLst/>
            <a:cxnLst>
              <a:cxn ang="0">
                <a:pos x="connsiteX0" y="connsiteY0"/>
              </a:cxn>
              <a:cxn ang="0">
                <a:pos x="connsiteX1" y="connsiteY1"/>
              </a:cxn>
              <a:cxn ang="0">
                <a:pos x="connsiteX2" y="connsiteY2"/>
              </a:cxn>
            </a:cxnLst>
            <a:rect l="l" t="t" r="r" b="b"/>
            <a:pathLst>
              <a:path w="1007706" h="269207">
                <a:moveTo>
                  <a:pt x="1007706" y="251926"/>
                </a:moveTo>
                <a:cubicBezTo>
                  <a:pt x="811763" y="268255"/>
                  <a:pt x="615820" y="284584"/>
                  <a:pt x="447869" y="242596"/>
                </a:cubicBezTo>
                <a:cubicBezTo>
                  <a:pt x="279918" y="200608"/>
                  <a:pt x="139959" y="100304"/>
                  <a:pt x="0" y="0"/>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2904276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2</a:t>
            </a:r>
            <a:endParaRPr lang="en-US" dirty="0">
              <a:solidFill>
                <a:prstClr val="white"/>
              </a:solidFill>
              <a:latin typeface="Calibri" panose="020F0502020204030204"/>
            </a:endParaRPr>
          </a:p>
        </p:txBody>
      </p:sp>
      <p:graphicFrame>
        <p:nvGraphicFramePr>
          <p:cNvPr id="3" name="Object 2"/>
          <p:cNvGraphicFramePr>
            <a:graphicFrameLocks noChangeAspect="1"/>
          </p:cNvGraphicFramePr>
          <p:nvPr>
            <p:extLst/>
          </p:nvPr>
        </p:nvGraphicFramePr>
        <p:xfrm>
          <a:off x="1160006" y="1140619"/>
          <a:ext cx="2158604" cy="2228850"/>
        </p:xfrm>
        <a:graphic>
          <a:graphicData uri="http://schemas.openxmlformats.org/presentationml/2006/ole">
            <mc:AlternateContent xmlns:mc="http://schemas.openxmlformats.org/markup-compatibility/2006">
              <mc:Choice xmlns:v="urn:schemas-microsoft-com:vml" Requires="v">
                <p:oleObj spid="_x0000_s104456" name="Equation" r:id="rId3" imgW="1549080" imgH="1600200" progId="Equation.3">
                  <p:embed/>
                </p:oleObj>
              </mc:Choice>
              <mc:Fallback>
                <p:oleObj name="Equation" r:id="rId3" imgW="1549080" imgH="1600200" progId="Equation.3">
                  <p:embed/>
                  <p:pic>
                    <p:nvPicPr>
                      <p:cNvPr id="3" name="Object 2"/>
                      <p:cNvPicPr/>
                      <p:nvPr/>
                    </p:nvPicPr>
                    <p:blipFill>
                      <a:blip r:embed="rId4"/>
                      <a:stretch>
                        <a:fillRect/>
                      </a:stretch>
                    </p:blipFill>
                    <p:spPr>
                      <a:xfrm>
                        <a:off x="1160006" y="1140619"/>
                        <a:ext cx="2158604" cy="2228850"/>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1348979" y="3474244"/>
          <a:ext cx="1960959" cy="2189560"/>
        </p:xfrm>
        <a:graphic>
          <a:graphicData uri="http://schemas.openxmlformats.org/presentationml/2006/ole">
            <mc:AlternateContent xmlns:mc="http://schemas.openxmlformats.org/markup-compatibility/2006">
              <mc:Choice xmlns:v="urn:schemas-microsoft-com:vml" Requires="v">
                <p:oleObj spid="_x0000_s104457" name="Equation" r:id="rId5" imgW="1409400" imgH="1574640" progId="Equation.3">
                  <p:embed/>
                </p:oleObj>
              </mc:Choice>
              <mc:Fallback>
                <p:oleObj name="Equation" r:id="rId5" imgW="1409400" imgH="1574640" progId="Equation.3">
                  <p:embed/>
                  <p:pic>
                    <p:nvPicPr>
                      <p:cNvPr id="4" name="Object 3"/>
                      <p:cNvPicPr/>
                      <p:nvPr/>
                    </p:nvPicPr>
                    <p:blipFill>
                      <a:blip r:embed="rId6"/>
                      <a:stretch>
                        <a:fillRect/>
                      </a:stretch>
                    </p:blipFill>
                    <p:spPr>
                      <a:xfrm>
                        <a:off x="1348979" y="3474244"/>
                        <a:ext cx="1960959" cy="218956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446985" y="1816894"/>
          <a:ext cx="2208609" cy="3619500"/>
        </p:xfrm>
        <a:graphic>
          <a:graphicData uri="http://schemas.openxmlformats.org/presentationml/2006/ole">
            <mc:AlternateContent xmlns:mc="http://schemas.openxmlformats.org/markup-compatibility/2006">
              <mc:Choice xmlns:v="urn:schemas-microsoft-com:vml" Requires="v">
                <p:oleObj spid="_x0000_s104458" name="Equation" r:id="rId7" imgW="1587240" imgH="2603160" progId="Equation.3">
                  <p:embed/>
                </p:oleObj>
              </mc:Choice>
              <mc:Fallback>
                <p:oleObj name="Equation" r:id="rId7" imgW="1587240" imgH="2603160" progId="Equation.3">
                  <p:embed/>
                  <p:pic>
                    <p:nvPicPr>
                      <p:cNvPr id="5" name="Object 4"/>
                      <p:cNvPicPr/>
                      <p:nvPr/>
                    </p:nvPicPr>
                    <p:blipFill>
                      <a:blip r:embed="rId8"/>
                      <a:stretch>
                        <a:fillRect/>
                      </a:stretch>
                    </p:blipFill>
                    <p:spPr>
                      <a:xfrm>
                        <a:off x="4446985" y="1816894"/>
                        <a:ext cx="2208609" cy="3619500"/>
                      </a:xfrm>
                      <a:prstGeom prst="rect">
                        <a:avLst/>
                      </a:prstGeom>
                    </p:spPr>
                  </p:pic>
                </p:oleObj>
              </mc:Fallback>
            </mc:AlternateContent>
          </a:graphicData>
        </a:graphic>
      </p:graphicFrame>
    </p:spTree>
    <p:extLst>
      <p:ext uri="{BB962C8B-B14F-4D97-AF65-F5344CB8AC3E}">
        <p14:creationId xmlns:p14="http://schemas.microsoft.com/office/powerpoint/2010/main" val="319586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3</a:t>
            </a:r>
            <a:endParaRPr lang="en-US" dirty="0">
              <a:solidFill>
                <a:prstClr val="white"/>
              </a:solidFill>
              <a:latin typeface="Calibri" panose="020F0502020204030204"/>
            </a:endParaRPr>
          </a:p>
        </p:txBody>
      </p:sp>
      <p:graphicFrame>
        <p:nvGraphicFramePr>
          <p:cNvPr id="3" name="Object 2"/>
          <p:cNvGraphicFramePr>
            <a:graphicFrameLocks noChangeAspect="1"/>
          </p:cNvGraphicFramePr>
          <p:nvPr>
            <p:extLst/>
          </p:nvPr>
        </p:nvGraphicFramePr>
        <p:xfrm>
          <a:off x="1080422" y="1140619"/>
          <a:ext cx="2176463" cy="2228850"/>
        </p:xfrm>
        <a:graphic>
          <a:graphicData uri="http://schemas.openxmlformats.org/presentationml/2006/ole">
            <mc:AlternateContent xmlns:mc="http://schemas.openxmlformats.org/markup-compatibility/2006">
              <mc:Choice xmlns:v="urn:schemas-microsoft-com:vml" Requires="v">
                <p:oleObj spid="_x0000_s105480" name="Equation" r:id="rId3" imgW="1562040" imgH="1600200" progId="Equation.3">
                  <p:embed/>
                </p:oleObj>
              </mc:Choice>
              <mc:Fallback>
                <p:oleObj name="Equation" r:id="rId3" imgW="1562040" imgH="1600200" progId="Equation.3">
                  <p:embed/>
                  <p:pic>
                    <p:nvPicPr>
                      <p:cNvPr id="3" name="Object 2"/>
                      <p:cNvPicPr/>
                      <p:nvPr/>
                    </p:nvPicPr>
                    <p:blipFill>
                      <a:blip r:embed="rId4"/>
                      <a:stretch>
                        <a:fillRect/>
                      </a:stretch>
                    </p:blipFill>
                    <p:spPr>
                      <a:xfrm>
                        <a:off x="1080422" y="1140619"/>
                        <a:ext cx="2176463" cy="2228850"/>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1401366" y="3474244"/>
          <a:ext cx="1854994" cy="2189560"/>
        </p:xfrm>
        <a:graphic>
          <a:graphicData uri="http://schemas.openxmlformats.org/presentationml/2006/ole">
            <mc:AlternateContent xmlns:mc="http://schemas.openxmlformats.org/markup-compatibility/2006">
              <mc:Choice xmlns:v="urn:schemas-microsoft-com:vml" Requires="v">
                <p:oleObj spid="_x0000_s105481" name="Equation" r:id="rId5" imgW="1333440" imgH="1574640" progId="Equation.3">
                  <p:embed/>
                </p:oleObj>
              </mc:Choice>
              <mc:Fallback>
                <p:oleObj name="Equation" r:id="rId5" imgW="1333440" imgH="1574640" progId="Equation.3">
                  <p:embed/>
                  <p:pic>
                    <p:nvPicPr>
                      <p:cNvPr id="4" name="Object 3"/>
                      <p:cNvPicPr/>
                      <p:nvPr/>
                    </p:nvPicPr>
                    <p:blipFill>
                      <a:blip r:embed="rId6"/>
                      <a:stretch>
                        <a:fillRect/>
                      </a:stretch>
                    </p:blipFill>
                    <p:spPr>
                      <a:xfrm>
                        <a:off x="1401366" y="3474244"/>
                        <a:ext cx="1854994" cy="218956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446985" y="1816894"/>
          <a:ext cx="2208609" cy="3619500"/>
        </p:xfrm>
        <a:graphic>
          <a:graphicData uri="http://schemas.openxmlformats.org/presentationml/2006/ole">
            <mc:AlternateContent xmlns:mc="http://schemas.openxmlformats.org/markup-compatibility/2006">
              <mc:Choice xmlns:v="urn:schemas-microsoft-com:vml" Requires="v">
                <p:oleObj spid="_x0000_s105482" name="Equation" r:id="rId7" imgW="1587240" imgH="2603160" progId="Equation.3">
                  <p:embed/>
                </p:oleObj>
              </mc:Choice>
              <mc:Fallback>
                <p:oleObj name="Equation" r:id="rId7" imgW="1587240" imgH="2603160" progId="Equation.3">
                  <p:embed/>
                  <p:pic>
                    <p:nvPicPr>
                      <p:cNvPr id="5" name="Object 4"/>
                      <p:cNvPicPr/>
                      <p:nvPr/>
                    </p:nvPicPr>
                    <p:blipFill>
                      <a:blip r:embed="rId8"/>
                      <a:stretch>
                        <a:fillRect/>
                      </a:stretch>
                    </p:blipFill>
                    <p:spPr>
                      <a:xfrm>
                        <a:off x="4446985" y="1816894"/>
                        <a:ext cx="2208609" cy="3619500"/>
                      </a:xfrm>
                      <a:prstGeom prst="rect">
                        <a:avLst/>
                      </a:prstGeom>
                    </p:spPr>
                  </p:pic>
                </p:oleObj>
              </mc:Fallback>
            </mc:AlternateContent>
          </a:graphicData>
        </a:graphic>
      </p:graphicFrame>
    </p:spTree>
    <p:extLst>
      <p:ext uri="{BB962C8B-B14F-4D97-AF65-F5344CB8AC3E}">
        <p14:creationId xmlns:p14="http://schemas.microsoft.com/office/powerpoint/2010/main" val="362299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4</a:t>
            </a:r>
            <a:endParaRPr lang="en-US" dirty="0">
              <a:solidFill>
                <a:prstClr val="white"/>
              </a:solidFill>
              <a:latin typeface="Calibri" panose="020F0502020204030204"/>
            </a:endParaRPr>
          </a:p>
        </p:txBody>
      </p:sp>
      <p:graphicFrame>
        <p:nvGraphicFramePr>
          <p:cNvPr id="3" name="Object 2"/>
          <p:cNvGraphicFramePr>
            <a:graphicFrameLocks noChangeAspect="1"/>
          </p:cNvGraphicFramePr>
          <p:nvPr>
            <p:extLst/>
          </p:nvPr>
        </p:nvGraphicFramePr>
        <p:xfrm>
          <a:off x="1071516" y="1140619"/>
          <a:ext cx="2176463" cy="2228850"/>
        </p:xfrm>
        <a:graphic>
          <a:graphicData uri="http://schemas.openxmlformats.org/presentationml/2006/ole">
            <mc:AlternateContent xmlns:mc="http://schemas.openxmlformats.org/markup-compatibility/2006">
              <mc:Choice xmlns:v="urn:schemas-microsoft-com:vml" Requires="v">
                <p:oleObj spid="_x0000_s106504" name="Equation" r:id="rId3" imgW="1562040" imgH="1600200" progId="Equation.3">
                  <p:embed/>
                </p:oleObj>
              </mc:Choice>
              <mc:Fallback>
                <p:oleObj name="Equation" r:id="rId3" imgW="1562040" imgH="1600200" progId="Equation.3">
                  <p:embed/>
                  <p:pic>
                    <p:nvPicPr>
                      <p:cNvPr id="3" name="Object 2"/>
                      <p:cNvPicPr/>
                      <p:nvPr/>
                    </p:nvPicPr>
                    <p:blipFill>
                      <a:blip r:embed="rId4"/>
                      <a:stretch>
                        <a:fillRect/>
                      </a:stretch>
                    </p:blipFill>
                    <p:spPr>
                      <a:xfrm>
                        <a:off x="1071516" y="1140619"/>
                        <a:ext cx="2176463" cy="2228850"/>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1401366" y="3474244"/>
          <a:ext cx="1854994" cy="2189560"/>
        </p:xfrm>
        <a:graphic>
          <a:graphicData uri="http://schemas.openxmlformats.org/presentationml/2006/ole">
            <mc:AlternateContent xmlns:mc="http://schemas.openxmlformats.org/markup-compatibility/2006">
              <mc:Choice xmlns:v="urn:schemas-microsoft-com:vml" Requires="v">
                <p:oleObj spid="_x0000_s106505" name="Equation" r:id="rId5" imgW="1333440" imgH="1574640" progId="Equation.3">
                  <p:embed/>
                </p:oleObj>
              </mc:Choice>
              <mc:Fallback>
                <p:oleObj name="Equation" r:id="rId5" imgW="1333440" imgH="1574640" progId="Equation.3">
                  <p:embed/>
                  <p:pic>
                    <p:nvPicPr>
                      <p:cNvPr id="4" name="Object 3"/>
                      <p:cNvPicPr/>
                      <p:nvPr/>
                    </p:nvPicPr>
                    <p:blipFill>
                      <a:blip r:embed="rId6"/>
                      <a:stretch>
                        <a:fillRect/>
                      </a:stretch>
                    </p:blipFill>
                    <p:spPr>
                      <a:xfrm>
                        <a:off x="1401366" y="3474244"/>
                        <a:ext cx="1854994" cy="218956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413656" y="1816894"/>
          <a:ext cx="2720579" cy="3619500"/>
        </p:xfrm>
        <a:graphic>
          <a:graphicData uri="http://schemas.openxmlformats.org/presentationml/2006/ole">
            <mc:AlternateContent xmlns:mc="http://schemas.openxmlformats.org/markup-compatibility/2006">
              <mc:Choice xmlns:v="urn:schemas-microsoft-com:vml" Requires="v">
                <p:oleObj spid="_x0000_s106506" name="Equation" r:id="rId7" imgW="1955520" imgH="2603160" progId="Equation.3">
                  <p:embed/>
                </p:oleObj>
              </mc:Choice>
              <mc:Fallback>
                <p:oleObj name="Equation" r:id="rId7" imgW="1955520" imgH="2603160" progId="Equation.3">
                  <p:embed/>
                  <p:pic>
                    <p:nvPicPr>
                      <p:cNvPr id="5" name="Object 4"/>
                      <p:cNvPicPr/>
                      <p:nvPr/>
                    </p:nvPicPr>
                    <p:blipFill>
                      <a:blip r:embed="rId8"/>
                      <a:stretch>
                        <a:fillRect/>
                      </a:stretch>
                    </p:blipFill>
                    <p:spPr>
                      <a:xfrm>
                        <a:off x="4413656" y="1816894"/>
                        <a:ext cx="2720579" cy="3619500"/>
                      </a:xfrm>
                      <a:prstGeom prst="rect">
                        <a:avLst/>
                      </a:prstGeom>
                    </p:spPr>
                  </p:pic>
                </p:oleObj>
              </mc:Fallback>
            </mc:AlternateContent>
          </a:graphicData>
        </a:graphic>
      </p:graphicFrame>
      <p:sp>
        <p:nvSpPr>
          <p:cNvPr id="6" name="TextBox 5"/>
          <p:cNvSpPr txBox="1"/>
          <p:nvPr/>
        </p:nvSpPr>
        <p:spPr>
          <a:xfrm>
            <a:off x="6431126" y="5126006"/>
            <a:ext cx="2564433" cy="715581"/>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srgbClr val="C00000"/>
                </a:solidFill>
                <a:latin typeface="Calibri" panose="020F0502020204030204"/>
              </a:rPr>
              <a:t>This is sufficiently small, therefore the method has converged in less than 5 iterations!</a:t>
            </a:r>
          </a:p>
        </p:txBody>
      </p:sp>
      <p:sp>
        <p:nvSpPr>
          <p:cNvPr id="7" name="Freeform 6"/>
          <p:cNvSpPr/>
          <p:nvPr/>
        </p:nvSpPr>
        <p:spPr>
          <a:xfrm>
            <a:off x="5654351" y="5405924"/>
            <a:ext cx="755780" cy="201905"/>
          </a:xfrm>
          <a:custGeom>
            <a:avLst/>
            <a:gdLst>
              <a:gd name="connsiteX0" fmla="*/ 1007706 w 1007706"/>
              <a:gd name="connsiteY0" fmla="*/ 251926 h 269207"/>
              <a:gd name="connsiteX1" fmla="*/ 447869 w 1007706"/>
              <a:gd name="connsiteY1" fmla="*/ 242596 h 269207"/>
              <a:gd name="connsiteX2" fmla="*/ 0 w 1007706"/>
              <a:gd name="connsiteY2" fmla="*/ 0 h 269207"/>
            </a:gdLst>
            <a:ahLst/>
            <a:cxnLst>
              <a:cxn ang="0">
                <a:pos x="connsiteX0" y="connsiteY0"/>
              </a:cxn>
              <a:cxn ang="0">
                <a:pos x="connsiteX1" y="connsiteY1"/>
              </a:cxn>
              <a:cxn ang="0">
                <a:pos x="connsiteX2" y="connsiteY2"/>
              </a:cxn>
            </a:cxnLst>
            <a:rect l="l" t="t" r="r" b="b"/>
            <a:pathLst>
              <a:path w="1007706" h="269207">
                <a:moveTo>
                  <a:pt x="1007706" y="251926"/>
                </a:moveTo>
                <a:cubicBezTo>
                  <a:pt x="811763" y="268255"/>
                  <a:pt x="615820" y="284584"/>
                  <a:pt x="447869" y="242596"/>
                </a:cubicBezTo>
                <a:cubicBezTo>
                  <a:pt x="279918" y="200608"/>
                  <a:pt x="139959" y="100304"/>
                  <a:pt x="0" y="0"/>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247383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8B50-C9F0-492E-9F09-8143B287834A}"/>
              </a:ext>
            </a:extLst>
          </p:cNvPr>
          <p:cNvSpPr>
            <a:spLocks noGrp="1"/>
          </p:cNvSpPr>
          <p:nvPr>
            <p:ph type="title"/>
          </p:nvPr>
        </p:nvSpPr>
        <p:spPr/>
        <p:txBody>
          <a:bodyPr/>
          <a:lstStyle/>
          <a:p>
            <a:r>
              <a:rPr lang="en-US" dirty="0" err="1"/>
              <a:t>Matlab</a:t>
            </a:r>
            <a:r>
              <a:rPr lang="en-US" dirty="0"/>
              <a:t> Resources</a:t>
            </a:r>
          </a:p>
        </p:txBody>
      </p:sp>
      <p:sp>
        <p:nvSpPr>
          <p:cNvPr id="3" name="Content Placeholder 2">
            <a:extLst>
              <a:ext uri="{FF2B5EF4-FFF2-40B4-BE49-F238E27FC236}">
                <a16:creationId xmlns:a16="http://schemas.microsoft.com/office/drawing/2014/main" id="{1C15F063-72A3-408B-9822-5C4BC322E5F7}"/>
              </a:ext>
            </a:extLst>
          </p:cNvPr>
          <p:cNvSpPr>
            <a:spLocks noGrp="1"/>
          </p:cNvSpPr>
          <p:nvPr>
            <p:ph idx="1"/>
          </p:nvPr>
        </p:nvSpPr>
        <p:spPr>
          <a:xfrm>
            <a:off x="931689" y="2287148"/>
            <a:ext cx="7772400" cy="2092881"/>
          </a:xfrm>
        </p:spPr>
        <p:txBody>
          <a:bodyPr/>
          <a:lstStyle/>
          <a:p>
            <a:r>
              <a:rPr lang="en-US" dirty="0">
                <a:hlinkClick r:id="rId2"/>
              </a:rPr>
              <a:t>Amazon.com : </a:t>
            </a:r>
            <a:r>
              <a:rPr lang="en-US" dirty="0" err="1">
                <a:hlinkClick r:id="rId2"/>
              </a:rPr>
              <a:t>matlab</a:t>
            </a:r>
            <a:endParaRPr lang="en-US" dirty="0"/>
          </a:p>
          <a:p>
            <a:r>
              <a:rPr lang="en-US" dirty="0">
                <a:hlinkClick r:id="rId3"/>
              </a:rPr>
              <a:t>Learn with MATLAB and Simulink Tutorials - MATLAB &amp; Simulink (mathworks.com)</a:t>
            </a:r>
            <a:endParaRPr lang="en-US" dirty="0"/>
          </a:p>
          <a:p>
            <a:r>
              <a:rPr lang="en-US" dirty="0">
                <a:hlinkClick r:id="rId4"/>
              </a:rPr>
              <a:t>Matrices in the MATLAB Environment - MATLAB &amp; Simulink (mathworks.com)</a:t>
            </a:r>
            <a:endParaRPr lang="en-US" dirty="0"/>
          </a:p>
        </p:txBody>
      </p:sp>
    </p:spTree>
    <p:extLst>
      <p:ext uri="{BB962C8B-B14F-4D97-AF65-F5344CB8AC3E}">
        <p14:creationId xmlns:p14="http://schemas.microsoft.com/office/powerpoint/2010/main" val="18137517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786" y="1627025"/>
            <a:ext cx="7578790" cy="2585323"/>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If the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 matrix is not symmetric or positive definite, the conjugate gradient method is not guaranteed to work.</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(it may still converge, but probably with poor convergence)</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An alternate method is the Generalized Minimal Residual Algorithm (GMRES)</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 </a:t>
            </a:r>
            <a:r>
              <a:rPr lang="en-US" i="1" dirty="0">
                <a:solidFill>
                  <a:prstClr val="black"/>
                </a:solidFill>
                <a:latin typeface="Times New Roman" panose="02020603050405020304" pitchFamily="18" charset="0"/>
                <a:cs typeface="Times New Roman" panose="02020603050405020304" pitchFamily="18" charset="0"/>
              </a:rPr>
              <a:t>k</a:t>
            </a:r>
            <a:r>
              <a:rPr lang="en-US" baseline="30000" dirty="0">
                <a:solidFill>
                  <a:prstClr val="black"/>
                </a:solidFill>
                <a:latin typeface="Times New Roman" panose="02020603050405020304" pitchFamily="18" charset="0"/>
                <a:cs typeface="Times New Roman" panose="02020603050405020304" pitchFamily="18" charset="0"/>
              </a:rPr>
              <a:t>th</a:t>
            </a:r>
            <a:r>
              <a:rPr lang="en-US" dirty="0">
                <a:solidFill>
                  <a:prstClr val="black"/>
                </a:solidFill>
                <a:latin typeface="Calibri" panose="020F0502020204030204"/>
              </a:rPr>
              <a:t> iteration of the GMRES method is the solution to the least squares problem</a:t>
            </a:r>
          </a:p>
        </p:txBody>
      </p:sp>
      <p:graphicFrame>
        <p:nvGraphicFramePr>
          <p:cNvPr id="3" name="Object 2"/>
          <p:cNvGraphicFramePr>
            <a:graphicFrameLocks noChangeAspect="1"/>
          </p:cNvGraphicFramePr>
          <p:nvPr>
            <p:extLst/>
          </p:nvPr>
        </p:nvGraphicFramePr>
        <p:xfrm>
          <a:off x="3070525" y="4138735"/>
          <a:ext cx="1591865" cy="353615"/>
        </p:xfrm>
        <a:graphic>
          <a:graphicData uri="http://schemas.openxmlformats.org/presentationml/2006/ole">
            <mc:AlternateContent xmlns:mc="http://schemas.openxmlformats.org/markup-compatibility/2006">
              <mc:Choice xmlns:v="urn:schemas-microsoft-com:vml" Requires="v">
                <p:oleObj spid="_x0000_s107524" name="Equation" r:id="rId3" imgW="1143000" imgH="253800" progId="Equation.3">
                  <p:embed/>
                </p:oleObj>
              </mc:Choice>
              <mc:Fallback>
                <p:oleObj name="Equation" r:id="rId3" imgW="1143000" imgH="253800" progId="Equation.3">
                  <p:embed/>
                  <p:pic>
                    <p:nvPicPr>
                      <p:cNvPr id="3" name="Object 2"/>
                      <p:cNvPicPr/>
                      <p:nvPr/>
                    </p:nvPicPr>
                    <p:blipFill>
                      <a:blip r:embed="rId4"/>
                      <a:stretch>
                        <a:fillRect/>
                      </a:stretch>
                    </p:blipFill>
                    <p:spPr>
                      <a:xfrm>
                        <a:off x="3070525" y="4138735"/>
                        <a:ext cx="1591865" cy="353615"/>
                      </a:xfrm>
                      <a:prstGeom prst="rect">
                        <a:avLst/>
                      </a:prstGeom>
                    </p:spPr>
                  </p:pic>
                </p:oleObj>
              </mc:Fallback>
            </mc:AlternateContent>
          </a:graphicData>
        </a:graphic>
      </p:graphicFrame>
      <p:sp>
        <p:nvSpPr>
          <p:cNvPr id="4" name="TextBox 3"/>
          <p:cNvSpPr txBox="1"/>
          <p:nvPr/>
        </p:nvSpPr>
        <p:spPr>
          <a:xfrm>
            <a:off x="4422710" y="4951056"/>
            <a:ext cx="1585434"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the </a:t>
            </a:r>
            <a:r>
              <a:rPr lang="en-US" sz="1350" dirty="0" err="1">
                <a:solidFill>
                  <a:prstClr val="black"/>
                </a:solidFill>
                <a:latin typeface="Calibri" panose="020F0502020204030204"/>
              </a:rPr>
              <a:t>Krylov</a:t>
            </a:r>
            <a:r>
              <a:rPr lang="en-US" sz="1350" dirty="0">
                <a:solidFill>
                  <a:prstClr val="black"/>
                </a:solidFill>
                <a:latin typeface="Calibri" panose="020F0502020204030204"/>
              </a:rPr>
              <a:t> subspace</a:t>
            </a:r>
          </a:p>
        </p:txBody>
      </p:sp>
      <p:sp>
        <p:nvSpPr>
          <p:cNvPr id="5" name="Freeform 4"/>
          <p:cNvSpPr/>
          <p:nvPr/>
        </p:nvSpPr>
        <p:spPr>
          <a:xfrm>
            <a:off x="3834882" y="4496189"/>
            <a:ext cx="622818" cy="587829"/>
          </a:xfrm>
          <a:custGeom>
            <a:avLst/>
            <a:gdLst>
              <a:gd name="connsiteX0" fmla="*/ 830424 w 830424"/>
              <a:gd name="connsiteY0" fmla="*/ 783772 h 783772"/>
              <a:gd name="connsiteX1" fmla="*/ 167951 w 830424"/>
              <a:gd name="connsiteY1" fmla="*/ 391886 h 783772"/>
              <a:gd name="connsiteX2" fmla="*/ 0 w 830424"/>
              <a:gd name="connsiteY2" fmla="*/ 0 h 783772"/>
            </a:gdLst>
            <a:ahLst/>
            <a:cxnLst>
              <a:cxn ang="0">
                <a:pos x="connsiteX0" y="connsiteY0"/>
              </a:cxn>
              <a:cxn ang="0">
                <a:pos x="connsiteX1" y="connsiteY1"/>
              </a:cxn>
              <a:cxn ang="0">
                <a:pos x="connsiteX2" y="connsiteY2"/>
              </a:cxn>
            </a:cxnLst>
            <a:rect l="l" t="t" r="r" b="b"/>
            <a:pathLst>
              <a:path w="830424" h="783772">
                <a:moveTo>
                  <a:pt x="830424" y="783772"/>
                </a:moveTo>
                <a:cubicBezTo>
                  <a:pt x="568389" y="653143"/>
                  <a:pt x="306355" y="522515"/>
                  <a:pt x="167951" y="391886"/>
                </a:cubicBezTo>
                <a:cubicBezTo>
                  <a:pt x="29547" y="261257"/>
                  <a:pt x="14773" y="130628"/>
                  <a:pt x="0"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4213629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1912" y="1645803"/>
            <a:ext cx="6388925" cy="2585323"/>
          </a:xfrm>
          <a:prstGeom prst="rect">
            <a:avLst/>
          </a:prstGeom>
        </p:spPr>
        <p:txBody>
          <a:bodyPr wrap="square">
            <a:spAutoFit/>
          </a:bodyPr>
          <a:lstStyle/>
          <a:p>
            <a:pPr defTabSz="685800" eaLnBrk="1" fontAlgn="auto" hangingPunct="1">
              <a:spcBef>
                <a:spcPts val="0"/>
              </a:spcBef>
              <a:spcAft>
                <a:spcPts val="0"/>
              </a:spcAft>
            </a:pPr>
            <a:r>
              <a:rPr lang="en-US" dirty="0">
                <a:solidFill>
                  <a:prstClr val="black"/>
                </a:solidFill>
                <a:latin typeface="Calibri" panose="020F0502020204030204"/>
              </a:rPr>
              <a:t>One of the components of the GMRES method is based on similarity transformations of the form </a:t>
            </a:r>
          </a:p>
          <a:p>
            <a:pPr defTabSz="685800" eaLnBrk="1" fontAlgn="auto" hangingPunct="1">
              <a:spcBef>
                <a:spcPts val="0"/>
              </a:spcBef>
              <a:spcAft>
                <a:spcPts val="0"/>
              </a:spcAft>
            </a:pPr>
            <a:endParaRPr lang="en-US" dirty="0">
              <a:solidFill>
                <a:prstClr val="black"/>
              </a:solidFill>
              <a:latin typeface="Calibri" panose="020F0502020204030204"/>
            </a:endParaRPr>
          </a:p>
          <a:p>
            <a:pPr algn="ctr" defTabSz="685800" eaLnBrk="1" fontAlgn="auto" hangingPunct="1">
              <a:spcBef>
                <a:spcPts val="0"/>
              </a:spcBef>
              <a:spcAft>
                <a:spcPts val="0"/>
              </a:spcAft>
            </a:pPr>
            <a:r>
              <a:rPr lang="en-US" i="1" dirty="0">
                <a:solidFill>
                  <a:prstClr val="black"/>
                </a:solidFill>
                <a:latin typeface="Times New Roman" panose="02020603050405020304" pitchFamily="18" charset="0"/>
                <a:cs typeface="Times New Roman" panose="02020603050405020304" pitchFamily="18" charset="0"/>
              </a:rPr>
              <a:t>A = QHQ</a:t>
            </a:r>
            <a:r>
              <a:rPr lang="en-US" i="1" baseline="30000" dirty="0">
                <a:solidFill>
                  <a:prstClr val="black"/>
                </a:solidFill>
                <a:latin typeface="Times New Roman" panose="02020603050405020304" pitchFamily="18" charset="0"/>
                <a:cs typeface="Times New Roman" panose="02020603050405020304" pitchFamily="18" charset="0"/>
              </a:rPr>
              <a:t>*</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where </a:t>
            </a:r>
            <a:r>
              <a:rPr lang="en-US" i="1" dirty="0">
                <a:solidFill>
                  <a:prstClr val="black"/>
                </a:solidFill>
                <a:latin typeface="Times New Roman" panose="02020603050405020304" pitchFamily="18" charset="0"/>
                <a:cs typeface="Times New Roman" panose="02020603050405020304" pitchFamily="18" charset="0"/>
              </a:rPr>
              <a:t>H</a:t>
            </a:r>
            <a:r>
              <a:rPr lang="en-US" dirty="0">
                <a:solidFill>
                  <a:prstClr val="black"/>
                </a:solidFill>
                <a:latin typeface="Calibri" panose="020F0502020204030204"/>
              </a:rPr>
              <a:t> is an upper </a:t>
            </a:r>
            <a:r>
              <a:rPr lang="en-US" dirty="0" err="1">
                <a:solidFill>
                  <a:prstClr val="black"/>
                </a:solidFill>
                <a:latin typeface="Calibri" panose="020F0502020204030204"/>
              </a:rPr>
              <a:t>Hessenberg</a:t>
            </a:r>
            <a:r>
              <a:rPr lang="en-US" dirty="0">
                <a:solidFill>
                  <a:prstClr val="black"/>
                </a:solidFill>
                <a:latin typeface="Calibri" panose="020F0502020204030204"/>
              </a:rPr>
              <a:t> matrix.</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An </a:t>
            </a:r>
            <a:r>
              <a:rPr lang="en-US" b="1" dirty="0">
                <a:solidFill>
                  <a:prstClr val="black"/>
                </a:solidFill>
                <a:latin typeface="Calibri" panose="020F0502020204030204"/>
              </a:rPr>
              <a:t>upper </a:t>
            </a:r>
            <a:r>
              <a:rPr lang="en-US" b="1" dirty="0" err="1">
                <a:solidFill>
                  <a:prstClr val="black"/>
                </a:solidFill>
                <a:latin typeface="Calibri" panose="020F0502020204030204"/>
              </a:rPr>
              <a:t>Hessenberg</a:t>
            </a:r>
            <a:r>
              <a:rPr lang="en-US" b="1" dirty="0">
                <a:solidFill>
                  <a:prstClr val="black"/>
                </a:solidFill>
                <a:latin typeface="Calibri" panose="020F0502020204030204"/>
              </a:rPr>
              <a:t> matrix</a:t>
            </a:r>
            <a:r>
              <a:rPr lang="en-US" dirty="0">
                <a:solidFill>
                  <a:prstClr val="black"/>
                </a:solidFill>
                <a:latin typeface="Calibri" panose="020F0502020204030204"/>
              </a:rPr>
              <a:t> is a square matrix that has zero entries below the first subdiagonal.</a:t>
            </a:r>
          </a:p>
        </p:txBody>
      </p:sp>
      <p:sp>
        <p:nvSpPr>
          <p:cNvPr id="4" name="Rectangle 3"/>
          <p:cNvSpPr/>
          <p:nvPr/>
        </p:nvSpPr>
        <p:spPr>
          <a:xfrm>
            <a:off x="734786" y="1234620"/>
            <a:ext cx="6388925" cy="369332"/>
          </a:xfrm>
          <a:prstGeom prst="rect">
            <a:avLst/>
          </a:prstGeom>
        </p:spPr>
        <p:txBody>
          <a:bodyPr wrap="square">
            <a:spAutoFit/>
          </a:bodyPr>
          <a:lstStyle/>
          <a:p>
            <a:pPr defTabSz="685800" eaLnBrk="1" fontAlgn="auto" hangingPunct="1">
              <a:spcBef>
                <a:spcPts val="0"/>
              </a:spcBef>
              <a:spcAft>
                <a:spcPts val="0"/>
              </a:spcAft>
            </a:pPr>
            <a:r>
              <a:rPr lang="en-US" u="sng" dirty="0">
                <a:solidFill>
                  <a:srgbClr val="70AD47">
                    <a:lumMod val="50000"/>
                  </a:srgbClr>
                </a:solidFill>
                <a:latin typeface="Calibri" panose="020F0502020204030204"/>
              </a:rPr>
              <a:t>Some necessary precursors</a:t>
            </a:r>
            <a:r>
              <a:rPr lang="en-US" dirty="0">
                <a:solidFill>
                  <a:srgbClr val="70AD47">
                    <a:lumMod val="50000"/>
                  </a:srgbClr>
                </a:solidFill>
                <a:latin typeface="Calibri" panose="020F0502020204030204"/>
              </a:rPr>
              <a:t>:</a:t>
            </a:r>
          </a:p>
        </p:txBody>
      </p:sp>
      <p:graphicFrame>
        <p:nvGraphicFramePr>
          <p:cNvPr id="5" name="Object 4"/>
          <p:cNvGraphicFramePr>
            <a:graphicFrameLocks noChangeAspect="1"/>
          </p:cNvGraphicFramePr>
          <p:nvPr>
            <p:extLst/>
          </p:nvPr>
        </p:nvGraphicFramePr>
        <p:xfrm>
          <a:off x="5168828" y="4172429"/>
          <a:ext cx="1962150" cy="1588294"/>
        </p:xfrm>
        <a:graphic>
          <a:graphicData uri="http://schemas.openxmlformats.org/presentationml/2006/ole">
            <mc:AlternateContent xmlns:mc="http://schemas.openxmlformats.org/markup-compatibility/2006">
              <mc:Choice xmlns:v="urn:schemas-microsoft-com:vml" Requires="v">
                <p:oleObj spid="_x0000_s108548" name="Equation" r:id="rId3" imgW="1409400" imgH="1143000" progId="Equation.3">
                  <p:embed/>
                </p:oleObj>
              </mc:Choice>
              <mc:Fallback>
                <p:oleObj name="Equation" r:id="rId3" imgW="1409400" imgH="1143000" progId="Equation.3">
                  <p:embed/>
                  <p:pic>
                    <p:nvPicPr>
                      <p:cNvPr id="5" name="Object 4"/>
                      <p:cNvPicPr/>
                      <p:nvPr/>
                    </p:nvPicPr>
                    <p:blipFill>
                      <a:blip r:embed="rId4"/>
                      <a:stretch>
                        <a:fillRect/>
                      </a:stretch>
                    </p:blipFill>
                    <p:spPr>
                      <a:xfrm>
                        <a:off x="5168828" y="4172429"/>
                        <a:ext cx="1962150" cy="1588294"/>
                      </a:xfrm>
                      <a:prstGeom prst="rect">
                        <a:avLst/>
                      </a:prstGeom>
                    </p:spPr>
                  </p:pic>
                </p:oleObj>
              </mc:Fallback>
            </mc:AlternateContent>
          </a:graphicData>
        </a:graphic>
      </p:graphicFrame>
      <p:sp>
        <p:nvSpPr>
          <p:cNvPr id="6" name="Right Triangle 5"/>
          <p:cNvSpPr/>
          <p:nvPr/>
        </p:nvSpPr>
        <p:spPr>
          <a:xfrm>
            <a:off x="5237019" y="4740482"/>
            <a:ext cx="1282535" cy="979714"/>
          </a:xfrm>
          <a:prstGeom prst="rtTriangle">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8" name="Right Arrow 7"/>
          <p:cNvSpPr/>
          <p:nvPr/>
        </p:nvSpPr>
        <p:spPr>
          <a:xfrm rot="1812581">
            <a:off x="3696195" y="4589071"/>
            <a:ext cx="1567543" cy="142505"/>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79847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0333" y="1507425"/>
            <a:ext cx="7721930" cy="1477328"/>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A Given’s rotation is used to remove single nonzero elements of matrices in reduction to triangular (</a:t>
            </a:r>
            <a:r>
              <a:rPr lang="en-US" dirty="0" err="1">
                <a:solidFill>
                  <a:prstClr val="black"/>
                </a:solidFill>
                <a:latin typeface="Calibri" panose="020F0502020204030204"/>
              </a:rPr>
              <a:t>Hessenberg</a:t>
            </a:r>
            <a:r>
              <a:rPr lang="en-US" dirty="0">
                <a:solidFill>
                  <a:prstClr val="black"/>
                </a:solidFill>
                <a:latin typeface="Calibri" panose="020F0502020204030204"/>
              </a:rPr>
              <a:t>) form.</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 Given’s rotation to zero out element </a:t>
            </a:r>
            <a:r>
              <a:rPr lang="en-US" i="1" dirty="0" err="1">
                <a:solidFill>
                  <a:prstClr val="black"/>
                </a:solidFill>
                <a:latin typeface="Times New Roman" panose="02020603050405020304" pitchFamily="18" charset="0"/>
                <a:cs typeface="Times New Roman" panose="02020603050405020304" pitchFamily="18" charset="0"/>
              </a:rPr>
              <a:t>A</a:t>
            </a:r>
            <a:r>
              <a:rPr lang="en-US" i="1" baseline="-25000" dirty="0" err="1">
                <a:solidFill>
                  <a:prstClr val="black"/>
                </a:solidFill>
                <a:latin typeface="Times New Roman" panose="02020603050405020304" pitchFamily="18" charset="0"/>
                <a:cs typeface="Times New Roman" panose="02020603050405020304" pitchFamily="18" charset="0"/>
              </a:rPr>
              <a:t>jk</a:t>
            </a:r>
            <a:r>
              <a:rPr lang="en-US" dirty="0">
                <a:solidFill>
                  <a:prstClr val="black"/>
                </a:solidFill>
                <a:latin typeface="Calibri" panose="020F0502020204030204"/>
              </a:rPr>
              <a:t> is a transformation based on the matrix</a:t>
            </a:r>
          </a:p>
        </p:txBody>
      </p:sp>
      <p:graphicFrame>
        <p:nvGraphicFramePr>
          <p:cNvPr id="3" name="Object 2"/>
          <p:cNvGraphicFramePr>
            <a:graphicFrameLocks noChangeAspect="1"/>
          </p:cNvGraphicFramePr>
          <p:nvPr>
            <p:extLst/>
          </p:nvPr>
        </p:nvGraphicFramePr>
        <p:xfrm>
          <a:off x="1264412" y="3044968"/>
          <a:ext cx="3234929" cy="2222897"/>
        </p:xfrm>
        <a:graphic>
          <a:graphicData uri="http://schemas.openxmlformats.org/presentationml/2006/ole">
            <mc:AlternateContent xmlns:mc="http://schemas.openxmlformats.org/markup-compatibility/2006">
              <mc:Choice xmlns:v="urn:schemas-microsoft-com:vml" Requires="v">
                <p:oleObj spid="_x0000_s109574" name="Equation" r:id="rId3" imgW="2323800" imgH="1600200" progId="Equation.3">
                  <p:embed/>
                </p:oleObj>
              </mc:Choice>
              <mc:Fallback>
                <p:oleObj name="Equation" r:id="rId3" imgW="2323800" imgH="1600200" progId="Equation.3">
                  <p:embed/>
                  <p:pic>
                    <p:nvPicPr>
                      <p:cNvPr id="3" name="Object 2"/>
                      <p:cNvPicPr/>
                      <p:nvPr/>
                    </p:nvPicPr>
                    <p:blipFill>
                      <a:blip r:embed="rId4"/>
                      <a:stretch>
                        <a:fillRect/>
                      </a:stretch>
                    </p:blipFill>
                    <p:spPr>
                      <a:xfrm>
                        <a:off x="1264412" y="3044968"/>
                        <a:ext cx="3234929" cy="2222897"/>
                      </a:xfrm>
                      <a:prstGeom prst="rect">
                        <a:avLst/>
                      </a:prstGeom>
                    </p:spPr>
                  </p:pic>
                </p:oleObj>
              </mc:Fallback>
            </mc:AlternateContent>
          </a:graphicData>
        </a:graphic>
      </p:graphicFrame>
      <p:sp>
        <p:nvSpPr>
          <p:cNvPr id="4" name="TextBox 3"/>
          <p:cNvSpPr txBox="1"/>
          <p:nvPr/>
        </p:nvSpPr>
        <p:spPr>
          <a:xfrm>
            <a:off x="4567546" y="3689514"/>
            <a:ext cx="633187" cy="300082"/>
          </a:xfrm>
          <a:prstGeom prst="rect">
            <a:avLst/>
          </a:prstGeom>
          <a:noFill/>
        </p:spPr>
        <p:txBody>
          <a:bodyPr wrap="none" rtlCol="0">
            <a:spAutoFit/>
          </a:bodyPr>
          <a:lstStyle/>
          <a:p>
            <a:pPr defTabSz="685800" eaLnBrk="1" fontAlgn="auto" hangingPunct="1">
              <a:spcBef>
                <a:spcPts val="0"/>
              </a:spcBef>
              <a:spcAft>
                <a:spcPts val="0"/>
              </a:spcAft>
            </a:pPr>
            <a:r>
              <a:rPr lang="en-US" sz="1350" i="1" dirty="0" err="1">
                <a:solidFill>
                  <a:prstClr val="black"/>
                </a:solidFill>
                <a:latin typeface="Times New Roman" panose="02020603050405020304" pitchFamily="18" charset="0"/>
                <a:cs typeface="Times New Roman" panose="02020603050405020304" pitchFamily="18" charset="0"/>
              </a:rPr>
              <a:t>j</a:t>
            </a:r>
            <a:r>
              <a:rPr lang="en-US" sz="1350" i="1" baseline="30000" dirty="0" err="1">
                <a:solidFill>
                  <a:prstClr val="black"/>
                </a:solidFill>
                <a:latin typeface="Times New Roman" panose="02020603050405020304" pitchFamily="18" charset="0"/>
                <a:cs typeface="Times New Roman" panose="02020603050405020304" pitchFamily="18" charset="0"/>
              </a:rPr>
              <a:t>th</a:t>
            </a:r>
            <a:r>
              <a:rPr lang="en-US" sz="1350" dirty="0">
                <a:solidFill>
                  <a:prstClr val="black"/>
                </a:solidFill>
                <a:latin typeface="Calibri" panose="020F0502020204030204"/>
              </a:rPr>
              <a:t> row</a:t>
            </a:r>
          </a:p>
        </p:txBody>
      </p:sp>
      <p:sp>
        <p:nvSpPr>
          <p:cNvPr id="5" name="TextBox 4"/>
          <p:cNvSpPr txBox="1"/>
          <p:nvPr/>
        </p:nvSpPr>
        <p:spPr>
          <a:xfrm>
            <a:off x="4567545" y="4302577"/>
            <a:ext cx="662041" cy="300082"/>
          </a:xfrm>
          <a:prstGeom prst="rect">
            <a:avLst/>
          </a:prstGeom>
          <a:noFill/>
        </p:spPr>
        <p:txBody>
          <a:bodyPr wrap="none" rtlCol="0">
            <a:spAutoFit/>
          </a:bodyPr>
          <a:lstStyle/>
          <a:p>
            <a:pPr defTabSz="685800" eaLnBrk="1" fontAlgn="auto" hangingPunct="1">
              <a:spcBef>
                <a:spcPts val="0"/>
              </a:spcBef>
              <a:spcAft>
                <a:spcPts val="0"/>
              </a:spcAft>
            </a:pPr>
            <a:r>
              <a:rPr lang="en-US" sz="1350" i="1" dirty="0">
                <a:solidFill>
                  <a:prstClr val="black"/>
                </a:solidFill>
                <a:latin typeface="Times New Roman" panose="02020603050405020304" pitchFamily="18" charset="0"/>
                <a:cs typeface="Times New Roman" panose="02020603050405020304" pitchFamily="18" charset="0"/>
              </a:rPr>
              <a:t>k</a:t>
            </a:r>
            <a:r>
              <a:rPr lang="en-US" sz="1350" i="1" baseline="30000" dirty="0">
                <a:solidFill>
                  <a:prstClr val="black"/>
                </a:solidFill>
                <a:latin typeface="Times New Roman" panose="02020603050405020304" pitchFamily="18" charset="0"/>
                <a:cs typeface="Times New Roman" panose="02020603050405020304" pitchFamily="18" charset="0"/>
              </a:rPr>
              <a:t>th</a:t>
            </a:r>
            <a:r>
              <a:rPr lang="en-US" sz="1350" dirty="0">
                <a:solidFill>
                  <a:prstClr val="black"/>
                </a:solidFill>
                <a:latin typeface="Calibri" panose="020F0502020204030204"/>
              </a:rPr>
              <a:t> row</a:t>
            </a:r>
          </a:p>
        </p:txBody>
      </p:sp>
      <p:sp>
        <p:nvSpPr>
          <p:cNvPr id="6" name="TextBox 5"/>
          <p:cNvSpPr txBox="1"/>
          <p:nvPr/>
        </p:nvSpPr>
        <p:spPr>
          <a:xfrm>
            <a:off x="2314204" y="5271901"/>
            <a:ext cx="885371" cy="300082"/>
          </a:xfrm>
          <a:prstGeom prst="rect">
            <a:avLst/>
          </a:prstGeom>
          <a:noFill/>
        </p:spPr>
        <p:txBody>
          <a:bodyPr wrap="none" rtlCol="0">
            <a:spAutoFit/>
          </a:bodyPr>
          <a:lstStyle/>
          <a:p>
            <a:pPr defTabSz="685800" eaLnBrk="1" fontAlgn="auto" hangingPunct="1">
              <a:spcBef>
                <a:spcPts val="0"/>
              </a:spcBef>
              <a:spcAft>
                <a:spcPts val="0"/>
              </a:spcAft>
            </a:pPr>
            <a:r>
              <a:rPr lang="en-US" sz="1350" i="1" dirty="0" err="1">
                <a:solidFill>
                  <a:prstClr val="black"/>
                </a:solidFill>
                <a:latin typeface="Times New Roman" panose="02020603050405020304" pitchFamily="18" charset="0"/>
                <a:cs typeface="Times New Roman" panose="02020603050405020304" pitchFamily="18" charset="0"/>
              </a:rPr>
              <a:t>j</a:t>
            </a:r>
            <a:r>
              <a:rPr lang="en-US" sz="1350" i="1" baseline="30000" dirty="0" err="1">
                <a:solidFill>
                  <a:prstClr val="black"/>
                </a:solidFill>
                <a:latin typeface="Times New Roman" panose="02020603050405020304" pitchFamily="18" charset="0"/>
                <a:cs typeface="Times New Roman" panose="02020603050405020304" pitchFamily="18" charset="0"/>
              </a:rPr>
              <a:t>th</a:t>
            </a:r>
            <a:r>
              <a:rPr lang="en-US" sz="1350" dirty="0">
                <a:solidFill>
                  <a:prstClr val="black"/>
                </a:solidFill>
                <a:latin typeface="Calibri" panose="020F0502020204030204"/>
              </a:rPr>
              <a:t> column</a:t>
            </a:r>
          </a:p>
        </p:txBody>
      </p:sp>
      <p:sp>
        <p:nvSpPr>
          <p:cNvPr id="7" name="TextBox 6"/>
          <p:cNvSpPr txBox="1"/>
          <p:nvPr/>
        </p:nvSpPr>
        <p:spPr>
          <a:xfrm>
            <a:off x="3132117" y="5271901"/>
            <a:ext cx="914225" cy="300082"/>
          </a:xfrm>
          <a:prstGeom prst="rect">
            <a:avLst/>
          </a:prstGeom>
          <a:noFill/>
        </p:spPr>
        <p:txBody>
          <a:bodyPr wrap="none" rtlCol="0">
            <a:spAutoFit/>
          </a:bodyPr>
          <a:lstStyle/>
          <a:p>
            <a:pPr defTabSz="685800" eaLnBrk="1" fontAlgn="auto" hangingPunct="1">
              <a:spcBef>
                <a:spcPts val="0"/>
              </a:spcBef>
              <a:spcAft>
                <a:spcPts val="0"/>
              </a:spcAft>
            </a:pPr>
            <a:r>
              <a:rPr lang="en-US" sz="1350" i="1" dirty="0">
                <a:solidFill>
                  <a:prstClr val="black"/>
                </a:solidFill>
                <a:latin typeface="Times New Roman" panose="02020603050405020304" pitchFamily="18" charset="0"/>
                <a:cs typeface="Times New Roman" panose="02020603050405020304" pitchFamily="18" charset="0"/>
              </a:rPr>
              <a:t>k</a:t>
            </a:r>
            <a:r>
              <a:rPr lang="en-US" sz="1350" i="1" baseline="30000" dirty="0">
                <a:solidFill>
                  <a:prstClr val="black"/>
                </a:solidFill>
                <a:latin typeface="Times New Roman" panose="02020603050405020304" pitchFamily="18" charset="0"/>
                <a:cs typeface="Times New Roman" panose="02020603050405020304" pitchFamily="18" charset="0"/>
              </a:rPr>
              <a:t>th</a:t>
            </a:r>
            <a:r>
              <a:rPr lang="en-US" sz="1350" dirty="0">
                <a:solidFill>
                  <a:prstClr val="black"/>
                </a:solidFill>
                <a:latin typeface="Calibri" panose="020F0502020204030204"/>
              </a:rPr>
              <a:t> column</a:t>
            </a:r>
          </a:p>
        </p:txBody>
      </p:sp>
      <p:graphicFrame>
        <p:nvGraphicFramePr>
          <p:cNvPr id="9" name="Object 8"/>
          <p:cNvGraphicFramePr>
            <a:graphicFrameLocks noChangeAspect="1"/>
          </p:cNvGraphicFramePr>
          <p:nvPr>
            <p:extLst/>
          </p:nvPr>
        </p:nvGraphicFramePr>
        <p:xfrm>
          <a:off x="5782696" y="3261523"/>
          <a:ext cx="1008460" cy="601265"/>
        </p:xfrm>
        <a:graphic>
          <a:graphicData uri="http://schemas.openxmlformats.org/presentationml/2006/ole">
            <mc:AlternateContent xmlns:mc="http://schemas.openxmlformats.org/markup-compatibility/2006">
              <mc:Choice xmlns:v="urn:schemas-microsoft-com:vml" Requires="v">
                <p:oleObj spid="_x0000_s109575" name="Equation" r:id="rId5" imgW="723600" imgH="431640" progId="Equation.3">
                  <p:embed/>
                </p:oleObj>
              </mc:Choice>
              <mc:Fallback>
                <p:oleObj name="Equation" r:id="rId5" imgW="723600" imgH="431640" progId="Equation.3">
                  <p:embed/>
                  <p:pic>
                    <p:nvPicPr>
                      <p:cNvPr id="9" name="Object 8"/>
                      <p:cNvPicPr/>
                      <p:nvPr/>
                    </p:nvPicPr>
                    <p:blipFill>
                      <a:blip r:embed="rId6"/>
                      <a:stretch>
                        <a:fillRect/>
                      </a:stretch>
                    </p:blipFill>
                    <p:spPr>
                      <a:xfrm>
                        <a:off x="5782696" y="3261523"/>
                        <a:ext cx="1008460" cy="601265"/>
                      </a:xfrm>
                      <a:prstGeom prst="rect">
                        <a:avLst/>
                      </a:prstGeom>
                    </p:spPr>
                  </p:pic>
                </p:oleObj>
              </mc:Fallback>
            </mc:AlternateContent>
          </a:graphicData>
        </a:graphic>
      </p:graphicFrame>
    </p:spTree>
    <p:extLst>
      <p:ext uri="{BB962C8B-B14F-4D97-AF65-F5344CB8AC3E}">
        <p14:creationId xmlns:p14="http://schemas.microsoft.com/office/powerpoint/2010/main" val="416209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843" y="1389095"/>
            <a:ext cx="345165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b="1" dirty="0">
                <a:solidFill>
                  <a:prstClr val="white"/>
                </a:solidFill>
                <a:latin typeface="Calibri" panose="020F0502020204030204"/>
              </a:rPr>
              <a:t>GMRES algorithm for solving Ax=b</a:t>
            </a:r>
          </a:p>
        </p:txBody>
      </p:sp>
      <p:graphicFrame>
        <p:nvGraphicFramePr>
          <p:cNvPr id="3" name="Object 2"/>
          <p:cNvGraphicFramePr>
            <a:graphicFrameLocks noChangeAspect="1"/>
          </p:cNvGraphicFramePr>
          <p:nvPr>
            <p:extLst/>
          </p:nvPr>
        </p:nvGraphicFramePr>
        <p:xfrm>
          <a:off x="1732065" y="2165608"/>
          <a:ext cx="2068116" cy="2717006"/>
        </p:xfrm>
        <a:graphic>
          <a:graphicData uri="http://schemas.openxmlformats.org/presentationml/2006/ole">
            <mc:AlternateContent xmlns:mc="http://schemas.openxmlformats.org/markup-compatibility/2006">
              <mc:Choice xmlns:v="urn:schemas-microsoft-com:vml" Requires="v">
                <p:oleObj spid="_x0000_s110598" name="Equation" r:id="rId3" imgW="1485720" imgH="1955520" progId="Equation.3">
                  <p:embed/>
                </p:oleObj>
              </mc:Choice>
              <mc:Fallback>
                <p:oleObj name="Equation" r:id="rId3" imgW="1485720" imgH="1955520" progId="Equation.3">
                  <p:embed/>
                  <p:pic>
                    <p:nvPicPr>
                      <p:cNvPr id="3" name="Object 2"/>
                      <p:cNvPicPr/>
                      <p:nvPr/>
                    </p:nvPicPr>
                    <p:blipFill>
                      <a:blip r:embed="rId4"/>
                      <a:stretch>
                        <a:fillRect/>
                      </a:stretch>
                    </p:blipFill>
                    <p:spPr>
                      <a:xfrm>
                        <a:off x="1732065" y="2165608"/>
                        <a:ext cx="2068116" cy="2717006"/>
                      </a:xfrm>
                      <a:prstGeom prst="rect">
                        <a:avLst/>
                      </a:prstGeom>
                    </p:spPr>
                  </p:pic>
                </p:oleObj>
              </mc:Fallback>
            </mc:AlternateContent>
          </a:graphicData>
        </a:graphic>
      </p:graphicFrame>
      <p:sp>
        <p:nvSpPr>
          <p:cNvPr id="4" name="TextBox 3"/>
          <p:cNvSpPr txBox="1"/>
          <p:nvPr/>
        </p:nvSpPr>
        <p:spPr>
          <a:xfrm>
            <a:off x="605642" y="2148692"/>
            <a:ext cx="1027461"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Initialize:</a:t>
            </a:r>
          </a:p>
        </p:txBody>
      </p:sp>
      <p:graphicFrame>
        <p:nvGraphicFramePr>
          <p:cNvPr id="5" name="Object 4"/>
          <p:cNvGraphicFramePr>
            <a:graphicFrameLocks noChangeAspect="1"/>
          </p:cNvGraphicFramePr>
          <p:nvPr>
            <p:extLst/>
          </p:nvPr>
        </p:nvGraphicFramePr>
        <p:xfrm>
          <a:off x="5458398" y="3080581"/>
          <a:ext cx="2863453" cy="2382440"/>
        </p:xfrm>
        <a:graphic>
          <a:graphicData uri="http://schemas.openxmlformats.org/presentationml/2006/ole">
            <mc:AlternateContent xmlns:mc="http://schemas.openxmlformats.org/markup-compatibility/2006">
              <mc:Choice xmlns:v="urn:schemas-microsoft-com:vml" Requires="v">
                <p:oleObj spid="_x0000_s110599" name="Equation" r:id="rId5" imgW="2057400" imgH="1714320" progId="Equation.3">
                  <p:embed/>
                </p:oleObj>
              </mc:Choice>
              <mc:Fallback>
                <p:oleObj name="Equation" r:id="rId5" imgW="2057400" imgH="1714320" progId="Equation.3">
                  <p:embed/>
                  <p:pic>
                    <p:nvPicPr>
                      <p:cNvPr id="5" name="Object 4"/>
                      <p:cNvPicPr/>
                      <p:nvPr/>
                    </p:nvPicPr>
                    <p:blipFill>
                      <a:blip r:embed="rId6"/>
                      <a:stretch>
                        <a:fillRect/>
                      </a:stretch>
                    </p:blipFill>
                    <p:spPr>
                      <a:xfrm>
                        <a:off x="5458398" y="3080581"/>
                        <a:ext cx="2863453" cy="2382440"/>
                      </a:xfrm>
                      <a:prstGeom prst="rect">
                        <a:avLst/>
                      </a:prstGeom>
                    </p:spPr>
                  </p:pic>
                </p:oleObj>
              </mc:Fallback>
            </mc:AlternateContent>
          </a:graphicData>
        </a:graphic>
      </p:graphicFrame>
      <p:sp>
        <p:nvSpPr>
          <p:cNvPr id="7" name="Right Arrow 6"/>
          <p:cNvSpPr/>
          <p:nvPr/>
        </p:nvSpPr>
        <p:spPr>
          <a:xfrm rot="18737591">
            <a:off x="3687029" y="3935098"/>
            <a:ext cx="1901746" cy="153770"/>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623659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704851" y="1059657"/>
          <a:ext cx="5841206" cy="4941094"/>
        </p:xfrm>
        <a:graphic>
          <a:graphicData uri="http://schemas.openxmlformats.org/presentationml/2006/ole">
            <mc:AlternateContent xmlns:mc="http://schemas.openxmlformats.org/markup-compatibility/2006">
              <mc:Choice xmlns:v="urn:schemas-microsoft-com:vml" Requires="v">
                <p:oleObj spid="_x0000_s111622" name="Equation" r:id="rId3" imgW="4406760" imgH="3733560" progId="Equation.3">
                  <p:embed/>
                </p:oleObj>
              </mc:Choice>
              <mc:Fallback>
                <p:oleObj name="Equation" r:id="rId3" imgW="4406760" imgH="3733560" progId="Equation.3">
                  <p:embed/>
                  <p:pic>
                    <p:nvPicPr>
                      <p:cNvPr id="2" name="Object 1"/>
                      <p:cNvPicPr/>
                      <p:nvPr/>
                    </p:nvPicPr>
                    <p:blipFill>
                      <a:blip r:embed="rId4"/>
                      <a:stretch>
                        <a:fillRect/>
                      </a:stretch>
                    </p:blipFill>
                    <p:spPr>
                      <a:xfrm>
                        <a:off x="704851" y="1059657"/>
                        <a:ext cx="5841206" cy="4941094"/>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5842398" y="4011216"/>
          <a:ext cx="3093244" cy="1552575"/>
        </p:xfrm>
        <a:graphic>
          <a:graphicData uri="http://schemas.openxmlformats.org/presentationml/2006/ole">
            <mc:AlternateContent xmlns:mc="http://schemas.openxmlformats.org/markup-compatibility/2006">
              <mc:Choice xmlns:v="urn:schemas-microsoft-com:vml" Requires="v">
                <p:oleObj spid="_x0000_s111623" name="Equation" r:id="rId5" imgW="2222280" imgH="1117440" progId="Equation.3">
                  <p:embed/>
                </p:oleObj>
              </mc:Choice>
              <mc:Fallback>
                <p:oleObj name="Equation" r:id="rId5" imgW="2222280" imgH="1117440" progId="Equation.3">
                  <p:embed/>
                  <p:pic>
                    <p:nvPicPr>
                      <p:cNvPr id="3" name="Object 2"/>
                      <p:cNvPicPr/>
                      <p:nvPr/>
                    </p:nvPicPr>
                    <p:blipFill>
                      <a:blip r:embed="rId6"/>
                      <a:stretch>
                        <a:fillRect/>
                      </a:stretch>
                    </p:blipFill>
                    <p:spPr>
                      <a:xfrm>
                        <a:off x="5842398" y="4011216"/>
                        <a:ext cx="3093244" cy="1552575"/>
                      </a:xfrm>
                      <a:prstGeom prst="rect">
                        <a:avLst/>
                      </a:prstGeom>
                    </p:spPr>
                  </p:pic>
                </p:oleObj>
              </mc:Fallback>
            </mc:AlternateContent>
          </a:graphicData>
        </a:graphic>
      </p:graphicFrame>
      <p:sp>
        <p:nvSpPr>
          <p:cNvPr id="4" name="Right Arrow 3"/>
          <p:cNvSpPr/>
          <p:nvPr/>
        </p:nvSpPr>
        <p:spPr>
          <a:xfrm rot="19727218">
            <a:off x="3998757" y="4727776"/>
            <a:ext cx="1901746" cy="153770"/>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260419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223" y="1371600"/>
            <a:ext cx="682559"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Solve</a:t>
            </a:r>
          </a:p>
        </p:txBody>
      </p:sp>
      <p:sp>
        <p:nvSpPr>
          <p:cNvPr id="5" name="TextBox 4"/>
          <p:cNvSpPr txBox="1"/>
          <p:nvPr/>
        </p:nvSpPr>
        <p:spPr>
          <a:xfrm>
            <a:off x="4489848" y="1371601"/>
            <a:ext cx="3643313" cy="646331"/>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using the GMRES method with zeros as the initial conditions and </a:t>
            </a:r>
            <a:r>
              <a:rPr lang="en-US" i="1" dirty="0">
                <a:solidFill>
                  <a:prstClr val="black"/>
                </a:solidFill>
                <a:latin typeface="Calibri" panose="020F0502020204030204"/>
                <a:sym typeface="Symbol" panose="05050102010706020507" pitchFamily="18" charset="2"/>
              </a:rPr>
              <a:t></a:t>
            </a:r>
            <a:r>
              <a:rPr lang="en-US" dirty="0">
                <a:solidFill>
                  <a:prstClr val="black"/>
                </a:solidFill>
                <a:latin typeface="Calibri" panose="020F0502020204030204"/>
                <a:sym typeface="Symbol" panose="05050102010706020507" pitchFamily="18" charset="2"/>
              </a:rPr>
              <a:t> </a:t>
            </a:r>
            <a:r>
              <a:rPr lang="en-US"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 10</a:t>
            </a:r>
            <a:r>
              <a:rPr lang="en-US" baseline="300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-3</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32223" y="3669264"/>
            <a:ext cx="1027461"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Initialize:</a:t>
            </a:r>
          </a:p>
        </p:txBody>
      </p:sp>
      <p:graphicFrame>
        <p:nvGraphicFramePr>
          <p:cNvPr id="8" name="Object 7"/>
          <p:cNvGraphicFramePr>
            <a:graphicFrameLocks noChangeAspect="1"/>
          </p:cNvGraphicFramePr>
          <p:nvPr>
            <p:extLst/>
          </p:nvPr>
        </p:nvGraphicFramePr>
        <p:xfrm>
          <a:off x="1413319" y="1473556"/>
          <a:ext cx="2897981" cy="1306115"/>
        </p:xfrm>
        <a:graphic>
          <a:graphicData uri="http://schemas.openxmlformats.org/presentationml/2006/ole">
            <mc:AlternateContent xmlns:mc="http://schemas.openxmlformats.org/markup-compatibility/2006">
              <mc:Choice xmlns:v="urn:schemas-microsoft-com:vml" Requires="v">
                <p:oleObj spid="_x0000_s112646" name="Equation" r:id="rId3" imgW="2082600" imgH="939600" progId="Equation.3">
                  <p:embed/>
                </p:oleObj>
              </mc:Choice>
              <mc:Fallback>
                <p:oleObj name="Equation" r:id="rId3" imgW="2082600" imgH="939600" progId="Equation.3">
                  <p:embed/>
                  <p:pic>
                    <p:nvPicPr>
                      <p:cNvPr id="8" name="Object 7"/>
                      <p:cNvPicPr/>
                      <p:nvPr/>
                    </p:nvPicPr>
                    <p:blipFill>
                      <a:blip r:embed="rId4"/>
                      <a:stretch>
                        <a:fillRect/>
                      </a:stretch>
                    </p:blipFill>
                    <p:spPr>
                      <a:xfrm>
                        <a:off x="1413319" y="1473556"/>
                        <a:ext cx="2897981" cy="130611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780957" y="4090259"/>
          <a:ext cx="3357563" cy="1270397"/>
        </p:xfrm>
        <a:graphic>
          <a:graphicData uri="http://schemas.openxmlformats.org/presentationml/2006/ole">
            <mc:AlternateContent xmlns:mc="http://schemas.openxmlformats.org/markup-compatibility/2006">
              <mc:Choice xmlns:v="urn:schemas-microsoft-com:vml" Requires="v">
                <p:oleObj spid="_x0000_s112647" name="Equation" r:id="rId5" imgW="2412720" imgH="914400" progId="Equation.3">
                  <p:embed/>
                </p:oleObj>
              </mc:Choice>
              <mc:Fallback>
                <p:oleObj name="Equation" r:id="rId5" imgW="2412720" imgH="914400" progId="Equation.3">
                  <p:embed/>
                  <p:pic>
                    <p:nvPicPr>
                      <p:cNvPr id="9" name="Object 8"/>
                      <p:cNvPicPr/>
                      <p:nvPr/>
                    </p:nvPicPr>
                    <p:blipFill>
                      <a:blip r:embed="rId6"/>
                      <a:stretch>
                        <a:fillRect/>
                      </a:stretch>
                    </p:blipFill>
                    <p:spPr>
                      <a:xfrm>
                        <a:off x="1780957" y="4090259"/>
                        <a:ext cx="3357563" cy="1270397"/>
                      </a:xfrm>
                      <a:prstGeom prst="rect">
                        <a:avLst/>
                      </a:prstGeom>
                    </p:spPr>
                  </p:pic>
                </p:oleObj>
              </mc:Fallback>
            </mc:AlternateContent>
          </a:graphicData>
        </a:graphic>
      </p:graphicFrame>
      <p:sp>
        <p:nvSpPr>
          <p:cNvPr id="10" name="Freeform 9"/>
          <p:cNvSpPr/>
          <p:nvPr/>
        </p:nvSpPr>
        <p:spPr>
          <a:xfrm>
            <a:off x="6207826" y="1997281"/>
            <a:ext cx="1398320" cy="605642"/>
          </a:xfrm>
          <a:custGeom>
            <a:avLst/>
            <a:gdLst>
              <a:gd name="connsiteX0" fmla="*/ 0 w 1864426"/>
              <a:gd name="connsiteY0" fmla="*/ 807522 h 807522"/>
              <a:gd name="connsiteX1" fmla="*/ 1377538 w 1864426"/>
              <a:gd name="connsiteY1" fmla="*/ 356259 h 807522"/>
              <a:gd name="connsiteX2" fmla="*/ 1864426 w 1864426"/>
              <a:gd name="connsiteY2" fmla="*/ 0 h 807522"/>
            </a:gdLst>
            <a:ahLst/>
            <a:cxnLst>
              <a:cxn ang="0">
                <a:pos x="connsiteX0" y="connsiteY0"/>
              </a:cxn>
              <a:cxn ang="0">
                <a:pos x="connsiteX1" y="connsiteY1"/>
              </a:cxn>
              <a:cxn ang="0">
                <a:pos x="connsiteX2" y="connsiteY2"/>
              </a:cxn>
            </a:cxnLst>
            <a:rect l="l" t="t" r="r" b="b"/>
            <a:pathLst>
              <a:path w="1864426" h="807522">
                <a:moveTo>
                  <a:pt x="0" y="807522"/>
                </a:moveTo>
                <a:cubicBezTo>
                  <a:pt x="533400" y="649184"/>
                  <a:pt x="1066800" y="490846"/>
                  <a:pt x="1377538" y="356259"/>
                </a:cubicBezTo>
                <a:cubicBezTo>
                  <a:pt x="1688276" y="221672"/>
                  <a:pt x="1776351" y="110836"/>
                  <a:pt x="1864426"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1" name="TextBox 10"/>
          <p:cNvSpPr txBox="1"/>
          <p:nvPr/>
        </p:nvSpPr>
        <p:spPr>
          <a:xfrm>
            <a:off x="5308270" y="2576203"/>
            <a:ext cx="1802994"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Convergence tolerance</a:t>
            </a:r>
          </a:p>
        </p:txBody>
      </p:sp>
    </p:spTree>
    <p:extLst>
      <p:ext uri="{BB962C8B-B14F-4D97-AF65-F5344CB8AC3E}">
        <p14:creationId xmlns:p14="http://schemas.microsoft.com/office/powerpoint/2010/main" val="288776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1</a:t>
            </a:r>
            <a:endParaRPr lang="en-US" dirty="0">
              <a:solidFill>
                <a:prstClr val="white"/>
              </a:solidFill>
              <a:latin typeface="Calibri" panose="020F0502020204030204"/>
            </a:endParaRPr>
          </a:p>
        </p:txBody>
      </p:sp>
      <p:graphicFrame>
        <p:nvGraphicFramePr>
          <p:cNvPr id="8" name="Object 7"/>
          <p:cNvGraphicFramePr>
            <a:graphicFrameLocks noChangeAspect="1"/>
          </p:cNvGraphicFramePr>
          <p:nvPr>
            <p:extLst/>
          </p:nvPr>
        </p:nvGraphicFramePr>
        <p:xfrm>
          <a:off x="1319455" y="1452563"/>
          <a:ext cx="2633663" cy="3935016"/>
        </p:xfrm>
        <a:graphic>
          <a:graphicData uri="http://schemas.openxmlformats.org/presentationml/2006/ole">
            <mc:AlternateContent xmlns:mc="http://schemas.openxmlformats.org/markup-compatibility/2006">
              <mc:Choice xmlns:v="urn:schemas-microsoft-com:vml" Requires="v">
                <p:oleObj spid="_x0000_s113670" name="Equation" r:id="rId3" imgW="1892160" imgH="2831760" progId="Equation.3">
                  <p:embed/>
                </p:oleObj>
              </mc:Choice>
              <mc:Fallback>
                <p:oleObj name="Equation" r:id="rId3" imgW="1892160" imgH="2831760" progId="Equation.3">
                  <p:embed/>
                  <p:pic>
                    <p:nvPicPr>
                      <p:cNvPr id="8" name="Object 7"/>
                      <p:cNvPicPr/>
                      <p:nvPr/>
                    </p:nvPicPr>
                    <p:blipFill>
                      <a:blip r:embed="rId4"/>
                      <a:stretch>
                        <a:fillRect/>
                      </a:stretch>
                    </p:blipFill>
                    <p:spPr>
                      <a:xfrm>
                        <a:off x="1319455" y="1452563"/>
                        <a:ext cx="2633663" cy="393501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5394722" y="1452563"/>
          <a:ext cx="2633663" cy="3599260"/>
        </p:xfrm>
        <a:graphic>
          <a:graphicData uri="http://schemas.openxmlformats.org/presentationml/2006/ole">
            <mc:AlternateContent xmlns:mc="http://schemas.openxmlformats.org/markup-compatibility/2006">
              <mc:Choice xmlns:v="urn:schemas-microsoft-com:vml" Requires="v">
                <p:oleObj spid="_x0000_s113671" name="Equation" r:id="rId5" imgW="1892160" imgH="2590560" progId="Equation.3">
                  <p:embed/>
                </p:oleObj>
              </mc:Choice>
              <mc:Fallback>
                <p:oleObj name="Equation" r:id="rId5" imgW="1892160" imgH="2590560" progId="Equation.3">
                  <p:embed/>
                  <p:pic>
                    <p:nvPicPr>
                      <p:cNvPr id="9" name="Object 8"/>
                      <p:cNvPicPr/>
                      <p:nvPr/>
                    </p:nvPicPr>
                    <p:blipFill>
                      <a:blip r:embed="rId6"/>
                      <a:stretch>
                        <a:fillRect/>
                      </a:stretch>
                    </p:blipFill>
                    <p:spPr>
                      <a:xfrm>
                        <a:off x="5394722" y="1452563"/>
                        <a:ext cx="2633663" cy="3599260"/>
                      </a:xfrm>
                      <a:prstGeom prst="rect">
                        <a:avLst/>
                      </a:prstGeom>
                    </p:spPr>
                  </p:pic>
                </p:oleObj>
              </mc:Fallback>
            </mc:AlternateContent>
          </a:graphicData>
        </a:graphic>
      </p:graphicFrame>
      <p:sp>
        <p:nvSpPr>
          <p:cNvPr id="10" name="Oval 9"/>
          <p:cNvSpPr/>
          <p:nvPr/>
        </p:nvSpPr>
        <p:spPr>
          <a:xfrm>
            <a:off x="6310251" y="2128971"/>
            <a:ext cx="643812" cy="30791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1" name="Freeform 10"/>
          <p:cNvSpPr/>
          <p:nvPr/>
        </p:nvSpPr>
        <p:spPr>
          <a:xfrm>
            <a:off x="5771408" y="1738993"/>
            <a:ext cx="543296" cy="543296"/>
          </a:xfrm>
          <a:custGeom>
            <a:avLst/>
            <a:gdLst>
              <a:gd name="connsiteX0" fmla="*/ 0 w 724395"/>
              <a:gd name="connsiteY0" fmla="*/ 0 h 724395"/>
              <a:gd name="connsiteX1" fmla="*/ 320634 w 724395"/>
              <a:gd name="connsiteY1" fmla="*/ 510639 h 724395"/>
              <a:gd name="connsiteX2" fmla="*/ 724395 w 724395"/>
              <a:gd name="connsiteY2" fmla="*/ 724395 h 724395"/>
            </a:gdLst>
            <a:ahLst/>
            <a:cxnLst>
              <a:cxn ang="0">
                <a:pos x="connsiteX0" y="connsiteY0"/>
              </a:cxn>
              <a:cxn ang="0">
                <a:pos x="connsiteX1" y="connsiteY1"/>
              </a:cxn>
              <a:cxn ang="0">
                <a:pos x="connsiteX2" y="connsiteY2"/>
              </a:cxn>
            </a:cxnLst>
            <a:rect l="l" t="t" r="r" b="b"/>
            <a:pathLst>
              <a:path w="724395" h="724395">
                <a:moveTo>
                  <a:pt x="0" y="0"/>
                </a:moveTo>
                <a:cubicBezTo>
                  <a:pt x="99951" y="194953"/>
                  <a:pt x="199902" y="389907"/>
                  <a:pt x="320634" y="510639"/>
                </a:cubicBezTo>
                <a:cubicBezTo>
                  <a:pt x="441366" y="631371"/>
                  <a:pt x="582880" y="677883"/>
                  <a:pt x="724395" y="724395"/>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23814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448" y="1186790"/>
            <a:ext cx="4333943"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Applying Given’s rotation to zero out </a:t>
            </a:r>
            <a:r>
              <a:rPr lang="en-US" i="1" dirty="0">
                <a:solidFill>
                  <a:prstClr val="black"/>
                </a:solidFill>
                <a:latin typeface="Times New Roman" panose="02020603050405020304" pitchFamily="18" charset="0"/>
                <a:cs typeface="Times New Roman" panose="02020603050405020304" pitchFamily="18" charset="0"/>
              </a:rPr>
              <a:t>H(2,1)</a:t>
            </a:r>
            <a:r>
              <a:rPr lang="en-US" dirty="0">
                <a:solidFill>
                  <a:prstClr val="black"/>
                </a:solidFill>
                <a:latin typeface="Calibri" panose="020F0502020204030204"/>
              </a:rPr>
              <a:t>:</a:t>
            </a:r>
          </a:p>
        </p:txBody>
      </p:sp>
      <p:graphicFrame>
        <p:nvGraphicFramePr>
          <p:cNvPr id="3" name="Object 2"/>
          <p:cNvGraphicFramePr>
            <a:graphicFrameLocks noChangeAspect="1"/>
          </p:cNvGraphicFramePr>
          <p:nvPr>
            <p:extLst/>
          </p:nvPr>
        </p:nvGraphicFramePr>
        <p:xfrm>
          <a:off x="822723" y="1814513"/>
          <a:ext cx="5354240" cy="3127772"/>
        </p:xfrm>
        <a:graphic>
          <a:graphicData uri="http://schemas.openxmlformats.org/presentationml/2006/ole">
            <mc:AlternateContent xmlns:mc="http://schemas.openxmlformats.org/markup-compatibility/2006">
              <mc:Choice xmlns:v="urn:schemas-microsoft-com:vml" Requires="v">
                <p:oleObj spid="_x0000_s114692" name="Equation" r:id="rId3" imgW="4038480" imgH="2361960" progId="Equation.3">
                  <p:embed/>
                </p:oleObj>
              </mc:Choice>
              <mc:Fallback>
                <p:oleObj name="Equation" r:id="rId3" imgW="4038480" imgH="2361960" progId="Equation.3">
                  <p:embed/>
                  <p:pic>
                    <p:nvPicPr>
                      <p:cNvPr id="3" name="Object 2"/>
                      <p:cNvPicPr/>
                      <p:nvPr/>
                    </p:nvPicPr>
                    <p:blipFill>
                      <a:blip r:embed="rId4"/>
                      <a:stretch>
                        <a:fillRect/>
                      </a:stretch>
                    </p:blipFill>
                    <p:spPr>
                      <a:xfrm>
                        <a:off x="822723" y="1814513"/>
                        <a:ext cx="5354240" cy="3127772"/>
                      </a:xfrm>
                      <a:prstGeom prst="rect">
                        <a:avLst/>
                      </a:prstGeom>
                    </p:spPr>
                  </p:pic>
                </p:oleObj>
              </mc:Fallback>
            </mc:AlternateContent>
          </a:graphicData>
        </a:graphic>
      </p:graphicFrame>
      <p:sp>
        <p:nvSpPr>
          <p:cNvPr id="4" name="Rounded Rectangle 3"/>
          <p:cNvSpPr/>
          <p:nvPr/>
        </p:nvSpPr>
        <p:spPr>
          <a:xfrm>
            <a:off x="783771" y="2068534"/>
            <a:ext cx="5424055" cy="757052"/>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5" name="TextBox 4"/>
          <p:cNvSpPr txBox="1"/>
          <p:nvPr/>
        </p:nvSpPr>
        <p:spPr>
          <a:xfrm>
            <a:off x="6314704" y="1979468"/>
            <a:ext cx="2756460"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Since</a:t>
            </a:r>
            <a:r>
              <a:rPr lang="en-US" sz="1350" dirty="0">
                <a:solidFill>
                  <a:prstClr val="black"/>
                </a:solidFill>
                <a:latin typeface="Times New Roman" panose="02020603050405020304" pitchFamily="18" charset="0"/>
                <a:cs typeface="Times New Roman" panose="02020603050405020304" pitchFamily="18" charset="0"/>
              </a:rPr>
              <a:t> </a:t>
            </a:r>
            <a:r>
              <a:rPr lang="en-US" sz="1350" i="1" dirty="0">
                <a:solidFill>
                  <a:prstClr val="black"/>
                </a:solidFill>
                <a:latin typeface="Times New Roman" panose="02020603050405020304" pitchFamily="18" charset="0"/>
                <a:cs typeface="Times New Roman" panose="02020603050405020304" pitchFamily="18" charset="0"/>
              </a:rPr>
              <a:t>k </a:t>
            </a:r>
            <a:r>
              <a:rPr lang="en-US" sz="1350" dirty="0">
                <a:solidFill>
                  <a:prstClr val="black"/>
                </a:solidFill>
                <a:latin typeface="Times New Roman" panose="02020603050405020304" pitchFamily="18" charset="0"/>
                <a:cs typeface="Times New Roman" panose="02020603050405020304" pitchFamily="18" charset="0"/>
              </a:rPr>
              <a:t>= 1</a:t>
            </a:r>
            <a:r>
              <a:rPr lang="en-US" sz="1350" dirty="0">
                <a:solidFill>
                  <a:prstClr val="black"/>
                </a:solidFill>
                <a:latin typeface="Calibri" panose="020F0502020204030204"/>
              </a:rPr>
              <a:t>, this step isn’t performed</a:t>
            </a:r>
          </a:p>
        </p:txBody>
      </p:sp>
      <p:sp>
        <p:nvSpPr>
          <p:cNvPr id="6" name="Freeform 5"/>
          <p:cNvSpPr/>
          <p:nvPr/>
        </p:nvSpPr>
        <p:spPr>
          <a:xfrm>
            <a:off x="6216733" y="2344635"/>
            <a:ext cx="1291442" cy="221168"/>
          </a:xfrm>
          <a:custGeom>
            <a:avLst/>
            <a:gdLst>
              <a:gd name="connsiteX0" fmla="*/ 1721922 w 1721922"/>
              <a:gd name="connsiteY0" fmla="*/ 0 h 294891"/>
              <a:gd name="connsiteX1" fmla="*/ 676893 w 1721922"/>
              <a:gd name="connsiteY1" fmla="*/ 285008 h 294891"/>
              <a:gd name="connsiteX2" fmla="*/ 0 w 1721922"/>
              <a:gd name="connsiteY2" fmla="*/ 201881 h 294891"/>
            </a:gdLst>
            <a:ahLst/>
            <a:cxnLst>
              <a:cxn ang="0">
                <a:pos x="connsiteX0" y="connsiteY0"/>
              </a:cxn>
              <a:cxn ang="0">
                <a:pos x="connsiteX1" y="connsiteY1"/>
              </a:cxn>
              <a:cxn ang="0">
                <a:pos x="connsiteX2" y="connsiteY2"/>
              </a:cxn>
            </a:cxnLst>
            <a:rect l="l" t="t" r="r" b="b"/>
            <a:pathLst>
              <a:path w="1721922" h="294891">
                <a:moveTo>
                  <a:pt x="1721922" y="0"/>
                </a:moveTo>
                <a:cubicBezTo>
                  <a:pt x="1342901" y="125680"/>
                  <a:pt x="963880" y="251361"/>
                  <a:pt x="676893" y="285008"/>
                </a:cubicBezTo>
                <a:cubicBezTo>
                  <a:pt x="389906" y="318655"/>
                  <a:pt x="194953" y="260268"/>
                  <a:pt x="0" y="201881"/>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000108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208485" y="1955006"/>
          <a:ext cx="3014663" cy="2757488"/>
        </p:xfrm>
        <a:graphic>
          <a:graphicData uri="http://schemas.openxmlformats.org/presentationml/2006/ole">
            <mc:AlternateContent xmlns:mc="http://schemas.openxmlformats.org/markup-compatibility/2006">
              <mc:Choice xmlns:v="urn:schemas-microsoft-com:vml" Requires="v">
                <p:oleObj spid="_x0000_s115718" name="Equation" r:id="rId3" imgW="2273040" imgH="2082600" progId="Equation.3">
                  <p:embed/>
                </p:oleObj>
              </mc:Choice>
              <mc:Fallback>
                <p:oleObj name="Equation" r:id="rId3" imgW="2273040" imgH="2082600" progId="Equation.3">
                  <p:embed/>
                  <p:pic>
                    <p:nvPicPr>
                      <p:cNvPr id="2" name="Object 1"/>
                      <p:cNvPicPr/>
                      <p:nvPr/>
                    </p:nvPicPr>
                    <p:blipFill>
                      <a:blip r:embed="rId4"/>
                      <a:stretch>
                        <a:fillRect/>
                      </a:stretch>
                    </p:blipFill>
                    <p:spPr>
                      <a:xfrm>
                        <a:off x="1208485" y="1955006"/>
                        <a:ext cx="3014663" cy="2757488"/>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4776788" y="1980010"/>
          <a:ext cx="4211241" cy="2118122"/>
        </p:xfrm>
        <a:graphic>
          <a:graphicData uri="http://schemas.openxmlformats.org/presentationml/2006/ole">
            <mc:AlternateContent xmlns:mc="http://schemas.openxmlformats.org/markup-compatibility/2006">
              <mc:Choice xmlns:v="urn:schemas-microsoft-com:vml" Requires="v">
                <p:oleObj spid="_x0000_s115719" name="Equation" r:id="rId5" imgW="3174840" imgH="1600200" progId="Equation.3">
                  <p:embed/>
                </p:oleObj>
              </mc:Choice>
              <mc:Fallback>
                <p:oleObj name="Equation" r:id="rId5" imgW="3174840" imgH="1600200" progId="Equation.3">
                  <p:embed/>
                  <p:pic>
                    <p:nvPicPr>
                      <p:cNvPr id="3" name="Object 2"/>
                      <p:cNvPicPr/>
                      <p:nvPr/>
                    </p:nvPicPr>
                    <p:blipFill>
                      <a:blip r:embed="rId6"/>
                      <a:stretch>
                        <a:fillRect/>
                      </a:stretch>
                    </p:blipFill>
                    <p:spPr>
                      <a:xfrm>
                        <a:off x="4776788" y="1980010"/>
                        <a:ext cx="4211241" cy="2118122"/>
                      </a:xfrm>
                      <a:prstGeom prst="rect">
                        <a:avLst/>
                      </a:prstGeom>
                    </p:spPr>
                  </p:pic>
                </p:oleObj>
              </mc:Fallback>
            </mc:AlternateContent>
          </a:graphicData>
        </a:graphic>
      </p:graphicFrame>
      <p:sp>
        <p:nvSpPr>
          <p:cNvPr id="4" name="Freeform 3"/>
          <p:cNvSpPr/>
          <p:nvPr/>
        </p:nvSpPr>
        <p:spPr>
          <a:xfrm>
            <a:off x="6635338" y="2496045"/>
            <a:ext cx="1968335" cy="409699"/>
          </a:xfrm>
          <a:custGeom>
            <a:avLst/>
            <a:gdLst>
              <a:gd name="connsiteX0" fmla="*/ 2624447 w 2624447"/>
              <a:gd name="connsiteY0" fmla="*/ 0 h 546265"/>
              <a:gd name="connsiteX1" fmla="*/ 451262 w 2624447"/>
              <a:gd name="connsiteY1" fmla="*/ 225631 h 546265"/>
              <a:gd name="connsiteX2" fmla="*/ 0 w 2624447"/>
              <a:gd name="connsiteY2" fmla="*/ 546265 h 546265"/>
            </a:gdLst>
            <a:ahLst/>
            <a:cxnLst>
              <a:cxn ang="0">
                <a:pos x="connsiteX0" y="connsiteY0"/>
              </a:cxn>
              <a:cxn ang="0">
                <a:pos x="connsiteX1" y="connsiteY1"/>
              </a:cxn>
              <a:cxn ang="0">
                <a:pos x="connsiteX2" y="connsiteY2"/>
              </a:cxn>
            </a:cxnLst>
            <a:rect l="l" t="t" r="r" b="b"/>
            <a:pathLst>
              <a:path w="2624447" h="546265">
                <a:moveTo>
                  <a:pt x="2624447" y="0"/>
                </a:moveTo>
                <a:cubicBezTo>
                  <a:pt x="1756558" y="67293"/>
                  <a:pt x="888670" y="134587"/>
                  <a:pt x="451262" y="225631"/>
                </a:cubicBezTo>
                <a:cubicBezTo>
                  <a:pt x="13854" y="316675"/>
                  <a:pt x="6927" y="431470"/>
                  <a:pt x="0" y="546265"/>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5" name="Freeform 4"/>
          <p:cNvSpPr/>
          <p:nvPr/>
        </p:nvSpPr>
        <p:spPr>
          <a:xfrm>
            <a:off x="5602185" y="3404508"/>
            <a:ext cx="961901" cy="1042060"/>
          </a:xfrm>
          <a:custGeom>
            <a:avLst/>
            <a:gdLst>
              <a:gd name="connsiteX0" fmla="*/ 0 w 1282535"/>
              <a:gd name="connsiteY0" fmla="*/ 1389413 h 1389413"/>
              <a:gd name="connsiteX1" fmla="*/ 593766 w 1282535"/>
              <a:gd name="connsiteY1" fmla="*/ 641267 h 1389413"/>
              <a:gd name="connsiteX2" fmla="*/ 1282535 w 1282535"/>
              <a:gd name="connsiteY2" fmla="*/ 0 h 1389413"/>
            </a:gdLst>
            <a:ahLst/>
            <a:cxnLst>
              <a:cxn ang="0">
                <a:pos x="connsiteX0" y="connsiteY0"/>
              </a:cxn>
              <a:cxn ang="0">
                <a:pos x="connsiteX1" y="connsiteY1"/>
              </a:cxn>
              <a:cxn ang="0">
                <a:pos x="connsiteX2" y="connsiteY2"/>
              </a:cxn>
            </a:cxnLst>
            <a:rect l="l" t="t" r="r" b="b"/>
            <a:pathLst>
              <a:path w="1282535" h="1389413">
                <a:moveTo>
                  <a:pt x="0" y="1389413"/>
                </a:moveTo>
                <a:cubicBezTo>
                  <a:pt x="190005" y="1131124"/>
                  <a:pt x="380010" y="872836"/>
                  <a:pt x="593766" y="641267"/>
                </a:cubicBezTo>
                <a:cubicBezTo>
                  <a:pt x="807522" y="409698"/>
                  <a:pt x="1045028" y="204849"/>
                  <a:pt x="1282535"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6" name="TextBox 5"/>
          <p:cNvSpPr txBox="1"/>
          <p:nvPr/>
        </p:nvSpPr>
        <p:spPr>
          <a:xfrm>
            <a:off x="5165767" y="4500006"/>
            <a:ext cx="850489"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Now zero</a:t>
            </a:r>
          </a:p>
        </p:txBody>
      </p:sp>
      <p:sp>
        <p:nvSpPr>
          <p:cNvPr id="7" name="Freeform 6"/>
          <p:cNvSpPr/>
          <p:nvPr/>
        </p:nvSpPr>
        <p:spPr>
          <a:xfrm>
            <a:off x="6224715" y="2816679"/>
            <a:ext cx="312651" cy="472045"/>
          </a:xfrm>
          <a:custGeom>
            <a:avLst/>
            <a:gdLst>
              <a:gd name="connsiteX0" fmla="*/ 72484 w 416868"/>
              <a:gd name="connsiteY0" fmla="*/ 0 h 629393"/>
              <a:gd name="connsiteX1" fmla="*/ 24983 w 416868"/>
              <a:gd name="connsiteY1" fmla="*/ 332510 h 629393"/>
              <a:gd name="connsiteX2" fmla="*/ 416868 w 416868"/>
              <a:gd name="connsiteY2" fmla="*/ 629393 h 629393"/>
            </a:gdLst>
            <a:ahLst/>
            <a:cxnLst>
              <a:cxn ang="0">
                <a:pos x="connsiteX0" y="connsiteY0"/>
              </a:cxn>
              <a:cxn ang="0">
                <a:pos x="connsiteX1" y="connsiteY1"/>
              </a:cxn>
              <a:cxn ang="0">
                <a:pos x="connsiteX2" y="connsiteY2"/>
              </a:cxn>
            </a:cxnLst>
            <a:rect l="l" t="t" r="r" b="b"/>
            <a:pathLst>
              <a:path w="416868" h="629393">
                <a:moveTo>
                  <a:pt x="72484" y="0"/>
                </a:moveTo>
                <a:cubicBezTo>
                  <a:pt x="20035" y="113805"/>
                  <a:pt x="-32414" y="227611"/>
                  <a:pt x="24983" y="332510"/>
                </a:cubicBezTo>
                <a:cubicBezTo>
                  <a:pt x="82380" y="437409"/>
                  <a:pt x="249624" y="533401"/>
                  <a:pt x="416868" y="629393"/>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8" name="TextBox 7"/>
          <p:cNvSpPr txBox="1"/>
          <p:nvPr/>
        </p:nvSpPr>
        <p:spPr>
          <a:xfrm>
            <a:off x="1273629" y="5319403"/>
            <a:ext cx="4010137"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Since error </a:t>
            </a:r>
            <a:r>
              <a:rPr lang="en-US" sz="1350" dirty="0">
                <a:solidFill>
                  <a:prstClr val="black"/>
                </a:solidFill>
                <a:latin typeface="Times New Roman" panose="02020603050405020304" pitchFamily="18" charset="0"/>
                <a:cs typeface="Times New Roman" panose="02020603050405020304" pitchFamily="18" charset="0"/>
              </a:rPr>
              <a:t>(= 4.5993</a:t>
            </a:r>
            <a:r>
              <a:rPr lang="en-US" sz="1350" dirty="0">
                <a:solidFill>
                  <a:prstClr val="black"/>
                </a:solidFill>
                <a:latin typeface="Calibri" panose="020F0502020204030204"/>
              </a:rPr>
              <a:t>) is greater than </a:t>
            </a:r>
            <a:r>
              <a:rPr lang="en-US" sz="1350" i="1" dirty="0">
                <a:solidFill>
                  <a:prstClr val="black"/>
                </a:solidFill>
                <a:latin typeface="Calibri" panose="020F0502020204030204"/>
                <a:sym typeface="Symbol" panose="05050102010706020507" pitchFamily="18" charset="2"/>
              </a:rPr>
              <a:t></a:t>
            </a:r>
            <a:r>
              <a:rPr lang="en-US" sz="1350" dirty="0">
                <a:solidFill>
                  <a:prstClr val="black"/>
                </a:solidFill>
                <a:latin typeface="Calibri" panose="020F0502020204030204"/>
                <a:sym typeface="Symbol" panose="05050102010706020507" pitchFamily="18" charset="2"/>
              </a:rPr>
              <a:t>, repeat process</a:t>
            </a:r>
            <a:endParaRPr lang="en-US" sz="1350" dirty="0">
              <a:solidFill>
                <a:prstClr val="black"/>
              </a:solidFill>
              <a:latin typeface="Calibri" panose="020F0502020204030204"/>
            </a:endParaRPr>
          </a:p>
        </p:txBody>
      </p:sp>
    </p:spTree>
    <p:extLst>
      <p:ext uri="{BB962C8B-B14F-4D97-AF65-F5344CB8AC3E}">
        <p14:creationId xmlns:p14="http://schemas.microsoft.com/office/powerpoint/2010/main" val="357543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2</a:t>
            </a:r>
            <a:endParaRPr lang="en-US" dirty="0">
              <a:solidFill>
                <a:prstClr val="white"/>
              </a:solidFill>
              <a:latin typeface="Calibri" panose="020F0502020204030204"/>
            </a:endParaRPr>
          </a:p>
        </p:txBody>
      </p:sp>
      <p:graphicFrame>
        <p:nvGraphicFramePr>
          <p:cNvPr id="8" name="Object 7"/>
          <p:cNvGraphicFramePr>
            <a:graphicFrameLocks noChangeAspect="1"/>
          </p:cNvGraphicFramePr>
          <p:nvPr>
            <p:extLst/>
          </p:nvPr>
        </p:nvGraphicFramePr>
        <p:xfrm>
          <a:off x="1490603" y="1452563"/>
          <a:ext cx="3252788" cy="3935016"/>
        </p:xfrm>
        <a:graphic>
          <a:graphicData uri="http://schemas.openxmlformats.org/presentationml/2006/ole">
            <mc:AlternateContent xmlns:mc="http://schemas.openxmlformats.org/markup-compatibility/2006">
              <mc:Choice xmlns:v="urn:schemas-microsoft-com:vml" Requires="v">
                <p:oleObj spid="_x0000_s116742" name="Equation" r:id="rId3" imgW="2336760" imgH="2831760" progId="Equation.3">
                  <p:embed/>
                </p:oleObj>
              </mc:Choice>
              <mc:Fallback>
                <p:oleObj name="Equation" r:id="rId3" imgW="2336760" imgH="2831760" progId="Equation.3">
                  <p:embed/>
                  <p:pic>
                    <p:nvPicPr>
                      <p:cNvPr id="8" name="Object 7"/>
                      <p:cNvPicPr/>
                      <p:nvPr/>
                    </p:nvPicPr>
                    <p:blipFill>
                      <a:blip r:embed="rId4"/>
                      <a:stretch>
                        <a:fillRect/>
                      </a:stretch>
                    </p:blipFill>
                    <p:spPr>
                      <a:xfrm>
                        <a:off x="1490603" y="1452563"/>
                        <a:ext cx="3252788" cy="393501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5094685" y="1452563"/>
          <a:ext cx="3234928" cy="3599260"/>
        </p:xfrm>
        <a:graphic>
          <a:graphicData uri="http://schemas.openxmlformats.org/presentationml/2006/ole">
            <mc:AlternateContent xmlns:mc="http://schemas.openxmlformats.org/markup-compatibility/2006">
              <mc:Choice xmlns:v="urn:schemas-microsoft-com:vml" Requires="v">
                <p:oleObj spid="_x0000_s116743" name="Equation" r:id="rId5" imgW="2323800" imgH="2590560" progId="Equation.3">
                  <p:embed/>
                </p:oleObj>
              </mc:Choice>
              <mc:Fallback>
                <p:oleObj name="Equation" r:id="rId5" imgW="2323800" imgH="2590560" progId="Equation.3">
                  <p:embed/>
                  <p:pic>
                    <p:nvPicPr>
                      <p:cNvPr id="9" name="Object 8"/>
                      <p:cNvPicPr/>
                      <p:nvPr/>
                    </p:nvPicPr>
                    <p:blipFill>
                      <a:blip r:embed="rId6"/>
                      <a:stretch>
                        <a:fillRect/>
                      </a:stretch>
                    </p:blipFill>
                    <p:spPr>
                      <a:xfrm>
                        <a:off x="5094685" y="1452563"/>
                        <a:ext cx="3234928" cy="3599260"/>
                      </a:xfrm>
                      <a:prstGeom prst="rect">
                        <a:avLst/>
                      </a:prstGeom>
                    </p:spPr>
                  </p:pic>
                </p:oleObj>
              </mc:Fallback>
            </mc:AlternateContent>
          </a:graphicData>
        </a:graphic>
      </p:graphicFrame>
      <p:sp>
        <p:nvSpPr>
          <p:cNvPr id="10" name="Oval 9"/>
          <p:cNvSpPr/>
          <p:nvPr/>
        </p:nvSpPr>
        <p:spPr>
          <a:xfrm>
            <a:off x="6844641" y="2458511"/>
            <a:ext cx="643812" cy="30791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1" name="Freeform 10"/>
          <p:cNvSpPr/>
          <p:nvPr/>
        </p:nvSpPr>
        <p:spPr>
          <a:xfrm>
            <a:off x="5450775" y="1801339"/>
            <a:ext cx="1371599" cy="810491"/>
          </a:xfrm>
          <a:custGeom>
            <a:avLst/>
            <a:gdLst>
              <a:gd name="connsiteX0" fmla="*/ 0 w 724395"/>
              <a:gd name="connsiteY0" fmla="*/ 0 h 724395"/>
              <a:gd name="connsiteX1" fmla="*/ 320634 w 724395"/>
              <a:gd name="connsiteY1" fmla="*/ 510639 h 724395"/>
              <a:gd name="connsiteX2" fmla="*/ 724395 w 724395"/>
              <a:gd name="connsiteY2" fmla="*/ 724395 h 724395"/>
            </a:gdLst>
            <a:ahLst/>
            <a:cxnLst>
              <a:cxn ang="0">
                <a:pos x="connsiteX0" y="connsiteY0"/>
              </a:cxn>
              <a:cxn ang="0">
                <a:pos x="connsiteX1" y="connsiteY1"/>
              </a:cxn>
              <a:cxn ang="0">
                <a:pos x="connsiteX2" y="connsiteY2"/>
              </a:cxn>
            </a:cxnLst>
            <a:rect l="l" t="t" r="r" b="b"/>
            <a:pathLst>
              <a:path w="724395" h="724395">
                <a:moveTo>
                  <a:pt x="0" y="0"/>
                </a:moveTo>
                <a:cubicBezTo>
                  <a:pt x="99951" y="194953"/>
                  <a:pt x="199902" y="389907"/>
                  <a:pt x="320634" y="510639"/>
                </a:cubicBezTo>
                <a:cubicBezTo>
                  <a:pt x="441366" y="631371"/>
                  <a:pt x="582880" y="677883"/>
                  <a:pt x="724395" y="724395"/>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145022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23E2254-6287-476A-9E18-9132F85E69D3}"/>
              </a:ext>
            </a:extLst>
          </p:cNvPr>
          <p:cNvSpPr>
            <a:spLocks noGrp="1" noChangeArrowheads="1"/>
          </p:cNvSpPr>
          <p:nvPr>
            <p:ph type="title"/>
          </p:nvPr>
        </p:nvSpPr>
        <p:spPr>
          <a:xfrm>
            <a:off x="492125" y="758825"/>
            <a:ext cx="8651875" cy="492125"/>
          </a:xfrm>
        </p:spPr>
        <p:txBody>
          <a:bodyPr/>
          <a:lstStyle/>
          <a:p>
            <a:pPr>
              <a:lnSpc>
                <a:spcPct val="115000"/>
              </a:lnSpc>
            </a:pPr>
            <a:r>
              <a:rPr lang="en-US" altLang="en-US">
                <a:latin typeface="Calibri" panose="020F0502020204030204" pitchFamily="34" charset="0"/>
                <a:ea typeface="Calibri" panose="020F0502020204030204" pitchFamily="34" charset="0"/>
                <a:cs typeface="Times New Roman" panose="02020603050405020304" pitchFamily="18" charset="0"/>
              </a:rPr>
              <a:t>Programming Projects: (80%)</a:t>
            </a:r>
          </a:p>
        </p:txBody>
      </p:sp>
      <p:sp>
        <p:nvSpPr>
          <p:cNvPr id="15363" name="Content Placeholder 2">
            <a:extLst>
              <a:ext uri="{FF2B5EF4-FFF2-40B4-BE49-F238E27FC236}">
                <a16:creationId xmlns:a16="http://schemas.microsoft.com/office/drawing/2014/main" id="{9E276359-8443-4DD4-A04F-B98DC081A157}"/>
              </a:ext>
            </a:extLst>
          </p:cNvPr>
          <p:cNvSpPr>
            <a:spLocks noGrp="1" noChangeArrowheads="1"/>
          </p:cNvSpPr>
          <p:nvPr>
            <p:ph idx="1"/>
          </p:nvPr>
        </p:nvSpPr>
        <p:spPr>
          <a:xfrm>
            <a:off x="965200" y="1484313"/>
            <a:ext cx="6972300" cy="1526828"/>
          </a:xfrm>
        </p:spPr>
        <p:txBody>
          <a:bodyPr/>
          <a:lstStyle/>
          <a:p>
            <a:pPr marL="342900" indent="-342900">
              <a:lnSpc>
                <a:spcPct val="115000"/>
              </a:lnSpc>
              <a:spcBef>
                <a:spcPct val="0"/>
              </a:spcBef>
              <a:buFont typeface="Arial" pitchFamily="34" charset="0"/>
              <a:buAutoNum type="arabicPeriod"/>
            </a:pPr>
            <a:r>
              <a:rPr altLang="en-US" sz="1800" dirty="0">
                <a:latin typeface="Calibri" panose="020F0502020204030204" pitchFamily="34" charset="0"/>
                <a:ea typeface="Calibri" panose="020F0502020204030204" pitchFamily="34" charset="0"/>
                <a:cs typeface="Times New Roman" panose="02020603050405020304" pitchFamily="18" charset="0"/>
              </a:rPr>
              <a:t>Power Flow Project (20%)</a:t>
            </a:r>
          </a:p>
          <a:p>
            <a:pPr marL="508000" lvl="1" indent="-342900">
              <a:lnSpc>
                <a:spcPct val="115000"/>
              </a:lnSpc>
              <a:spcBef>
                <a:spcPct val="0"/>
              </a:spcBef>
              <a:buFont typeface="Arial" panose="020B0604020202020204" pitchFamily="34" charset="0"/>
              <a:buAutoNum type="alphaUcPeriod"/>
            </a:pPr>
            <a:r>
              <a:rPr altLang="en-US" sz="16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Y</a:t>
            </a:r>
            <a:r>
              <a:rPr altLang="en-US" sz="1600" baseline="-250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bus</a:t>
            </a:r>
            <a:r>
              <a:rPr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Jacobian matrices – Newton Raphson</a:t>
            </a:r>
          </a:p>
          <a:p>
            <a:pPr marL="508000" lvl="1" indent="-342900">
              <a:lnSpc>
                <a:spcPct val="115000"/>
              </a:lnSpc>
              <a:spcBef>
                <a:spcPct val="0"/>
              </a:spcBef>
              <a:buFont typeface="Arial" panose="020B0604020202020204" pitchFamily="34" charset="0"/>
              <a:buAutoNum type="alphaUcPeriod"/>
            </a:pPr>
            <a:r>
              <a:rPr lang="en-US"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LU </a:t>
            </a:r>
            <a:r>
              <a:rPr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Factorization</a:t>
            </a:r>
            <a:r>
              <a:rPr altLang="en-US" sz="1600" dirty="0">
                <a:latin typeface="Calibri" panose="020F0502020204030204" pitchFamily="34" charset="0"/>
                <a:ea typeface="Calibri" panose="020F0502020204030204" pitchFamily="34" charset="0"/>
                <a:cs typeface="Times New Roman" panose="02020603050405020304" pitchFamily="18" charset="0"/>
              </a:rPr>
              <a:t>, Backward-Forward substitution for NR</a:t>
            </a:r>
          </a:p>
          <a:p>
            <a:pPr marL="508000" lvl="1" indent="-342900">
              <a:lnSpc>
                <a:spcPct val="115000"/>
              </a:lnSpc>
              <a:spcBef>
                <a:spcPct val="0"/>
              </a:spcBef>
              <a:buFont typeface="Arial" panose="020B0604020202020204" pitchFamily="34" charset="0"/>
              <a:buAutoNum type="alphaUcPeriod"/>
            </a:pPr>
            <a:r>
              <a:rPr altLang="en-US" sz="1600" dirty="0">
                <a:latin typeface="Calibri" panose="020F0502020204030204" pitchFamily="34" charset="0"/>
                <a:ea typeface="Calibri" panose="020F0502020204030204" pitchFamily="34" charset="0"/>
                <a:cs typeface="Times New Roman" panose="02020603050405020304" pitchFamily="18" charset="0"/>
              </a:rPr>
              <a:t>Fast Decoupled</a:t>
            </a:r>
          </a:p>
          <a:p>
            <a:pPr marL="508000" lvl="1" indent="-342900">
              <a:lnSpc>
                <a:spcPct val="115000"/>
              </a:lnSpc>
              <a:spcBef>
                <a:spcPct val="0"/>
              </a:spcBef>
              <a:buFont typeface="Arial" panose="020B0604020202020204" pitchFamily="34" charset="0"/>
              <a:buAutoNum type="alphaUcPeriod"/>
            </a:pPr>
            <a:r>
              <a:rPr altLang="en-US" sz="1600" dirty="0">
                <a:latin typeface="Calibri" panose="020F0502020204030204" pitchFamily="34" charset="0"/>
                <a:ea typeface="Calibri" panose="020F0502020204030204" pitchFamily="34" charset="0"/>
                <a:cs typeface="Times New Roman" panose="02020603050405020304" pitchFamily="18" charset="0"/>
              </a:rPr>
              <a:t>Q-limits, transformer taps</a:t>
            </a:r>
          </a:p>
        </p:txBody>
      </p:sp>
      <p:sp>
        <p:nvSpPr>
          <p:cNvPr id="15364" name="TextBox 1">
            <a:extLst>
              <a:ext uri="{FF2B5EF4-FFF2-40B4-BE49-F238E27FC236}">
                <a16:creationId xmlns:a16="http://schemas.microsoft.com/office/drawing/2014/main" id="{491AD370-7549-4B2A-80E1-515721D89719}"/>
              </a:ext>
            </a:extLst>
          </p:cNvPr>
          <p:cNvSpPr txBox="1">
            <a:spLocks noChangeArrowheads="1"/>
          </p:cNvSpPr>
          <p:nvPr/>
        </p:nvSpPr>
        <p:spPr bwMode="auto">
          <a:xfrm>
            <a:off x="772319" y="3717022"/>
            <a:ext cx="75993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a:solidFill>
                  <a:schemeClr val="accent1"/>
                </a:solidFill>
              </a:rPr>
              <a:t>Using IEEE 14 bus system as given, and I will provide a slightly modified version after you confirm the 14-bus system.  </a:t>
            </a:r>
          </a:p>
          <a:p>
            <a:pPr>
              <a:buFont typeface="Arial" panose="020B0604020202020204" pitchFamily="34" charset="0"/>
              <a:buChar char="•"/>
            </a:pPr>
            <a:r>
              <a:rPr lang="en-US" altLang="en-US">
                <a:solidFill>
                  <a:schemeClr val="accent1"/>
                </a:solidFill>
              </a:rPr>
              <a:t>Projects build on each other, adding different features</a:t>
            </a:r>
          </a:p>
          <a:p>
            <a:pPr>
              <a:buFont typeface="Arial" panose="020B0604020202020204" pitchFamily="34" charset="0"/>
              <a:buChar char="•"/>
            </a:pPr>
            <a:r>
              <a:rPr lang="en-US" altLang="en-US">
                <a:solidFill>
                  <a:schemeClr val="accent1"/>
                </a:solidFill>
              </a:rPr>
              <a:t>In addition to getting the right answers, for each program we’ll set up a session for you to describe your code to me.</a:t>
            </a:r>
          </a:p>
          <a:p>
            <a:pPr>
              <a:buFont typeface="Arial" panose="020B0604020202020204" pitchFamily="34" charset="0"/>
              <a:buChar char="•"/>
            </a:pPr>
            <a:r>
              <a:rPr lang="en-US" altLang="en-US">
                <a:solidFill>
                  <a:schemeClr val="accent1"/>
                </a:solidFill>
              </a:rPr>
              <a:t>Copying code from a colleague or from on-line resources is not permitted.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448" y="1186790"/>
            <a:ext cx="4333943"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Applying Given’s rotation to zero out </a:t>
            </a:r>
            <a:r>
              <a:rPr lang="en-US" i="1" dirty="0">
                <a:solidFill>
                  <a:prstClr val="black"/>
                </a:solidFill>
                <a:latin typeface="Times New Roman" panose="02020603050405020304" pitchFamily="18" charset="0"/>
                <a:cs typeface="Times New Roman" panose="02020603050405020304" pitchFamily="18" charset="0"/>
              </a:rPr>
              <a:t>H(3,2)</a:t>
            </a:r>
            <a:r>
              <a:rPr lang="en-US" dirty="0">
                <a:solidFill>
                  <a:prstClr val="black"/>
                </a:solidFill>
                <a:latin typeface="Calibri" panose="020F0502020204030204"/>
              </a:rPr>
              <a:t>:</a:t>
            </a:r>
          </a:p>
        </p:txBody>
      </p:sp>
      <p:graphicFrame>
        <p:nvGraphicFramePr>
          <p:cNvPr id="3" name="Object 2"/>
          <p:cNvGraphicFramePr>
            <a:graphicFrameLocks noChangeAspect="1"/>
          </p:cNvGraphicFramePr>
          <p:nvPr>
            <p:extLst/>
          </p:nvPr>
        </p:nvGraphicFramePr>
        <p:xfrm>
          <a:off x="1722835" y="1646635"/>
          <a:ext cx="3552825" cy="3464719"/>
        </p:xfrm>
        <a:graphic>
          <a:graphicData uri="http://schemas.openxmlformats.org/presentationml/2006/ole">
            <mc:AlternateContent xmlns:mc="http://schemas.openxmlformats.org/markup-compatibility/2006">
              <mc:Choice xmlns:v="urn:schemas-microsoft-com:vml" Requires="v">
                <p:oleObj spid="_x0000_s117764" name="Equation" r:id="rId3" imgW="2679480" imgH="2616120" progId="Equation.3">
                  <p:embed/>
                </p:oleObj>
              </mc:Choice>
              <mc:Fallback>
                <p:oleObj name="Equation" r:id="rId3" imgW="2679480" imgH="2616120" progId="Equation.3">
                  <p:embed/>
                  <p:pic>
                    <p:nvPicPr>
                      <p:cNvPr id="3" name="Object 2"/>
                      <p:cNvPicPr/>
                      <p:nvPr/>
                    </p:nvPicPr>
                    <p:blipFill>
                      <a:blip r:embed="rId4"/>
                      <a:stretch>
                        <a:fillRect/>
                      </a:stretch>
                    </p:blipFill>
                    <p:spPr>
                      <a:xfrm>
                        <a:off x="1722835" y="1646635"/>
                        <a:ext cx="3552825" cy="3464719"/>
                      </a:xfrm>
                      <a:prstGeom prst="rect">
                        <a:avLst/>
                      </a:prstGeom>
                    </p:spPr>
                  </p:pic>
                </p:oleObj>
              </mc:Fallback>
            </mc:AlternateContent>
          </a:graphicData>
        </a:graphic>
      </p:graphicFrame>
    </p:spTree>
    <p:extLst>
      <p:ext uri="{BB962C8B-B14F-4D97-AF65-F5344CB8AC3E}">
        <p14:creationId xmlns:p14="http://schemas.microsoft.com/office/powerpoint/2010/main" val="3890191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241822" y="1955006"/>
          <a:ext cx="2947988" cy="2757488"/>
        </p:xfrm>
        <a:graphic>
          <a:graphicData uri="http://schemas.openxmlformats.org/presentationml/2006/ole">
            <mc:AlternateContent xmlns:mc="http://schemas.openxmlformats.org/markup-compatibility/2006">
              <mc:Choice xmlns:v="urn:schemas-microsoft-com:vml" Requires="v">
                <p:oleObj spid="_x0000_s118790" name="Equation" r:id="rId3" imgW="2222280" imgH="2082600" progId="Equation.3">
                  <p:embed/>
                </p:oleObj>
              </mc:Choice>
              <mc:Fallback>
                <p:oleObj name="Equation" r:id="rId3" imgW="2222280" imgH="2082600" progId="Equation.3">
                  <p:embed/>
                  <p:pic>
                    <p:nvPicPr>
                      <p:cNvPr id="2" name="Object 1"/>
                      <p:cNvPicPr/>
                      <p:nvPr/>
                    </p:nvPicPr>
                    <p:blipFill>
                      <a:blip r:embed="rId4"/>
                      <a:stretch>
                        <a:fillRect/>
                      </a:stretch>
                    </p:blipFill>
                    <p:spPr>
                      <a:xfrm>
                        <a:off x="1241822" y="1955006"/>
                        <a:ext cx="2947988" cy="2757488"/>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4658916" y="1980010"/>
          <a:ext cx="4446984" cy="2118122"/>
        </p:xfrm>
        <a:graphic>
          <a:graphicData uri="http://schemas.openxmlformats.org/presentationml/2006/ole">
            <mc:AlternateContent xmlns:mc="http://schemas.openxmlformats.org/markup-compatibility/2006">
              <mc:Choice xmlns:v="urn:schemas-microsoft-com:vml" Requires="v">
                <p:oleObj spid="_x0000_s118791" name="Equation" r:id="rId5" imgW="3352680" imgH="1600200" progId="Equation.3">
                  <p:embed/>
                </p:oleObj>
              </mc:Choice>
              <mc:Fallback>
                <p:oleObj name="Equation" r:id="rId5" imgW="3352680" imgH="1600200" progId="Equation.3">
                  <p:embed/>
                  <p:pic>
                    <p:nvPicPr>
                      <p:cNvPr id="3" name="Object 2"/>
                      <p:cNvPicPr/>
                      <p:nvPr/>
                    </p:nvPicPr>
                    <p:blipFill>
                      <a:blip r:embed="rId6"/>
                      <a:stretch>
                        <a:fillRect/>
                      </a:stretch>
                    </p:blipFill>
                    <p:spPr>
                      <a:xfrm>
                        <a:off x="4658916" y="1980010"/>
                        <a:ext cx="4446984" cy="2118122"/>
                      </a:xfrm>
                      <a:prstGeom prst="rect">
                        <a:avLst/>
                      </a:prstGeom>
                    </p:spPr>
                  </p:pic>
                </p:oleObj>
              </mc:Fallback>
            </mc:AlternateContent>
          </a:graphicData>
        </a:graphic>
      </p:graphicFrame>
      <p:sp>
        <p:nvSpPr>
          <p:cNvPr id="4" name="Freeform 3"/>
          <p:cNvSpPr/>
          <p:nvPr/>
        </p:nvSpPr>
        <p:spPr>
          <a:xfrm>
            <a:off x="7365671" y="2504952"/>
            <a:ext cx="1416132" cy="712519"/>
          </a:xfrm>
          <a:custGeom>
            <a:avLst/>
            <a:gdLst>
              <a:gd name="connsiteX0" fmla="*/ 2624447 w 2624447"/>
              <a:gd name="connsiteY0" fmla="*/ 0 h 546265"/>
              <a:gd name="connsiteX1" fmla="*/ 451262 w 2624447"/>
              <a:gd name="connsiteY1" fmla="*/ 225631 h 546265"/>
              <a:gd name="connsiteX2" fmla="*/ 0 w 2624447"/>
              <a:gd name="connsiteY2" fmla="*/ 546265 h 546265"/>
            </a:gdLst>
            <a:ahLst/>
            <a:cxnLst>
              <a:cxn ang="0">
                <a:pos x="connsiteX0" y="connsiteY0"/>
              </a:cxn>
              <a:cxn ang="0">
                <a:pos x="connsiteX1" y="connsiteY1"/>
              </a:cxn>
              <a:cxn ang="0">
                <a:pos x="connsiteX2" y="connsiteY2"/>
              </a:cxn>
            </a:cxnLst>
            <a:rect l="l" t="t" r="r" b="b"/>
            <a:pathLst>
              <a:path w="2624447" h="546265">
                <a:moveTo>
                  <a:pt x="2624447" y="0"/>
                </a:moveTo>
                <a:cubicBezTo>
                  <a:pt x="1756558" y="67293"/>
                  <a:pt x="888670" y="134587"/>
                  <a:pt x="451262" y="225631"/>
                </a:cubicBezTo>
                <a:cubicBezTo>
                  <a:pt x="13854" y="316675"/>
                  <a:pt x="6927" y="431470"/>
                  <a:pt x="0" y="546265"/>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5" name="Freeform 4"/>
          <p:cNvSpPr/>
          <p:nvPr/>
        </p:nvSpPr>
        <p:spPr>
          <a:xfrm>
            <a:off x="5602184" y="3618264"/>
            <a:ext cx="1612076" cy="828304"/>
          </a:xfrm>
          <a:custGeom>
            <a:avLst/>
            <a:gdLst>
              <a:gd name="connsiteX0" fmla="*/ 0 w 1282535"/>
              <a:gd name="connsiteY0" fmla="*/ 1389413 h 1389413"/>
              <a:gd name="connsiteX1" fmla="*/ 593766 w 1282535"/>
              <a:gd name="connsiteY1" fmla="*/ 641267 h 1389413"/>
              <a:gd name="connsiteX2" fmla="*/ 1282535 w 1282535"/>
              <a:gd name="connsiteY2" fmla="*/ 0 h 1389413"/>
            </a:gdLst>
            <a:ahLst/>
            <a:cxnLst>
              <a:cxn ang="0">
                <a:pos x="connsiteX0" y="connsiteY0"/>
              </a:cxn>
              <a:cxn ang="0">
                <a:pos x="connsiteX1" y="connsiteY1"/>
              </a:cxn>
              <a:cxn ang="0">
                <a:pos x="connsiteX2" y="connsiteY2"/>
              </a:cxn>
            </a:cxnLst>
            <a:rect l="l" t="t" r="r" b="b"/>
            <a:pathLst>
              <a:path w="1282535" h="1389413">
                <a:moveTo>
                  <a:pt x="0" y="1389413"/>
                </a:moveTo>
                <a:cubicBezTo>
                  <a:pt x="190005" y="1131124"/>
                  <a:pt x="380010" y="872836"/>
                  <a:pt x="593766" y="641267"/>
                </a:cubicBezTo>
                <a:cubicBezTo>
                  <a:pt x="807522" y="409698"/>
                  <a:pt x="1045028" y="204849"/>
                  <a:pt x="1282535"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6" name="TextBox 5"/>
          <p:cNvSpPr txBox="1"/>
          <p:nvPr/>
        </p:nvSpPr>
        <p:spPr>
          <a:xfrm>
            <a:off x="5165767" y="4500006"/>
            <a:ext cx="850489"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Now zero</a:t>
            </a:r>
          </a:p>
        </p:txBody>
      </p:sp>
      <p:sp>
        <p:nvSpPr>
          <p:cNvPr id="8" name="TextBox 7"/>
          <p:cNvSpPr txBox="1"/>
          <p:nvPr/>
        </p:nvSpPr>
        <p:spPr>
          <a:xfrm>
            <a:off x="1273629" y="5319403"/>
            <a:ext cx="4010137"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Since error </a:t>
            </a:r>
            <a:r>
              <a:rPr lang="en-US" sz="1350" dirty="0">
                <a:solidFill>
                  <a:prstClr val="black"/>
                </a:solidFill>
                <a:latin typeface="Times New Roman" panose="02020603050405020304" pitchFamily="18" charset="0"/>
                <a:cs typeface="Times New Roman" panose="02020603050405020304" pitchFamily="18" charset="0"/>
              </a:rPr>
              <a:t>(= 1.7708</a:t>
            </a:r>
            <a:r>
              <a:rPr lang="en-US" sz="1350" dirty="0">
                <a:solidFill>
                  <a:prstClr val="black"/>
                </a:solidFill>
                <a:latin typeface="Calibri" panose="020F0502020204030204"/>
              </a:rPr>
              <a:t>) is greater than </a:t>
            </a:r>
            <a:r>
              <a:rPr lang="en-US" sz="1350" i="1" dirty="0">
                <a:solidFill>
                  <a:prstClr val="black"/>
                </a:solidFill>
                <a:latin typeface="Calibri" panose="020F0502020204030204"/>
                <a:sym typeface="Symbol" panose="05050102010706020507" pitchFamily="18" charset="2"/>
              </a:rPr>
              <a:t></a:t>
            </a:r>
            <a:r>
              <a:rPr lang="en-US" sz="1350" dirty="0">
                <a:solidFill>
                  <a:prstClr val="black"/>
                </a:solidFill>
                <a:latin typeface="Calibri" panose="020F0502020204030204"/>
                <a:sym typeface="Symbol" panose="05050102010706020507" pitchFamily="18" charset="2"/>
              </a:rPr>
              <a:t>, repeat process</a:t>
            </a:r>
            <a:endParaRPr lang="en-US" sz="1350" dirty="0">
              <a:solidFill>
                <a:prstClr val="black"/>
              </a:solidFill>
              <a:latin typeface="Calibri" panose="020F0502020204030204"/>
            </a:endParaRPr>
          </a:p>
        </p:txBody>
      </p:sp>
      <p:sp>
        <p:nvSpPr>
          <p:cNvPr id="10" name="Freeform 9"/>
          <p:cNvSpPr/>
          <p:nvPr/>
        </p:nvSpPr>
        <p:spPr>
          <a:xfrm>
            <a:off x="5780315" y="2807773"/>
            <a:ext cx="1407226" cy="810491"/>
          </a:xfrm>
          <a:custGeom>
            <a:avLst/>
            <a:gdLst>
              <a:gd name="connsiteX0" fmla="*/ 0 w 1876301"/>
              <a:gd name="connsiteY0" fmla="*/ 0 h 1080655"/>
              <a:gd name="connsiteX1" fmla="*/ 1294410 w 1876301"/>
              <a:gd name="connsiteY1" fmla="*/ 855023 h 1080655"/>
              <a:gd name="connsiteX2" fmla="*/ 1876301 w 1876301"/>
              <a:gd name="connsiteY2" fmla="*/ 1080655 h 1080655"/>
            </a:gdLst>
            <a:ahLst/>
            <a:cxnLst>
              <a:cxn ang="0">
                <a:pos x="connsiteX0" y="connsiteY0"/>
              </a:cxn>
              <a:cxn ang="0">
                <a:pos x="connsiteX1" y="connsiteY1"/>
              </a:cxn>
              <a:cxn ang="0">
                <a:pos x="connsiteX2" y="connsiteY2"/>
              </a:cxn>
            </a:cxnLst>
            <a:rect l="l" t="t" r="r" b="b"/>
            <a:pathLst>
              <a:path w="1876301" h="1080655">
                <a:moveTo>
                  <a:pt x="0" y="0"/>
                </a:moveTo>
                <a:cubicBezTo>
                  <a:pt x="490846" y="337457"/>
                  <a:pt x="981693" y="674914"/>
                  <a:pt x="1294410" y="855023"/>
                </a:cubicBezTo>
                <a:cubicBezTo>
                  <a:pt x="1607127" y="1035132"/>
                  <a:pt x="1741714" y="1057893"/>
                  <a:pt x="1876301" y="1080655"/>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62401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a:t>
            </a:r>
            <a:r>
              <a:rPr lang="en-US" dirty="0">
                <a:solidFill>
                  <a:prstClr val="white"/>
                </a:solidFill>
                <a:latin typeface="Times New Roman" panose="02020603050405020304" pitchFamily="18" charset="0"/>
                <a:cs typeface="Times New Roman" panose="02020603050405020304" pitchFamily="18" charset="0"/>
              </a:rPr>
              <a:t>3</a:t>
            </a:r>
            <a:endParaRPr lang="en-US" dirty="0">
              <a:solidFill>
                <a:prstClr val="white"/>
              </a:solidFill>
              <a:latin typeface="Calibri" panose="020F0502020204030204"/>
            </a:endParaRPr>
          </a:p>
        </p:txBody>
      </p:sp>
      <p:graphicFrame>
        <p:nvGraphicFramePr>
          <p:cNvPr id="8" name="Object 7"/>
          <p:cNvGraphicFramePr>
            <a:graphicFrameLocks noChangeAspect="1"/>
          </p:cNvGraphicFramePr>
          <p:nvPr>
            <p:extLst/>
          </p:nvPr>
        </p:nvGraphicFramePr>
        <p:xfrm>
          <a:off x="415436" y="1888981"/>
          <a:ext cx="3958828" cy="3634979"/>
        </p:xfrm>
        <a:graphic>
          <a:graphicData uri="http://schemas.openxmlformats.org/presentationml/2006/ole">
            <mc:AlternateContent xmlns:mc="http://schemas.openxmlformats.org/markup-compatibility/2006">
              <mc:Choice xmlns:v="urn:schemas-microsoft-com:vml" Requires="v">
                <p:oleObj spid="_x0000_s119814" name="Equation" r:id="rId3" imgW="2844720" imgH="2616120" progId="Equation.3">
                  <p:embed/>
                </p:oleObj>
              </mc:Choice>
              <mc:Fallback>
                <p:oleObj name="Equation" r:id="rId3" imgW="2844720" imgH="2616120" progId="Equation.3">
                  <p:embed/>
                  <p:pic>
                    <p:nvPicPr>
                      <p:cNvPr id="8" name="Object 7"/>
                      <p:cNvPicPr/>
                      <p:nvPr/>
                    </p:nvPicPr>
                    <p:blipFill>
                      <a:blip r:embed="rId4"/>
                      <a:stretch>
                        <a:fillRect/>
                      </a:stretch>
                    </p:blipFill>
                    <p:spPr>
                      <a:xfrm>
                        <a:off x="415436" y="1888981"/>
                        <a:ext cx="3958828" cy="3634979"/>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571844" y="1888981"/>
          <a:ext cx="3942160" cy="3599260"/>
        </p:xfrm>
        <a:graphic>
          <a:graphicData uri="http://schemas.openxmlformats.org/presentationml/2006/ole">
            <mc:AlternateContent xmlns:mc="http://schemas.openxmlformats.org/markup-compatibility/2006">
              <mc:Choice xmlns:v="urn:schemas-microsoft-com:vml" Requires="v">
                <p:oleObj spid="_x0000_s119815" name="Equation" r:id="rId5" imgW="2831760" imgH="2590560" progId="Equation.3">
                  <p:embed/>
                </p:oleObj>
              </mc:Choice>
              <mc:Fallback>
                <p:oleObj name="Equation" r:id="rId5" imgW="2831760" imgH="2590560" progId="Equation.3">
                  <p:embed/>
                  <p:pic>
                    <p:nvPicPr>
                      <p:cNvPr id="9" name="Object 8"/>
                      <p:cNvPicPr/>
                      <p:nvPr/>
                    </p:nvPicPr>
                    <p:blipFill>
                      <a:blip r:embed="rId6"/>
                      <a:stretch>
                        <a:fillRect/>
                      </a:stretch>
                    </p:blipFill>
                    <p:spPr>
                      <a:xfrm>
                        <a:off x="4571844" y="1888981"/>
                        <a:ext cx="3942160" cy="3599260"/>
                      </a:xfrm>
                      <a:prstGeom prst="rect">
                        <a:avLst/>
                      </a:prstGeom>
                    </p:spPr>
                  </p:pic>
                </p:oleObj>
              </mc:Fallback>
            </mc:AlternateContent>
          </a:graphicData>
        </a:graphic>
      </p:graphicFrame>
      <p:sp>
        <p:nvSpPr>
          <p:cNvPr id="10" name="Oval 9"/>
          <p:cNvSpPr/>
          <p:nvPr/>
        </p:nvSpPr>
        <p:spPr>
          <a:xfrm>
            <a:off x="7200900" y="3206656"/>
            <a:ext cx="1001980" cy="30791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1" name="Freeform 10"/>
          <p:cNvSpPr/>
          <p:nvPr/>
        </p:nvSpPr>
        <p:spPr>
          <a:xfrm>
            <a:off x="5067795" y="2211037"/>
            <a:ext cx="2119745" cy="1140032"/>
          </a:xfrm>
          <a:custGeom>
            <a:avLst/>
            <a:gdLst>
              <a:gd name="connsiteX0" fmla="*/ 0 w 724395"/>
              <a:gd name="connsiteY0" fmla="*/ 0 h 724395"/>
              <a:gd name="connsiteX1" fmla="*/ 320634 w 724395"/>
              <a:gd name="connsiteY1" fmla="*/ 510639 h 724395"/>
              <a:gd name="connsiteX2" fmla="*/ 724395 w 724395"/>
              <a:gd name="connsiteY2" fmla="*/ 724395 h 724395"/>
            </a:gdLst>
            <a:ahLst/>
            <a:cxnLst>
              <a:cxn ang="0">
                <a:pos x="connsiteX0" y="connsiteY0"/>
              </a:cxn>
              <a:cxn ang="0">
                <a:pos x="connsiteX1" y="connsiteY1"/>
              </a:cxn>
              <a:cxn ang="0">
                <a:pos x="connsiteX2" y="connsiteY2"/>
              </a:cxn>
            </a:cxnLst>
            <a:rect l="l" t="t" r="r" b="b"/>
            <a:pathLst>
              <a:path w="724395" h="724395">
                <a:moveTo>
                  <a:pt x="0" y="0"/>
                </a:moveTo>
                <a:cubicBezTo>
                  <a:pt x="99951" y="194953"/>
                  <a:pt x="199902" y="389907"/>
                  <a:pt x="320634" y="510639"/>
                </a:cubicBezTo>
                <a:cubicBezTo>
                  <a:pt x="441366" y="631371"/>
                  <a:pt x="582880" y="677883"/>
                  <a:pt x="724395" y="724395"/>
                </a:cubicBezTo>
              </a:path>
            </a:pathLst>
          </a:custGeom>
          <a:noFill/>
          <a:ln w="254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4641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448" y="1186790"/>
            <a:ext cx="4333943"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Applying Given’s rotation to zero out </a:t>
            </a:r>
            <a:r>
              <a:rPr lang="en-US" i="1" dirty="0">
                <a:solidFill>
                  <a:prstClr val="black"/>
                </a:solidFill>
                <a:latin typeface="Times New Roman" panose="02020603050405020304" pitchFamily="18" charset="0"/>
                <a:cs typeface="Times New Roman" panose="02020603050405020304" pitchFamily="18" charset="0"/>
              </a:rPr>
              <a:t>H(4,3)</a:t>
            </a:r>
            <a:r>
              <a:rPr lang="en-US" dirty="0">
                <a:solidFill>
                  <a:prstClr val="black"/>
                </a:solidFill>
                <a:latin typeface="Calibri" panose="020F0502020204030204"/>
              </a:rPr>
              <a:t>:</a:t>
            </a:r>
          </a:p>
        </p:txBody>
      </p:sp>
      <p:graphicFrame>
        <p:nvGraphicFramePr>
          <p:cNvPr id="3" name="Object 2"/>
          <p:cNvGraphicFramePr>
            <a:graphicFrameLocks noChangeAspect="1"/>
          </p:cNvGraphicFramePr>
          <p:nvPr>
            <p:extLst/>
          </p:nvPr>
        </p:nvGraphicFramePr>
        <p:xfrm>
          <a:off x="696933" y="1957759"/>
          <a:ext cx="3519488" cy="2824163"/>
        </p:xfrm>
        <a:graphic>
          <a:graphicData uri="http://schemas.openxmlformats.org/presentationml/2006/ole">
            <mc:AlternateContent xmlns:mc="http://schemas.openxmlformats.org/markup-compatibility/2006">
              <mc:Choice xmlns:v="urn:schemas-microsoft-com:vml" Requires="v">
                <p:oleObj spid="_x0000_s120838" name="Equation" r:id="rId3" imgW="2654280" imgH="2133360" progId="Equation.3">
                  <p:embed/>
                </p:oleObj>
              </mc:Choice>
              <mc:Fallback>
                <p:oleObj name="Equation" r:id="rId3" imgW="2654280" imgH="2133360" progId="Equation.3">
                  <p:embed/>
                  <p:pic>
                    <p:nvPicPr>
                      <p:cNvPr id="3" name="Object 2"/>
                      <p:cNvPicPr/>
                      <p:nvPr/>
                    </p:nvPicPr>
                    <p:blipFill>
                      <a:blip r:embed="rId4"/>
                      <a:stretch>
                        <a:fillRect/>
                      </a:stretch>
                    </p:blipFill>
                    <p:spPr>
                      <a:xfrm>
                        <a:off x="696933" y="1957759"/>
                        <a:ext cx="3519488" cy="2824163"/>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4853545" y="4349725"/>
          <a:ext cx="3720704" cy="1278731"/>
        </p:xfrm>
        <a:graphic>
          <a:graphicData uri="http://schemas.openxmlformats.org/presentationml/2006/ole">
            <mc:AlternateContent xmlns:mc="http://schemas.openxmlformats.org/markup-compatibility/2006">
              <mc:Choice xmlns:v="urn:schemas-microsoft-com:vml" Requires="v">
                <p:oleObj spid="_x0000_s120839" name="Equation" r:id="rId5" imgW="2806560" imgH="965160" progId="Equation.3">
                  <p:embed/>
                </p:oleObj>
              </mc:Choice>
              <mc:Fallback>
                <p:oleObj name="Equation" r:id="rId5" imgW="2806560" imgH="965160" progId="Equation.3">
                  <p:embed/>
                  <p:pic>
                    <p:nvPicPr>
                      <p:cNvPr id="4" name="Object 3"/>
                      <p:cNvPicPr/>
                      <p:nvPr/>
                    </p:nvPicPr>
                    <p:blipFill>
                      <a:blip r:embed="rId6"/>
                      <a:stretch>
                        <a:fillRect/>
                      </a:stretch>
                    </p:blipFill>
                    <p:spPr>
                      <a:xfrm>
                        <a:off x="4853545" y="4349725"/>
                        <a:ext cx="3720704" cy="1278731"/>
                      </a:xfrm>
                      <a:prstGeom prst="rect">
                        <a:avLst/>
                      </a:prstGeom>
                    </p:spPr>
                  </p:pic>
                </p:oleObj>
              </mc:Fallback>
            </mc:AlternateContent>
          </a:graphicData>
        </a:graphic>
      </p:graphicFrame>
      <p:sp>
        <p:nvSpPr>
          <p:cNvPr id="5" name="TextBox 4"/>
          <p:cNvSpPr txBox="1"/>
          <p:nvPr/>
        </p:nvSpPr>
        <p:spPr>
          <a:xfrm>
            <a:off x="4542311" y="3297629"/>
            <a:ext cx="1604222"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Note: for </a:t>
            </a:r>
            <a:r>
              <a:rPr lang="en-US" sz="1350" i="1" dirty="0">
                <a:solidFill>
                  <a:prstClr val="black"/>
                </a:solidFill>
                <a:latin typeface="Times New Roman" panose="02020603050405020304" pitchFamily="18" charset="0"/>
                <a:cs typeface="Times New Roman" panose="02020603050405020304" pitchFamily="18" charset="0"/>
              </a:rPr>
              <a:t>j</a:t>
            </a:r>
            <a:r>
              <a:rPr lang="en-US" sz="1350" dirty="0">
                <a:solidFill>
                  <a:prstClr val="black"/>
                </a:solidFill>
                <a:latin typeface="Times New Roman" panose="02020603050405020304" pitchFamily="18" charset="0"/>
                <a:cs typeface="Times New Roman" panose="02020603050405020304" pitchFamily="18" charset="0"/>
              </a:rPr>
              <a:t> = 1</a:t>
            </a:r>
            <a:r>
              <a:rPr lang="en-US" sz="1350" dirty="0">
                <a:solidFill>
                  <a:prstClr val="black"/>
                </a:solidFill>
                <a:latin typeface="Calibri" panose="020F0502020204030204"/>
              </a:rPr>
              <a:t> and </a:t>
            </a:r>
            <a:r>
              <a:rPr lang="en-US" sz="1350" dirty="0">
                <a:solidFill>
                  <a:prstClr val="black"/>
                </a:solidFill>
                <a:latin typeface="Times New Roman" panose="02020603050405020304" pitchFamily="18" charset="0"/>
                <a:cs typeface="Times New Roman" panose="02020603050405020304" pitchFamily="18" charset="0"/>
              </a:rPr>
              <a:t>2</a:t>
            </a:r>
          </a:p>
        </p:txBody>
      </p:sp>
      <p:sp>
        <p:nvSpPr>
          <p:cNvPr id="6" name="Freeform 5"/>
          <p:cNvSpPr/>
          <p:nvPr/>
        </p:nvSpPr>
        <p:spPr>
          <a:xfrm>
            <a:off x="3072740" y="2984579"/>
            <a:ext cx="2431473" cy="366489"/>
          </a:xfrm>
          <a:custGeom>
            <a:avLst/>
            <a:gdLst>
              <a:gd name="connsiteX0" fmla="*/ 3111335 w 3111335"/>
              <a:gd name="connsiteY0" fmla="*/ 393649 h 393649"/>
              <a:gd name="connsiteX1" fmla="*/ 1603169 w 3111335"/>
              <a:gd name="connsiteY1" fmla="*/ 25514 h 393649"/>
              <a:gd name="connsiteX2" fmla="*/ 0 w 3111335"/>
              <a:gd name="connsiteY2" fmla="*/ 61140 h 393649"/>
            </a:gdLst>
            <a:ahLst/>
            <a:cxnLst>
              <a:cxn ang="0">
                <a:pos x="connsiteX0" y="connsiteY0"/>
              </a:cxn>
              <a:cxn ang="0">
                <a:pos x="connsiteX1" y="connsiteY1"/>
              </a:cxn>
              <a:cxn ang="0">
                <a:pos x="connsiteX2" y="connsiteY2"/>
              </a:cxn>
            </a:cxnLst>
            <a:rect l="l" t="t" r="r" b="b"/>
            <a:pathLst>
              <a:path w="3111335" h="393649">
                <a:moveTo>
                  <a:pt x="3111335" y="393649"/>
                </a:moveTo>
                <a:cubicBezTo>
                  <a:pt x="2616530" y="237290"/>
                  <a:pt x="2121725" y="80932"/>
                  <a:pt x="1603169" y="25514"/>
                </a:cubicBezTo>
                <a:cubicBezTo>
                  <a:pt x="1084613" y="-29904"/>
                  <a:pt x="542306" y="15618"/>
                  <a:pt x="0" y="6114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7" name="Freeform 6"/>
          <p:cNvSpPr/>
          <p:nvPr/>
        </p:nvSpPr>
        <p:spPr>
          <a:xfrm>
            <a:off x="3295403" y="3529198"/>
            <a:ext cx="2689761" cy="917369"/>
          </a:xfrm>
          <a:custGeom>
            <a:avLst/>
            <a:gdLst>
              <a:gd name="connsiteX0" fmla="*/ 3586348 w 3586348"/>
              <a:gd name="connsiteY0" fmla="*/ 0 h 1223159"/>
              <a:gd name="connsiteX1" fmla="*/ 1935678 w 3586348"/>
              <a:gd name="connsiteY1" fmla="*/ 878774 h 1223159"/>
              <a:gd name="connsiteX2" fmla="*/ 0 w 3586348"/>
              <a:gd name="connsiteY2" fmla="*/ 1223159 h 1223159"/>
            </a:gdLst>
            <a:ahLst/>
            <a:cxnLst>
              <a:cxn ang="0">
                <a:pos x="connsiteX0" y="connsiteY0"/>
              </a:cxn>
              <a:cxn ang="0">
                <a:pos x="connsiteX1" y="connsiteY1"/>
              </a:cxn>
              <a:cxn ang="0">
                <a:pos x="connsiteX2" y="connsiteY2"/>
              </a:cxn>
            </a:cxnLst>
            <a:rect l="l" t="t" r="r" b="b"/>
            <a:pathLst>
              <a:path w="3586348" h="1223159">
                <a:moveTo>
                  <a:pt x="3586348" y="0"/>
                </a:moveTo>
                <a:cubicBezTo>
                  <a:pt x="3059875" y="337457"/>
                  <a:pt x="2533403" y="674914"/>
                  <a:pt x="1935678" y="878774"/>
                </a:cubicBezTo>
                <a:cubicBezTo>
                  <a:pt x="1337953" y="1082634"/>
                  <a:pt x="668976" y="1152896"/>
                  <a:pt x="0" y="1223159"/>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21198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183482" y="1955006"/>
          <a:ext cx="3065860" cy="2757488"/>
        </p:xfrm>
        <a:graphic>
          <a:graphicData uri="http://schemas.openxmlformats.org/presentationml/2006/ole">
            <mc:AlternateContent xmlns:mc="http://schemas.openxmlformats.org/markup-compatibility/2006">
              <mc:Choice xmlns:v="urn:schemas-microsoft-com:vml" Requires="v">
                <p:oleObj spid="_x0000_s121862" name="Equation" r:id="rId3" imgW="2311200" imgH="2082600" progId="Equation.3">
                  <p:embed/>
                </p:oleObj>
              </mc:Choice>
              <mc:Fallback>
                <p:oleObj name="Equation" r:id="rId3" imgW="2311200" imgH="2082600" progId="Equation.3">
                  <p:embed/>
                  <p:pic>
                    <p:nvPicPr>
                      <p:cNvPr id="2" name="Object 1"/>
                      <p:cNvPicPr/>
                      <p:nvPr/>
                    </p:nvPicPr>
                    <p:blipFill>
                      <a:blip r:embed="rId4"/>
                      <a:stretch>
                        <a:fillRect/>
                      </a:stretch>
                    </p:blipFill>
                    <p:spPr>
                      <a:xfrm>
                        <a:off x="1183482" y="1955006"/>
                        <a:ext cx="3065860" cy="2757488"/>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4650581" y="1980010"/>
          <a:ext cx="4463654" cy="2118122"/>
        </p:xfrm>
        <a:graphic>
          <a:graphicData uri="http://schemas.openxmlformats.org/presentationml/2006/ole">
            <mc:AlternateContent xmlns:mc="http://schemas.openxmlformats.org/markup-compatibility/2006">
              <mc:Choice xmlns:v="urn:schemas-microsoft-com:vml" Requires="v">
                <p:oleObj spid="_x0000_s121863" name="Equation" r:id="rId5" imgW="3365280" imgH="1600200" progId="Equation.3">
                  <p:embed/>
                </p:oleObj>
              </mc:Choice>
              <mc:Fallback>
                <p:oleObj name="Equation" r:id="rId5" imgW="3365280" imgH="1600200" progId="Equation.3">
                  <p:embed/>
                  <p:pic>
                    <p:nvPicPr>
                      <p:cNvPr id="3" name="Object 2"/>
                      <p:cNvPicPr/>
                      <p:nvPr/>
                    </p:nvPicPr>
                    <p:blipFill>
                      <a:blip r:embed="rId6"/>
                      <a:stretch>
                        <a:fillRect/>
                      </a:stretch>
                    </p:blipFill>
                    <p:spPr>
                      <a:xfrm>
                        <a:off x="4650581" y="1980010"/>
                        <a:ext cx="4463654" cy="2118122"/>
                      </a:xfrm>
                      <a:prstGeom prst="rect">
                        <a:avLst/>
                      </a:prstGeom>
                    </p:spPr>
                  </p:pic>
                </p:oleObj>
              </mc:Fallback>
            </mc:AlternateContent>
          </a:graphicData>
        </a:graphic>
      </p:graphicFrame>
      <p:sp>
        <p:nvSpPr>
          <p:cNvPr id="4" name="Freeform 3"/>
          <p:cNvSpPr/>
          <p:nvPr/>
        </p:nvSpPr>
        <p:spPr>
          <a:xfrm>
            <a:off x="8256319" y="2549484"/>
            <a:ext cx="463138" cy="935182"/>
          </a:xfrm>
          <a:custGeom>
            <a:avLst/>
            <a:gdLst>
              <a:gd name="connsiteX0" fmla="*/ 2624447 w 2624447"/>
              <a:gd name="connsiteY0" fmla="*/ 0 h 546265"/>
              <a:gd name="connsiteX1" fmla="*/ 451262 w 2624447"/>
              <a:gd name="connsiteY1" fmla="*/ 225631 h 546265"/>
              <a:gd name="connsiteX2" fmla="*/ 0 w 2624447"/>
              <a:gd name="connsiteY2" fmla="*/ 546265 h 546265"/>
            </a:gdLst>
            <a:ahLst/>
            <a:cxnLst>
              <a:cxn ang="0">
                <a:pos x="connsiteX0" y="connsiteY0"/>
              </a:cxn>
              <a:cxn ang="0">
                <a:pos x="connsiteX1" y="connsiteY1"/>
              </a:cxn>
              <a:cxn ang="0">
                <a:pos x="connsiteX2" y="connsiteY2"/>
              </a:cxn>
            </a:cxnLst>
            <a:rect l="l" t="t" r="r" b="b"/>
            <a:pathLst>
              <a:path w="2624447" h="546265">
                <a:moveTo>
                  <a:pt x="2624447" y="0"/>
                </a:moveTo>
                <a:cubicBezTo>
                  <a:pt x="1756558" y="67293"/>
                  <a:pt x="888670" y="134587"/>
                  <a:pt x="451262" y="225631"/>
                </a:cubicBezTo>
                <a:cubicBezTo>
                  <a:pt x="13854" y="316675"/>
                  <a:pt x="6927" y="431470"/>
                  <a:pt x="0" y="546265"/>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5" name="Freeform 4"/>
          <p:cNvSpPr/>
          <p:nvPr/>
        </p:nvSpPr>
        <p:spPr>
          <a:xfrm>
            <a:off x="5637811" y="3947804"/>
            <a:ext cx="2556164" cy="587828"/>
          </a:xfrm>
          <a:custGeom>
            <a:avLst/>
            <a:gdLst>
              <a:gd name="connsiteX0" fmla="*/ 0 w 1282535"/>
              <a:gd name="connsiteY0" fmla="*/ 1389413 h 1389413"/>
              <a:gd name="connsiteX1" fmla="*/ 593766 w 1282535"/>
              <a:gd name="connsiteY1" fmla="*/ 641267 h 1389413"/>
              <a:gd name="connsiteX2" fmla="*/ 1282535 w 1282535"/>
              <a:gd name="connsiteY2" fmla="*/ 0 h 1389413"/>
            </a:gdLst>
            <a:ahLst/>
            <a:cxnLst>
              <a:cxn ang="0">
                <a:pos x="connsiteX0" y="connsiteY0"/>
              </a:cxn>
              <a:cxn ang="0">
                <a:pos x="connsiteX1" y="connsiteY1"/>
              </a:cxn>
              <a:cxn ang="0">
                <a:pos x="connsiteX2" y="connsiteY2"/>
              </a:cxn>
            </a:cxnLst>
            <a:rect l="l" t="t" r="r" b="b"/>
            <a:pathLst>
              <a:path w="1282535" h="1389413">
                <a:moveTo>
                  <a:pt x="0" y="1389413"/>
                </a:moveTo>
                <a:cubicBezTo>
                  <a:pt x="190005" y="1131124"/>
                  <a:pt x="380010" y="872836"/>
                  <a:pt x="593766" y="641267"/>
                </a:cubicBezTo>
                <a:cubicBezTo>
                  <a:pt x="807522" y="409698"/>
                  <a:pt x="1045028" y="204849"/>
                  <a:pt x="1282535"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6" name="TextBox 5"/>
          <p:cNvSpPr txBox="1"/>
          <p:nvPr/>
        </p:nvSpPr>
        <p:spPr>
          <a:xfrm>
            <a:off x="5165767" y="4500006"/>
            <a:ext cx="850489"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Now zero</a:t>
            </a:r>
          </a:p>
        </p:txBody>
      </p:sp>
      <p:sp>
        <p:nvSpPr>
          <p:cNvPr id="8" name="TextBox 7"/>
          <p:cNvSpPr txBox="1"/>
          <p:nvPr/>
        </p:nvSpPr>
        <p:spPr>
          <a:xfrm>
            <a:off x="1273629" y="5319403"/>
            <a:ext cx="4010137"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Since error </a:t>
            </a:r>
            <a:r>
              <a:rPr lang="en-US" sz="1350" dirty="0">
                <a:solidFill>
                  <a:prstClr val="black"/>
                </a:solidFill>
                <a:latin typeface="Times New Roman" panose="02020603050405020304" pitchFamily="18" charset="0"/>
                <a:cs typeface="Times New Roman" panose="02020603050405020304" pitchFamily="18" charset="0"/>
              </a:rPr>
              <a:t>(= 0.3473</a:t>
            </a:r>
            <a:r>
              <a:rPr lang="en-US" sz="1350" dirty="0">
                <a:solidFill>
                  <a:prstClr val="black"/>
                </a:solidFill>
                <a:latin typeface="Calibri" panose="020F0502020204030204"/>
              </a:rPr>
              <a:t>) is greater than </a:t>
            </a:r>
            <a:r>
              <a:rPr lang="en-US" sz="1350" i="1" dirty="0">
                <a:solidFill>
                  <a:prstClr val="black"/>
                </a:solidFill>
                <a:latin typeface="Calibri" panose="020F0502020204030204"/>
                <a:sym typeface="Symbol" panose="05050102010706020507" pitchFamily="18" charset="2"/>
              </a:rPr>
              <a:t></a:t>
            </a:r>
            <a:r>
              <a:rPr lang="en-US" sz="1350" dirty="0">
                <a:solidFill>
                  <a:prstClr val="black"/>
                </a:solidFill>
                <a:latin typeface="Calibri" panose="020F0502020204030204"/>
                <a:sym typeface="Symbol" panose="05050102010706020507" pitchFamily="18" charset="2"/>
              </a:rPr>
              <a:t>, repeat process</a:t>
            </a:r>
            <a:endParaRPr lang="en-US" sz="1350" dirty="0">
              <a:solidFill>
                <a:prstClr val="black"/>
              </a:solidFill>
              <a:latin typeface="Calibri" panose="020F0502020204030204"/>
            </a:endParaRPr>
          </a:p>
        </p:txBody>
      </p:sp>
      <p:sp>
        <p:nvSpPr>
          <p:cNvPr id="10" name="Freeform 9"/>
          <p:cNvSpPr/>
          <p:nvPr/>
        </p:nvSpPr>
        <p:spPr>
          <a:xfrm>
            <a:off x="5780314" y="2807772"/>
            <a:ext cx="2395847" cy="1086593"/>
          </a:xfrm>
          <a:custGeom>
            <a:avLst/>
            <a:gdLst>
              <a:gd name="connsiteX0" fmla="*/ 0 w 1876301"/>
              <a:gd name="connsiteY0" fmla="*/ 0 h 1080655"/>
              <a:gd name="connsiteX1" fmla="*/ 1294410 w 1876301"/>
              <a:gd name="connsiteY1" fmla="*/ 855023 h 1080655"/>
              <a:gd name="connsiteX2" fmla="*/ 1876301 w 1876301"/>
              <a:gd name="connsiteY2" fmla="*/ 1080655 h 1080655"/>
            </a:gdLst>
            <a:ahLst/>
            <a:cxnLst>
              <a:cxn ang="0">
                <a:pos x="connsiteX0" y="connsiteY0"/>
              </a:cxn>
              <a:cxn ang="0">
                <a:pos x="connsiteX1" y="connsiteY1"/>
              </a:cxn>
              <a:cxn ang="0">
                <a:pos x="connsiteX2" y="connsiteY2"/>
              </a:cxn>
            </a:cxnLst>
            <a:rect l="l" t="t" r="r" b="b"/>
            <a:pathLst>
              <a:path w="1876301" h="1080655">
                <a:moveTo>
                  <a:pt x="0" y="0"/>
                </a:moveTo>
                <a:cubicBezTo>
                  <a:pt x="490846" y="337457"/>
                  <a:pt x="981693" y="674914"/>
                  <a:pt x="1294410" y="855023"/>
                </a:cubicBezTo>
                <a:cubicBezTo>
                  <a:pt x="1607127" y="1035132"/>
                  <a:pt x="1741714" y="1057893"/>
                  <a:pt x="1876301" y="1080655"/>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5315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877" y="1284125"/>
            <a:ext cx="6735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i="1" dirty="0">
                <a:solidFill>
                  <a:prstClr val="white"/>
                </a:solidFill>
                <a:latin typeface="Times New Roman" panose="02020603050405020304" pitchFamily="18" charset="0"/>
                <a:cs typeface="Times New Roman" panose="02020603050405020304" pitchFamily="18" charset="0"/>
              </a:rPr>
              <a:t>k = 4</a:t>
            </a:r>
            <a:endParaRPr lang="en-US" dirty="0">
              <a:solidFill>
                <a:prstClr val="white"/>
              </a:solidFill>
              <a:latin typeface="Calibri" panose="020F0502020204030204"/>
            </a:endParaRPr>
          </a:p>
        </p:txBody>
      </p:sp>
      <p:graphicFrame>
        <p:nvGraphicFramePr>
          <p:cNvPr id="8" name="Object 7"/>
          <p:cNvGraphicFramePr>
            <a:graphicFrameLocks noChangeAspect="1"/>
          </p:cNvGraphicFramePr>
          <p:nvPr>
            <p:extLst/>
          </p:nvPr>
        </p:nvGraphicFramePr>
        <p:xfrm>
          <a:off x="1059673" y="1891810"/>
          <a:ext cx="4488656" cy="2328863"/>
        </p:xfrm>
        <a:graphic>
          <a:graphicData uri="http://schemas.openxmlformats.org/presentationml/2006/ole">
            <mc:AlternateContent xmlns:mc="http://schemas.openxmlformats.org/markup-compatibility/2006">
              <mc:Choice xmlns:v="urn:schemas-microsoft-com:vml" Requires="v">
                <p:oleObj spid="_x0000_s122884" name="Equation" r:id="rId3" imgW="3225600" imgH="1676160" progId="Equation.3">
                  <p:embed/>
                </p:oleObj>
              </mc:Choice>
              <mc:Fallback>
                <p:oleObj name="Equation" r:id="rId3" imgW="3225600" imgH="1676160" progId="Equation.3">
                  <p:embed/>
                  <p:pic>
                    <p:nvPicPr>
                      <p:cNvPr id="8" name="Object 7"/>
                      <p:cNvPicPr/>
                      <p:nvPr/>
                    </p:nvPicPr>
                    <p:blipFill>
                      <a:blip r:embed="rId4"/>
                      <a:stretch>
                        <a:fillRect/>
                      </a:stretch>
                    </p:blipFill>
                    <p:spPr>
                      <a:xfrm>
                        <a:off x="1059673" y="1891810"/>
                        <a:ext cx="4488656" cy="2328863"/>
                      </a:xfrm>
                      <a:prstGeom prst="rect">
                        <a:avLst/>
                      </a:prstGeom>
                    </p:spPr>
                  </p:pic>
                </p:oleObj>
              </mc:Fallback>
            </mc:AlternateContent>
          </a:graphicData>
        </a:graphic>
      </p:graphicFrame>
      <p:sp>
        <p:nvSpPr>
          <p:cNvPr id="4" name="TextBox 3"/>
          <p:cNvSpPr txBox="1"/>
          <p:nvPr/>
        </p:nvSpPr>
        <p:spPr>
          <a:xfrm>
            <a:off x="2538349" y="4491100"/>
            <a:ext cx="3197222"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Don’t need to perform this step since </a:t>
            </a:r>
            <a:r>
              <a:rPr lang="en-US" sz="1350" i="1" dirty="0">
                <a:solidFill>
                  <a:prstClr val="black"/>
                </a:solidFill>
                <a:latin typeface="Times New Roman" panose="02020603050405020304" pitchFamily="18" charset="0"/>
                <a:cs typeface="Times New Roman" panose="02020603050405020304" pitchFamily="18" charset="0"/>
              </a:rPr>
              <a:t>n</a:t>
            </a:r>
            <a:r>
              <a:rPr lang="en-US" sz="1350" dirty="0">
                <a:solidFill>
                  <a:prstClr val="black"/>
                </a:solidFill>
                <a:latin typeface="Times New Roman" panose="02020603050405020304" pitchFamily="18" charset="0"/>
                <a:cs typeface="Times New Roman" panose="02020603050405020304" pitchFamily="18" charset="0"/>
              </a:rPr>
              <a:t> = 4</a:t>
            </a:r>
          </a:p>
        </p:txBody>
      </p:sp>
      <p:sp>
        <p:nvSpPr>
          <p:cNvPr id="5" name="Freeform 4"/>
          <p:cNvSpPr/>
          <p:nvPr/>
        </p:nvSpPr>
        <p:spPr>
          <a:xfrm>
            <a:off x="1683327" y="4045774"/>
            <a:ext cx="881743" cy="561110"/>
          </a:xfrm>
          <a:custGeom>
            <a:avLst/>
            <a:gdLst>
              <a:gd name="connsiteX0" fmla="*/ 1175657 w 1175657"/>
              <a:gd name="connsiteY0" fmla="*/ 748146 h 748146"/>
              <a:gd name="connsiteX1" fmla="*/ 712519 w 1175657"/>
              <a:gd name="connsiteY1" fmla="*/ 498764 h 748146"/>
              <a:gd name="connsiteX2" fmla="*/ 0 w 1175657"/>
              <a:gd name="connsiteY2" fmla="*/ 0 h 748146"/>
            </a:gdLst>
            <a:ahLst/>
            <a:cxnLst>
              <a:cxn ang="0">
                <a:pos x="connsiteX0" y="connsiteY0"/>
              </a:cxn>
              <a:cxn ang="0">
                <a:pos x="connsiteX1" y="connsiteY1"/>
              </a:cxn>
              <a:cxn ang="0">
                <a:pos x="connsiteX2" y="connsiteY2"/>
              </a:cxn>
            </a:cxnLst>
            <a:rect l="l" t="t" r="r" b="b"/>
            <a:pathLst>
              <a:path w="1175657" h="748146">
                <a:moveTo>
                  <a:pt x="1175657" y="748146"/>
                </a:moveTo>
                <a:cubicBezTo>
                  <a:pt x="1042059" y="685800"/>
                  <a:pt x="908462" y="623455"/>
                  <a:pt x="712519" y="498764"/>
                </a:cubicBezTo>
                <a:cubicBezTo>
                  <a:pt x="516576" y="374073"/>
                  <a:pt x="258288" y="187036"/>
                  <a:pt x="0"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42151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448" y="1186790"/>
            <a:ext cx="2533707"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Applying Given’s rotation</a:t>
            </a:r>
          </a:p>
        </p:txBody>
      </p:sp>
      <p:graphicFrame>
        <p:nvGraphicFramePr>
          <p:cNvPr id="3" name="Object 2"/>
          <p:cNvGraphicFramePr>
            <a:graphicFrameLocks noChangeAspect="1"/>
          </p:cNvGraphicFramePr>
          <p:nvPr>
            <p:extLst/>
          </p:nvPr>
        </p:nvGraphicFramePr>
        <p:xfrm>
          <a:off x="510625" y="1763192"/>
          <a:ext cx="3552825" cy="3764756"/>
        </p:xfrm>
        <a:graphic>
          <a:graphicData uri="http://schemas.openxmlformats.org/presentationml/2006/ole">
            <mc:AlternateContent xmlns:mc="http://schemas.openxmlformats.org/markup-compatibility/2006">
              <mc:Choice xmlns:v="urn:schemas-microsoft-com:vml" Requires="v">
                <p:oleObj spid="_x0000_s123910" name="Equation" r:id="rId3" imgW="2679480" imgH="2844720" progId="Equation.3">
                  <p:embed/>
                </p:oleObj>
              </mc:Choice>
              <mc:Fallback>
                <p:oleObj name="Equation" r:id="rId3" imgW="2679480" imgH="2844720" progId="Equation.3">
                  <p:embed/>
                  <p:pic>
                    <p:nvPicPr>
                      <p:cNvPr id="3" name="Object 2"/>
                      <p:cNvPicPr/>
                      <p:nvPr/>
                    </p:nvPicPr>
                    <p:blipFill>
                      <a:blip r:embed="rId4"/>
                      <a:stretch>
                        <a:fillRect/>
                      </a:stretch>
                    </p:blipFill>
                    <p:spPr>
                      <a:xfrm>
                        <a:off x="510625" y="1763192"/>
                        <a:ext cx="3552825" cy="3764756"/>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5416154" y="4349354"/>
          <a:ext cx="2593181" cy="1278731"/>
        </p:xfrm>
        <a:graphic>
          <a:graphicData uri="http://schemas.openxmlformats.org/presentationml/2006/ole">
            <mc:AlternateContent xmlns:mc="http://schemas.openxmlformats.org/markup-compatibility/2006">
              <mc:Choice xmlns:v="urn:schemas-microsoft-com:vml" Requires="v">
                <p:oleObj spid="_x0000_s123911" name="Equation" r:id="rId5" imgW="1955520" imgH="965160" progId="Equation.3">
                  <p:embed/>
                </p:oleObj>
              </mc:Choice>
              <mc:Fallback>
                <p:oleObj name="Equation" r:id="rId5" imgW="1955520" imgH="965160" progId="Equation.3">
                  <p:embed/>
                  <p:pic>
                    <p:nvPicPr>
                      <p:cNvPr id="4" name="Object 3"/>
                      <p:cNvPicPr/>
                      <p:nvPr/>
                    </p:nvPicPr>
                    <p:blipFill>
                      <a:blip r:embed="rId6"/>
                      <a:stretch>
                        <a:fillRect/>
                      </a:stretch>
                    </p:blipFill>
                    <p:spPr>
                      <a:xfrm>
                        <a:off x="5416154" y="4349354"/>
                        <a:ext cx="2593181" cy="1278731"/>
                      </a:xfrm>
                      <a:prstGeom prst="rect">
                        <a:avLst/>
                      </a:prstGeom>
                    </p:spPr>
                  </p:pic>
                </p:oleObj>
              </mc:Fallback>
            </mc:AlternateContent>
          </a:graphicData>
        </a:graphic>
      </p:graphicFrame>
      <p:sp>
        <p:nvSpPr>
          <p:cNvPr id="5" name="TextBox 4"/>
          <p:cNvSpPr txBox="1"/>
          <p:nvPr/>
        </p:nvSpPr>
        <p:spPr>
          <a:xfrm>
            <a:off x="4266210" y="2994808"/>
            <a:ext cx="1809406" cy="300082"/>
          </a:xfrm>
          <a:prstGeom prst="rect">
            <a:avLst/>
          </a:prstGeom>
          <a:noFill/>
        </p:spPr>
        <p:txBody>
          <a:bodyPr wrap="non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Note: for </a:t>
            </a:r>
            <a:r>
              <a:rPr lang="en-US" sz="1350" i="1" dirty="0">
                <a:solidFill>
                  <a:prstClr val="black"/>
                </a:solidFill>
                <a:latin typeface="Times New Roman" panose="02020603050405020304" pitchFamily="18" charset="0"/>
                <a:cs typeface="Times New Roman" panose="02020603050405020304" pitchFamily="18" charset="0"/>
              </a:rPr>
              <a:t>j</a:t>
            </a:r>
            <a:r>
              <a:rPr lang="en-US" sz="1350" dirty="0">
                <a:solidFill>
                  <a:prstClr val="black"/>
                </a:solidFill>
                <a:latin typeface="Times New Roman" panose="02020603050405020304" pitchFamily="18" charset="0"/>
                <a:cs typeface="Times New Roman" panose="02020603050405020304" pitchFamily="18" charset="0"/>
              </a:rPr>
              <a:t> = 1</a:t>
            </a:r>
            <a:r>
              <a:rPr lang="en-US" sz="1350" dirty="0">
                <a:solidFill>
                  <a:prstClr val="black"/>
                </a:solidFill>
                <a:latin typeface="Calibri" panose="020F0502020204030204"/>
              </a:rPr>
              <a:t>, </a:t>
            </a:r>
            <a:r>
              <a:rPr lang="en-US" sz="1350" dirty="0">
                <a:solidFill>
                  <a:prstClr val="black"/>
                </a:solidFill>
                <a:latin typeface="Times New Roman" panose="02020603050405020304" pitchFamily="18" charset="0"/>
                <a:cs typeface="Times New Roman" panose="02020603050405020304" pitchFamily="18" charset="0"/>
              </a:rPr>
              <a:t>2, and 3</a:t>
            </a:r>
          </a:p>
        </p:txBody>
      </p:sp>
      <p:sp>
        <p:nvSpPr>
          <p:cNvPr id="6" name="Freeform 5"/>
          <p:cNvSpPr/>
          <p:nvPr/>
        </p:nvSpPr>
        <p:spPr>
          <a:xfrm>
            <a:off x="2832266" y="2628319"/>
            <a:ext cx="2431473" cy="366489"/>
          </a:xfrm>
          <a:custGeom>
            <a:avLst/>
            <a:gdLst>
              <a:gd name="connsiteX0" fmla="*/ 3111335 w 3111335"/>
              <a:gd name="connsiteY0" fmla="*/ 393649 h 393649"/>
              <a:gd name="connsiteX1" fmla="*/ 1603169 w 3111335"/>
              <a:gd name="connsiteY1" fmla="*/ 25514 h 393649"/>
              <a:gd name="connsiteX2" fmla="*/ 0 w 3111335"/>
              <a:gd name="connsiteY2" fmla="*/ 61140 h 393649"/>
            </a:gdLst>
            <a:ahLst/>
            <a:cxnLst>
              <a:cxn ang="0">
                <a:pos x="connsiteX0" y="connsiteY0"/>
              </a:cxn>
              <a:cxn ang="0">
                <a:pos x="connsiteX1" y="connsiteY1"/>
              </a:cxn>
              <a:cxn ang="0">
                <a:pos x="connsiteX2" y="connsiteY2"/>
              </a:cxn>
            </a:cxnLst>
            <a:rect l="l" t="t" r="r" b="b"/>
            <a:pathLst>
              <a:path w="3111335" h="393649">
                <a:moveTo>
                  <a:pt x="3111335" y="393649"/>
                </a:moveTo>
                <a:cubicBezTo>
                  <a:pt x="2616530" y="237290"/>
                  <a:pt x="2121725" y="80932"/>
                  <a:pt x="1603169" y="25514"/>
                </a:cubicBezTo>
                <a:cubicBezTo>
                  <a:pt x="1084613" y="-29904"/>
                  <a:pt x="542306" y="15618"/>
                  <a:pt x="0" y="6114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7" name="Freeform 6"/>
          <p:cNvSpPr/>
          <p:nvPr/>
        </p:nvSpPr>
        <p:spPr>
          <a:xfrm>
            <a:off x="2823359" y="3270909"/>
            <a:ext cx="2636322" cy="676893"/>
          </a:xfrm>
          <a:custGeom>
            <a:avLst/>
            <a:gdLst>
              <a:gd name="connsiteX0" fmla="*/ 3586348 w 3586348"/>
              <a:gd name="connsiteY0" fmla="*/ 0 h 1223159"/>
              <a:gd name="connsiteX1" fmla="*/ 1935678 w 3586348"/>
              <a:gd name="connsiteY1" fmla="*/ 878774 h 1223159"/>
              <a:gd name="connsiteX2" fmla="*/ 0 w 3586348"/>
              <a:gd name="connsiteY2" fmla="*/ 1223159 h 1223159"/>
            </a:gdLst>
            <a:ahLst/>
            <a:cxnLst>
              <a:cxn ang="0">
                <a:pos x="connsiteX0" y="connsiteY0"/>
              </a:cxn>
              <a:cxn ang="0">
                <a:pos x="connsiteX1" y="connsiteY1"/>
              </a:cxn>
              <a:cxn ang="0">
                <a:pos x="connsiteX2" y="connsiteY2"/>
              </a:cxn>
            </a:cxnLst>
            <a:rect l="l" t="t" r="r" b="b"/>
            <a:pathLst>
              <a:path w="3586348" h="1223159">
                <a:moveTo>
                  <a:pt x="3586348" y="0"/>
                </a:moveTo>
                <a:cubicBezTo>
                  <a:pt x="3059875" y="337457"/>
                  <a:pt x="2533403" y="674914"/>
                  <a:pt x="1935678" y="878774"/>
                </a:cubicBezTo>
                <a:cubicBezTo>
                  <a:pt x="1337953" y="1082634"/>
                  <a:pt x="668976" y="1152896"/>
                  <a:pt x="0" y="1223159"/>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8" name="Freeform 7"/>
          <p:cNvSpPr/>
          <p:nvPr/>
        </p:nvSpPr>
        <p:spPr>
          <a:xfrm>
            <a:off x="2804062" y="3270909"/>
            <a:ext cx="3056412" cy="1886691"/>
          </a:xfrm>
          <a:custGeom>
            <a:avLst/>
            <a:gdLst>
              <a:gd name="connsiteX0" fmla="*/ 3586348 w 3586348"/>
              <a:gd name="connsiteY0" fmla="*/ 0 h 1223159"/>
              <a:gd name="connsiteX1" fmla="*/ 1935678 w 3586348"/>
              <a:gd name="connsiteY1" fmla="*/ 878774 h 1223159"/>
              <a:gd name="connsiteX2" fmla="*/ 0 w 3586348"/>
              <a:gd name="connsiteY2" fmla="*/ 1223159 h 1223159"/>
            </a:gdLst>
            <a:ahLst/>
            <a:cxnLst>
              <a:cxn ang="0">
                <a:pos x="connsiteX0" y="connsiteY0"/>
              </a:cxn>
              <a:cxn ang="0">
                <a:pos x="connsiteX1" y="connsiteY1"/>
              </a:cxn>
              <a:cxn ang="0">
                <a:pos x="connsiteX2" y="connsiteY2"/>
              </a:cxn>
            </a:cxnLst>
            <a:rect l="l" t="t" r="r" b="b"/>
            <a:pathLst>
              <a:path w="3586348" h="1223159">
                <a:moveTo>
                  <a:pt x="3586348" y="0"/>
                </a:moveTo>
                <a:cubicBezTo>
                  <a:pt x="3059875" y="337457"/>
                  <a:pt x="2533403" y="674914"/>
                  <a:pt x="1935678" y="878774"/>
                </a:cubicBezTo>
                <a:cubicBezTo>
                  <a:pt x="1337953" y="1082634"/>
                  <a:pt x="668976" y="1152896"/>
                  <a:pt x="0" y="1223159"/>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361630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493041" y="1857034"/>
          <a:ext cx="2947988" cy="2757488"/>
        </p:xfrm>
        <a:graphic>
          <a:graphicData uri="http://schemas.openxmlformats.org/presentationml/2006/ole">
            <mc:AlternateContent xmlns:mc="http://schemas.openxmlformats.org/markup-compatibility/2006">
              <mc:Choice xmlns:v="urn:schemas-microsoft-com:vml" Requires="v">
                <p:oleObj spid="_x0000_s124934" name="Equation" r:id="rId3" imgW="2222280" imgH="2082600" progId="Equation.3">
                  <p:embed/>
                </p:oleObj>
              </mc:Choice>
              <mc:Fallback>
                <p:oleObj name="Equation" r:id="rId3" imgW="2222280" imgH="2082600" progId="Equation.3">
                  <p:embed/>
                  <p:pic>
                    <p:nvPicPr>
                      <p:cNvPr id="2" name="Object 1"/>
                      <p:cNvPicPr/>
                      <p:nvPr/>
                    </p:nvPicPr>
                    <p:blipFill>
                      <a:blip r:embed="rId4"/>
                      <a:stretch>
                        <a:fillRect/>
                      </a:stretch>
                    </p:blipFill>
                    <p:spPr>
                      <a:xfrm>
                        <a:off x="493041" y="1857034"/>
                        <a:ext cx="2947988" cy="2757488"/>
                      </a:xfrm>
                      <a:prstGeom prst="rect">
                        <a:avLst/>
                      </a:prstGeom>
                    </p:spPr>
                  </p:pic>
                </p:oleObj>
              </mc:Fallback>
            </mc:AlternateContent>
          </a:graphicData>
        </a:graphic>
      </p:graphicFrame>
      <p:sp>
        <p:nvSpPr>
          <p:cNvPr id="8" name="TextBox 7"/>
          <p:cNvSpPr txBox="1"/>
          <p:nvPr/>
        </p:nvSpPr>
        <p:spPr>
          <a:xfrm>
            <a:off x="5003541" y="1799430"/>
            <a:ext cx="2946640" cy="369332"/>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Since error is now less than </a:t>
            </a:r>
            <a:r>
              <a:rPr lang="en-US" i="1"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solidFill>
                <a:prstClr val="black"/>
              </a:solidFill>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extLst/>
          </p:nvPr>
        </p:nvGraphicFramePr>
        <p:xfrm>
          <a:off x="5643319" y="2177872"/>
          <a:ext cx="2386013" cy="3527822"/>
        </p:xfrm>
        <a:graphic>
          <a:graphicData uri="http://schemas.openxmlformats.org/presentationml/2006/ole">
            <mc:AlternateContent xmlns:mc="http://schemas.openxmlformats.org/markup-compatibility/2006">
              <mc:Choice xmlns:v="urn:schemas-microsoft-com:vml" Requires="v">
                <p:oleObj spid="_x0000_s124935" name="Equation" r:id="rId5" imgW="1714320" imgH="2539800" progId="Equation.3">
                  <p:embed/>
                </p:oleObj>
              </mc:Choice>
              <mc:Fallback>
                <p:oleObj name="Equation" r:id="rId5" imgW="1714320" imgH="2539800" progId="Equation.3">
                  <p:embed/>
                  <p:pic>
                    <p:nvPicPr>
                      <p:cNvPr id="9" name="Object 8"/>
                      <p:cNvPicPr/>
                      <p:nvPr/>
                    </p:nvPicPr>
                    <p:blipFill>
                      <a:blip r:embed="rId6"/>
                      <a:stretch>
                        <a:fillRect/>
                      </a:stretch>
                    </p:blipFill>
                    <p:spPr>
                      <a:xfrm>
                        <a:off x="5643319" y="2177872"/>
                        <a:ext cx="2386013" cy="3527822"/>
                      </a:xfrm>
                      <a:prstGeom prst="rect">
                        <a:avLst/>
                      </a:prstGeom>
                    </p:spPr>
                  </p:pic>
                </p:oleObj>
              </mc:Fallback>
            </mc:AlternateContent>
          </a:graphicData>
        </a:graphic>
      </p:graphicFrame>
      <p:sp>
        <p:nvSpPr>
          <p:cNvPr id="7" name="Rounded Rectangle 6"/>
          <p:cNvSpPr/>
          <p:nvPr/>
        </p:nvSpPr>
        <p:spPr>
          <a:xfrm>
            <a:off x="986713" y="3978340"/>
            <a:ext cx="1861457" cy="363894"/>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1" name="Freeform 10"/>
          <p:cNvSpPr/>
          <p:nvPr/>
        </p:nvSpPr>
        <p:spPr>
          <a:xfrm>
            <a:off x="2858984" y="2228851"/>
            <a:ext cx="2324595" cy="1959428"/>
          </a:xfrm>
          <a:custGeom>
            <a:avLst/>
            <a:gdLst>
              <a:gd name="connsiteX0" fmla="*/ 0 w 3099460"/>
              <a:gd name="connsiteY0" fmla="*/ 2612571 h 2612571"/>
              <a:gd name="connsiteX1" fmla="*/ 1781299 w 3099460"/>
              <a:gd name="connsiteY1" fmla="*/ 1900052 h 2612571"/>
              <a:gd name="connsiteX2" fmla="*/ 3099460 w 3099460"/>
              <a:gd name="connsiteY2" fmla="*/ 0 h 2612571"/>
            </a:gdLst>
            <a:ahLst/>
            <a:cxnLst>
              <a:cxn ang="0">
                <a:pos x="connsiteX0" y="connsiteY0"/>
              </a:cxn>
              <a:cxn ang="0">
                <a:pos x="connsiteX1" y="connsiteY1"/>
              </a:cxn>
              <a:cxn ang="0">
                <a:pos x="connsiteX2" y="connsiteY2"/>
              </a:cxn>
            </a:cxnLst>
            <a:rect l="l" t="t" r="r" b="b"/>
            <a:pathLst>
              <a:path w="3099460" h="2612571">
                <a:moveTo>
                  <a:pt x="0" y="2612571"/>
                </a:moveTo>
                <a:cubicBezTo>
                  <a:pt x="632361" y="2474025"/>
                  <a:pt x="1264722" y="2335480"/>
                  <a:pt x="1781299" y="1900052"/>
                </a:cubicBezTo>
                <a:cubicBezTo>
                  <a:pt x="2297876" y="1464624"/>
                  <a:pt x="2698668" y="732312"/>
                  <a:pt x="3099460" y="0"/>
                </a:cubicBezTo>
              </a:path>
            </a:pathLst>
          </a:custGeom>
          <a:noFill/>
          <a:ln w="25400">
            <a:solidFill>
              <a:schemeClr val="accent6">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2" name="Rounded Rectangle 11"/>
          <p:cNvSpPr/>
          <p:nvPr/>
        </p:nvSpPr>
        <p:spPr>
          <a:xfrm>
            <a:off x="5785828" y="4092640"/>
            <a:ext cx="1861457" cy="1298015"/>
          </a:xfrm>
          <a:prstGeom prst="round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Tree>
    <p:extLst>
      <p:ext uri="{BB962C8B-B14F-4D97-AF65-F5344CB8AC3E}">
        <p14:creationId xmlns:p14="http://schemas.microsoft.com/office/powerpoint/2010/main" val="9001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1"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644" y="1400175"/>
            <a:ext cx="353378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Preconditioners for Iterative Solvers</a:t>
            </a:r>
          </a:p>
        </p:txBody>
      </p:sp>
      <p:sp>
        <p:nvSpPr>
          <p:cNvPr id="3" name="TextBox 2"/>
          <p:cNvSpPr txBox="1"/>
          <p:nvPr/>
        </p:nvSpPr>
        <p:spPr>
          <a:xfrm>
            <a:off x="534390" y="2166504"/>
            <a:ext cx="7953499" cy="3416320"/>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The rate of convergence of iterative methods depends on the condition number of the iteration matrix. Therefore, it may be advantageous to transform the linear system of equations into an equivalent system (i.e. one that has the same solution) that has more favorable properties. </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 matrix, or matrices, that perform this transformation are called </a:t>
            </a:r>
            <a:r>
              <a:rPr lang="en-US" i="1" dirty="0">
                <a:solidFill>
                  <a:prstClr val="black"/>
                </a:solidFill>
                <a:latin typeface="Calibri" panose="020F0502020204030204"/>
              </a:rPr>
              <a:t>preconditioners.</a:t>
            </a:r>
          </a:p>
          <a:p>
            <a:pPr defTabSz="685800" eaLnBrk="1" fontAlgn="auto" hangingPunct="1">
              <a:spcBef>
                <a:spcPts val="0"/>
              </a:spcBef>
              <a:spcAft>
                <a:spcPts val="0"/>
              </a:spcAft>
            </a:pPr>
            <a:endParaRPr lang="en-US" i="1" dirty="0">
              <a:solidFill>
                <a:prstClr val="black"/>
              </a:solidFill>
              <a:latin typeface="Calibri" panose="020F0502020204030204"/>
            </a:endParaRPr>
          </a:p>
          <a:p>
            <a:pPr defTabSz="685800" eaLnBrk="1" fontAlgn="auto" hangingPunct="1">
              <a:spcBef>
                <a:spcPts val="0"/>
              </a:spcBef>
              <a:spcAft>
                <a:spcPts val="0"/>
              </a:spcAft>
            </a:pPr>
            <a:endParaRPr lang="en-US" i="1" dirty="0">
              <a:solidFill>
                <a:prstClr val="black"/>
              </a:solidFill>
              <a:latin typeface="Calibri" panose="020F0502020204030204"/>
            </a:endParaRPr>
          </a:p>
          <a:p>
            <a:pPr defTabSz="685800" eaLnBrk="1" fontAlgn="auto" hangingPunct="1">
              <a:spcBef>
                <a:spcPts val="0"/>
              </a:spcBef>
              <a:spcAft>
                <a:spcPts val="0"/>
              </a:spcAft>
            </a:pPr>
            <a:endParaRPr lang="en-US" i="1"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If </a:t>
            </a:r>
            <a:r>
              <a:rPr lang="en-US" i="1" dirty="0">
                <a:solidFill>
                  <a:prstClr val="black"/>
                </a:solidFill>
                <a:latin typeface="Times New Roman" panose="02020603050405020304" pitchFamily="18" charset="0"/>
                <a:cs typeface="Times New Roman" panose="02020603050405020304" pitchFamily="18" charset="0"/>
              </a:rPr>
              <a:t>M</a:t>
            </a:r>
            <a:r>
              <a:rPr lang="en-US" i="1" baseline="30000" dirty="0">
                <a:solidFill>
                  <a:prstClr val="black"/>
                </a:solidFill>
                <a:latin typeface="Times New Roman" panose="02020603050405020304" pitchFamily="18" charset="0"/>
                <a:cs typeface="Times New Roman" panose="02020603050405020304" pitchFamily="18" charset="0"/>
              </a:rPr>
              <a:t>-1</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 approximates the identity matrix </a:t>
            </a:r>
            <a:r>
              <a:rPr lang="en-US" i="1" dirty="0">
                <a:solidFill>
                  <a:prstClr val="black"/>
                </a:solidFill>
                <a:latin typeface="Times New Roman" panose="02020603050405020304" pitchFamily="18" charset="0"/>
                <a:cs typeface="Times New Roman" panose="02020603050405020304" pitchFamily="18" charset="0"/>
              </a:rPr>
              <a:t>I</a:t>
            </a:r>
            <a:r>
              <a:rPr lang="en-US" dirty="0">
                <a:solidFill>
                  <a:prstClr val="black"/>
                </a:solidFill>
                <a:latin typeface="Calibri" panose="020F0502020204030204"/>
              </a:rPr>
              <a:t>, then the condition number is close to one and the iterates will converge rapidly</a:t>
            </a:r>
          </a:p>
        </p:txBody>
      </p:sp>
      <p:graphicFrame>
        <p:nvGraphicFramePr>
          <p:cNvPr id="4" name="Object 3"/>
          <p:cNvGraphicFramePr>
            <a:graphicFrameLocks noChangeAspect="1"/>
          </p:cNvGraphicFramePr>
          <p:nvPr>
            <p:extLst/>
          </p:nvPr>
        </p:nvGraphicFramePr>
        <p:xfrm>
          <a:off x="3080070" y="4078231"/>
          <a:ext cx="1262063" cy="270272"/>
        </p:xfrm>
        <a:graphic>
          <a:graphicData uri="http://schemas.openxmlformats.org/presentationml/2006/ole">
            <mc:AlternateContent xmlns:mc="http://schemas.openxmlformats.org/markup-compatibility/2006">
              <mc:Choice xmlns:v="urn:schemas-microsoft-com:vml" Requires="v">
                <p:oleObj spid="_x0000_s125956" name="Equation" r:id="rId3" imgW="952200" imgH="203040" progId="Equation.3">
                  <p:embed/>
                </p:oleObj>
              </mc:Choice>
              <mc:Fallback>
                <p:oleObj name="Equation" r:id="rId3" imgW="952200" imgH="203040" progId="Equation.3">
                  <p:embed/>
                  <p:pic>
                    <p:nvPicPr>
                      <p:cNvPr id="4" name="Object 3"/>
                      <p:cNvPicPr/>
                      <p:nvPr/>
                    </p:nvPicPr>
                    <p:blipFill>
                      <a:blip r:embed="rId4"/>
                      <a:stretch>
                        <a:fillRect/>
                      </a:stretch>
                    </p:blipFill>
                    <p:spPr>
                      <a:xfrm>
                        <a:off x="3080070" y="4078231"/>
                        <a:ext cx="1262063" cy="270272"/>
                      </a:xfrm>
                      <a:prstGeom prst="rect">
                        <a:avLst/>
                      </a:prstGeom>
                    </p:spPr>
                  </p:pic>
                </p:oleObj>
              </mc:Fallback>
            </mc:AlternateContent>
          </a:graphicData>
        </a:graphic>
      </p:graphicFrame>
    </p:spTree>
    <p:extLst>
      <p:ext uri="{BB962C8B-B14F-4D97-AF65-F5344CB8AC3E}">
        <p14:creationId xmlns:p14="http://schemas.microsoft.com/office/powerpoint/2010/main" val="1074490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644" y="1400175"/>
            <a:ext cx="220881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Jacobi Preconditioner</a:t>
            </a:r>
          </a:p>
        </p:txBody>
      </p:sp>
      <p:sp>
        <p:nvSpPr>
          <p:cNvPr id="3" name="TextBox 2"/>
          <p:cNvSpPr txBox="1"/>
          <p:nvPr/>
        </p:nvSpPr>
        <p:spPr>
          <a:xfrm>
            <a:off x="578644" y="2273383"/>
            <a:ext cx="7953499" cy="1477328"/>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In this preconditioning, the matrix </a:t>
            </a:r>
            <a:r>
              <a:rPr lang="en-US" i="1" dirty="0">
                <a:solidFill>
                  <a:prstClr val="black"/>
                </a:solidFill>
                <a:latin typeface="Times New Roman" panose="02020603050405020304" pitchFamily="18" charset="0"/>
                <a:cs typeface="Times New Roman" panose="02020603050405020304" pitchFamily="18" charset="0"/>
              </a:rPr>
              <a:t>M</a:t>
            </a:r>
            <a:r>
              <a:rPr lang="en-US" dirty="0">
                <a:solidFill>
                  <a:prstClr val="black"/>
                </a:solidFill>
                <a:latin typeface="Calibri" panose="020F0502020204030204"/>
              </a:rPr>
              <a:t> is chosen such that </a:t>
            </a:r>
            <a:r>
              <a:rPr lang="en-US" i="1" dirty="0">
                <a:solidFill>
                  <a:prstClr val="black"/>
                </a:solidFill>
                <a:latin typeface="Times New Roman" panose="02020603050405020304" pitchFamily="18" charset="0"/>
                <a:cs typeface="Times New Roman" panose="02020603050405020304" pitchFamily="18" charset="0"/>
              </a:rPr>
              <a:t>M = D </a:t>
            </a:r>
            <a:r>
              <a:rPr lang="en-US" dirty="0">
                <a:solidFill>
                  <a:prstClr val="black"/>
                </a:solidFill>
                <a:latin typeface="Calibri" panose="020F0502020204030204"/>
              </a:rPr>
              <a:t>(the diagonal elements of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  The advantage of this method is that </a:t>
            </a:r>
            <a:r>
              <a:rPr lang="en-US" i="1" dirty="0">
                <a:solidFill>
                  <a:prstClr val="black"/>
                </a:solidFill>
                <a:latin typeface="Times New Roman" panose="02020603050405020304" pitchFamily="18" charset="0"/>
                <a:cs typeface="Times New Roman" panose="02020603050405020304" pitchFamily="18" charset="0"/>
              </a:rPr>
              <a:t>D</a:t>
            </a:r>
            <a:r>
              <a:rPr lang="en-US" dirty="0">
                <a:solidFill>
                  <a:prstClr val="black"/>
                </a:solidFill>
                <a:latin typeface="Calibri" panose="020F0502020204030204"/>
              </a:rPr>
              <a:t> is easy to find and </a:t>
            </a:r>
            <a:r>
              <a:rPr lang="en-US" i="1" dirty="0">
                <a:solidFill>
                  <a:prstClr val="black"/>
                </a:solidFill>
                <a:latin typeface="Times New Roman" panose="02020603050405020304" pitchFamily="18" charset="0"/>
                <a:cs typeface="Times New Roman" panose="02020603050405020304" pitchFamily="18" charset="0"/>
              </a:rPr>
              <a:t>D </a:t>
            </a:r>
            <a:r>
              <a:rPr lang="en-US" baseline="30000" dirty="0">
                <a:solidFill>
                  <a:prstClr val="black"/>
                </a:solidFill>
                <a:latin typeface="Calibri" panose="020F0502020204030204"/>
              </a:rPr>
              <a:t>-1</a:t>
            </a:r>
            <a:r>
              <a:rPr lang="en-US" dirty="0">
                <a:solidFill>
                  <a:prstClr val="black"/>
                </a:solidFill>
                <a:latin typeface="Calibri" panose="020F0502020204030204"/>
              </a:rPr>
              <a:t> is computationally efficient to calculate.</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p:txBody>
      </p:sp>
      <p:graphicFrame>
        <p:nvGraphicFramePr>
          <p:cNvPr id="5" name="Object 4"/>
          <p:cNvGraphicFramePr>
            <a:graphicFrameLocks noChangeAspect="1"/>
          </p:cNvGraphicFramePr>
          <p:nvPr>
            <p:extLst/>
          </p:nvPr>
        </p:nvGraphicFramePr>
        <p:xfrm>
          <a:off x="3889046" y="3203523"/>
          <a:ext cx="622697" cy="219075"/>
        </p:xfrm>
        <a:graphic>
          <a:graphicData uri="http://schemas.openxmlformats.org/presentationml/2006/ole">
            <mc:AlternateContent xmlns:mc="http://schemas.openxmlformats.org/markup-compatibility/2006">
              <mc:Choice xmlns:v="urn:schemas-microsoft-com:vml" Requires="v">
                <p:oleObj spid="_x0000_s126980" name="Equation" r:id="rId3" imgW="469800" imgH="164880" progId="Equation.3">
                  <p:embed/>
                </p:oleObj>
              </mc:Choice>
              <mc:Fallback>
                <p:oleObj name="Equation" r:id="rId3" imgW="469800" imgH="164880" progId="Equation.3">
                  <p:embed/>
                  <p:pic>
                    <p:nvPicPr>
                      <p:cNvPr id="5" name="Object 4"/>
                      <p:cNvPicPr/>
                      <p:nvPr/>
                    </p:nvPicPr>
                    <p:blipFill>
                      <a:blip r:embed="rId4"/>
                      <a:stretch>
                        <a:fillRect/>
                      </a:stretch>
                    </p:blipFill>
                    <p:spPr>
                      <a:xfrm>
                        <a:off x="3889046" y="3203523"/>
                        <a:ext cx="622697" cy="219075"/>
                      </a:xfrm>
                      <a:prstGeom prst="rect">
                        <a:avLst/>
                      </a:prstGeom>
                    </p:spPr>
                  </p:pic>
                </p:oleObj>
              </mc:Fallback>
            </mc:AlternateContent>
          </a:graphicData>
        </a:graphic>
      </p:graphicFrame>
    </p:spTree>
    <p:extLst>
      <p:ext uri="{BB962C8B-B14F-4D97-AF65-F5344CB8AC3E}">
        <p14:creationId xmlns:p14="http://schemas.microsoft.com/office/powerpoint/2010/main" val="350800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B164530F-B3AA-4855-882E-CE3077D787DD}"/>
              </a:ext>
            </a:extLst>
          </p:cNvPr>
          <p:cNvSpPr/>
          <p:nvPr/>
        </p:nvSpPr>
        <p:spPr>
          <a:xfrm>
            <a:off x="6595143" y="5803427"/>
            <a:ext cx="1652631" cy="854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Results</a:t>
            </a:r>
          </a:p>
        </p:txBody>
      </p:sp>
      <p:sp>
        <p:nvSpPr>
          <p:cNvPr id="22530" name="Title 1">
            <a:extLst>
              <a:ext uri="{FF2B5EF4-FFF2-40B4-BE49-F238E27FC236}">
                <a16:creationId xmlns:a16="http://schemas.microsoft.com/office/drawing/2014/main" id="{F24D3B89-5BB7-4C30-BF0A-557926FF7A2B}"/>
              </a:ext>
            </a:extLst>
          </p:cNvPr>
          <p:cNvSpPr>
            <a:spLocks noGrp="1" noChangeArrowheads="1"/>
          </p:cNvSpPr>
          <p:nvPr>
            <p:ph type="title"/>
          </p:nvPr>
        </p:nvSpPr>
        <p:spPr>
          <a:xfrm>
            <a:off x="325438" y="147638"/>
            <a:ext cx="8675687" cy="425450"/>
          </a:xfrm>
        </p:spPr>
        <p:txBody>
          <a:bodyPr/>
          <a:lstStyle/>
          <a:p>
            <a:r>
              <a:rPr lang="en-US" altLang="en-US" dirty="0">
                <a:solidFill>
                  <a:schemeClr val="tx1"/>
                </a:solidFill>
              </a:rPr>
              <a:t>Newton-Raphson and Parts</a:t>
            </a:r>
          </a:p>
        </p:txBody>
      </p:sp>
      <p:sp>
        <p:nvSpPr>
          <p:cNvPr id="2" name="Rectangle: Rounded Corners 1">
            <a:extLst>
              <a:ext uri="{FF2B5EF4-FFF2-40B4-BE49-F238E27FC236}">
                <a16:creationId xmlns:a16="http://schemas.microsoft.com/office/drawing/2014/main" id="{13ED8CBC-4666-4912-888E-FFC8081A946E}"/>
              </a:ext>
            </a:extLst>
          </p:cNvPr>
          <p:cNvSpPr/>
          <p:nvPr/>
        </p:nvSpPr>
        <p:spPr>
          <a:xfrm>
            <a:off x="1371600" y="847288"/>
            <a:ext cx="1719743" cy="830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sp>
        <p:nvSpPr>
          <p:cNvPr id="3" name="Rectangle 2">
            <a:extLst>
              <a:ext uri="{FF2B5EF4-FFF2-40B4-BE49-F238E27FC236}">
                <a16:creationId xmlns:a16="http://schemas.microsoft.com/office/drawing/2014/main" id="{928A80B0-12D1-42B0-8E12-22E82A1431E4}"/>
              </a:ext>
            </a:extLst>
          </p:cNvPr>
          <p:cNvSpPr/>
          <p:nvPr/>
        </p:nvSpPr>
        <p:spPr>
          <a:xfrm>
            <a:off x="1434517" y="1906938"/>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t>
            </a:r>
            <a:r>
              <a:rPr lang="en-US" dirty="0" err="1"/>
              <a:t>Y</a:t>
            </a:r>
            <a:r>
              <a:rPr lang="en-US" baseline="-25000" dirty="0" err="1"/>
              <a:t>bus</a:t>
            </a:r>
            <a:endParaRPr lang="en-US" baseline="-25000" dirty="0"/>
          </a:p>
        </p:txBody>
      </p:sp>
      <p:sp>
        <p:nvSpPr>
          <p:cNvPr id="8" name="Rectangle 7">
            <a:extLst>
              <a:ext uri="{FF2B5EF4-FFF2-40B4-BE49-F238E27FC236}">
                <a16:creationId xmlns:a16="http://schemas.microsoft.com/office/drawing/2014/main" id="{E2FB678A-04CF-49EC-8B6C-37C20924FE1D}"/>
              </a:ext>
            </a:extLst>
          </p:cNvPr>
          <p:cNvSpPr/>
          <p:nvPr/>
        </p:nvSpPr>
        <p:spPr>
          <a:xfrm>
            <a:off x="1459683" y="3176312"/>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Jacobian Terms</a:t>
            </a:r>
            <a:endParaRPr lang="en-US" baseline="-25000" dirty="0"/>
          </a:p>
        </p:txBody>
      </p:sp>
      <p:sp>
        <p:nvSpPr>
          <p:cNvPr id="9" name="Rectangle 8">
            <a:extLst>
              <a:ext uri="{FF2B5EF4-FFF2-40B4-BE49-F238E27FC236}">
                <a16:creationId xmlns:a16="http://schemas.microsoft.com/office/drawing/2014/main" id="{0F703355-75FE-4622-8C93-582806C04EF3}"/>
              </a:ext>
            </a:extLst>
          </p:cNvPr>
          <p:cNvSpPr/>
          <p:nvPr/>
        </p:nvSpPr>
        <p:spPr>
          <a:xfrm>
            <a:off x="1459683" y="4536159"/>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t>Iterative Solution </a:t>
            </a:r>
          </a:p>
        </p:txBody>
      </p:sp>
      <p:sp>
        <p:nvSpPr>
          <p:cNvPr id="5" name="Rectangle: Rounded Corners 4">
            <a:extLst>
              <a:ext uri="{FF2B5EF4-FFF2-40B4-BE49-F238E27FC236}">
                <a16:creationId xmlns:a16="http://schemas.microsoft.com/office/drawing/2014/main" id="{0D21FA52-0B77-4E46-A15B-E86967B1B630}"/>
              </a:ext>
            </a:extLst>
          </p:cNvPr>
          <p:cNvSpPr/>
          <p:nvPr/>
        </p:nvSpPr>
        <p:spPr>
          <a:xfrm>
            <a:off x="1459683" y="5855516"/>
            <a:ext cx="1652631" cy="854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Results</a:t>
            </a:r>
          </a:p>
        </p:txBody>
      </p:sp>
      <p:sp>
        <p:nvSpPr>
          <p:cNvPr id="7" name="Arrow: Down 6">
            <a:extLst>
              <a:ext uri="{FF2B5EF4-FFF2-40B4-BE49-F238E27FC236}">
                <a16:creationId xmlns:a16="http://schemas.microsoft.com/office/drawing/2014/main" id="{54670F08-8E24-4E4D-93F8-88D8450A6D06}"/>
              </a:ext>
            </a:extLst>
          </p:cNvPr>
          <p:cNvSpPr/>
          <p:nvPr/>
        </p:nvSpPr>
        <p:spPr>
          <a:xfrm>
            <a:off x="2055303" y="1577130"/>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87872BE-0345-4E07-BF6A-BF7E83FC75F4}"/>
              </a:ext>
            </a:extLst>
          </p:cNvPr>
          <p:cNvSpPr/>
          <p:nvPr/>
        </p:nvSpPr>
        <p:spPr>
          <a:xfrm>
            <a:off x="2134996" y="2790418"/>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9D73E18-1E88-4B4E-ABE5-D92DEA522CBD}"/>
              </a:ext>
            </a:extLst>
          </p:cNvPr>
          <p:cNvSpPr/>
          <p:nvPr/>
        </p:nvSpPr>
        <p:spPr>
          <a:xfrm>
            <a:off x="2109830" y="4168370"/>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2A342184-811E-49E9-B34F-A6230709EA18}"/>
              </a:ext>
            </a:extLst>
          </p:cNvPr>
          <p:cNvSpPr/>
          <p:nvPr/>
        </p:nvSpPr>
        <p:spPr>
          <a:xfrm>
            <a:off x="2109830" y="5468719"/>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Arrow: Curved Left 14">
            <a:extLst>
              <a:ext uri="{FF2B5EF4-FFF2-40B4-BE49-F238E27FC236}">
                <a16:creationId xmlns:a16="http://schemas.microsoft.com/office/drawing/2014/main" id="{6F041292-48D7-4D48-A0A2-865951EAD08B}"/>
              </a:ext>
            </a:extLst>
          </p:cNvPr>
          <p:cNvSpPr/>
          <p:nvPr/>
        </p:nvSpPr>
        <p:spPr>
          <a:xfrm rot="10800000">
            <a:off x="444616" y="3414603"/>
            <a:ext cx="1015067" cy="1861453"/>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0CBDFF31-8F0A-400E-9910-5F6ED71A9FA0}"/>
              </a:ext>
            </a:extLst>
          </p:cNvPr>
          <p:cNvSpPr/>
          <p:nvPr/>
        </p:nvSpPr>
        <p:spPr>
          <a:xfrm>
            <a:off x="6603532" y="1071351"/>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Jacobian Terms</a:t>
            </a:r>
            <a:endParaRPr lang="en-US" baseline="-25000" dirty="0"/>
          </a:p>
        </p:txBody>
      </p:sp>
      <p:sp>
        <p:nvSpPr>
          <p:cNvPr id="19" name="Rectangle 18">
            <a:extLst>
              <a:ext uri="{FF2B5EF4-FFF2-40B4-BE49-F238E27FC236}">
                <a16:creationId xmlns:a16="http://schemas.microsoft.com/office/drawing/2014/main" id="{6C77D8B7-7C9F-4733-BAEA-4503FADF438F}"/>
              </a:ext>
            </a:extLst>
          </p:cNvPr>
          <p:cNvSpPr/>
          <p:nvPr/>
        </p:nvSpPr>
        <p:spPr>
          <a:xfrm>
            <a:off x="6603532" y="2284639"/>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Solve Equation [A][x] = [b]</a:t>
            </a:r>
            <a:endParaRPr lang="en-US" baseline="-25000" dirty="0"/>
          </a:p>
        </p:txBody>
      </p:sp>
      <p:sp>
        <p:nvSpPr>
          <p:cNvPr id="16" name="Flowchart: Decision 15">
            <a:extLst>
              <a:ext uri="{FF2B5EF4-FFF2-40B4-BE49-F238E27FC236}">
                <a16:creationId xmlns:a16="http://schemas.microsoft.com/office/drawing/2014/main" id="{1D9E94AF-7445-4AC5-91B7-394FEA4E7FBF}"/>
              </a:ext>
            </a:extLst>
          </p:cNvPr>
          <p:cNvSpPr/>
          <p:nvPr/>
        </p:nvSpPr>
        <p:spPr>
          <a:xfrm>
            <a:off x="6661556" y="4550497"/>
            <a:ext cx="1536581" cy="113563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Check Mismatch?</a:t>
            </a:r>
          </a:p>
        </p:txBody>
      </p:sp>
      <p:sp>
        <p:nvSpPr>
          <p:cNvPr id="22" name="Rectangle 21">
            <a:extLst>
              <a:ext uri="{FF2B5EF4-FFF2-40B4-BE49-F238E27FC236}">
                <a16:creationId xmlns:a16="http://schemas.microsoft.com/office/drawing/2014/main" id="{F20BC6CE-8FB7-4620-831A-57B986AF5BE1}"/>
              </a:ext>
            </a:extLst>
          </p:cNvPr>
          <p:cNvSpPr/>
          <p:nvPr/>
        </p:nvSpPr>
        <p:spPr>
          <a:xfrm>
            <a:off x="6603530" y="3467007"/>
            <a:ext cx="1652631" cy="1040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Mismatch]</a:t>
            </a:r>
            <a:endParaRPr lang="en-US" baseline="-25000" dirty="0"/>
          </a:p>
        </p:txBody>
      </p:sp>
      <p:sp>
        <p:nvSpPr>
          <p:cNvPr id="23" name="Arrow: Down 22">
            <a:extLst>
              <a:ext uri="{FF2B5EF4-FFF2-40B4-BE49-F238E27FC236}">
                <a16:creationId xmlns:a16="http://schemas.microsoft.com/office/drawing/2014/main" id="{5ACE5C32-71EA-4F5A-8347-F7FE2BD95F2E}"/>
              </a:ext>
            </a:extLst>
          </p:cNvPr>
          <p:cNvSpPr/>
          <p:nvPr/>
        </p:nvSpPr>
        <p:spPr>
          <a:xfrm>
            <a:off x="7912912" y="1971186"/>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755394-688C-4B14-A641-8B42B058B441}"/>
              </a:ext>
            </a:extLst>
          </p:cNvPr>
          <p:cNvSpPr/>
          <p:nvPr/>
        </p:nvSpPr>
        <p:spPr>
          <a:xfrm>
            <a:off x="7945770" y="3198143"/>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484080B-0F74-41AD-9606-6A35B1431103}"/>
              </a:ext>
            </a:extLst>
          </p:cNvPr>
          <p:cNvSpPr/>
          <p:nvPr/>
        </p:nvSpPr>
        <p:spPr>
          <a:xfrm>
            <a:off x="7278843" y="4303261"/>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8062C57-98B7-4405-A41F-F7C00C36E7D1}"/>
              </a:ext>
            </a:extLst>
          </p:cNvPr>
          <p:cNvSpPr/>
          <p:nvPr/>
        </p:nvSpPr>
        <p:spPr>
          <a:xfrm>
            <a:off x="7278843" y="5510664"/>
            <a:ext cx="302004" cy="49447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B5D210F-9F33-4F5F-A919-6CA6FFA76283}"/>
              </a:ext>
            </a:extLst>
          </p:cNvPr>
          <p:cNvSpPr txBox="1"/>
          <p:nvPr/>
        </p:nvSpPr>
        <p:spPr>
          <a:xfrm>
            <a:off x="7766109" y="5309234"/>
            <a:ext cx="963329" cy="461665"/>
          </a:xfrm>
          <a:prstGeom prst="rect">
            <a:avLst/>
          </a:prstGeom>
          <a:noFill/>
        </p:spPr>
        <p:txBody>
          <a:bodyPr wrap="square" rtlCol="0">
            <a:spAutoFit/>
          </a:bodyPr>
          <a:lstStyle/>
          <a:p>
            <a:pPr algn="ctr"/>
            <a:r>
              <a:rPr lang="en-US" sz="1200" dirty="0">
                <a:solidFill>
                  <a:schemeClr val="bg2"/>
                </a:solidFill>
              </a:rPr>
              <a:t>Small enough</a:t>
            </a:r>
          </a:p>
        </p:txBody>
      </p:sp>
      <p:sp>
        <p:nvSpPr>
          <p:cNvPr id="29" name="Arrow: Curved Left 28">
            <a:extLst>
              <a:ext uri="{FF2B5EF4-FFF2-40B4-BE49-F238E27FC236}">
                <a16:creationId xmlns:a16="http://schemas.microsoft.com/office/drawing/2014/main" id="{6DF0815A-ABB1-4E66-B714-BC1D02B063A2}"/>
              </a:ext>
            </a:extLst>
          </p:cNvPr>
          <p:cNvSpPr/>
          <p:nvPr/>
        </p:nvSpPr>
        <p:spPr>
          <a:xfrm rot="10800000">
            <a:off x="5701717" y="1262543"/>
            <a:ext cx="1015067" cy="3967249"/>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8" name="Right Brace 27">
            <a:extLst>
              <a:ext uri="{FF2B5EF4-FFF2-40B4-BE49-F238E27FC236}">
                <a16:creationId xmlns:a16="http://schemas.microsoft.com/office/drawing/2014/main" id="{47923D03-B26F-4EE7-B41F-3AFD385A0C9D}"/>
              </a:ext>
            </a:extLst>
          </p:cNvPr>
          <p:cNvSpPr/>
          <p:nvPr/>
        </p:nvSpPr>
        <p:spPr>
          <a:xfrm>
            <a:off x="3313651" y="3176312"/>
            <a:ext cx="2013358" cy="2334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1624913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0831" y="1890403"/>
            <a:ext cx="7953499" cy="3416320"/>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In this preconditioning, the matrix </a:t>
            </a:r>
            <a:r>
              <a:rPr lang="en-US" i="1" dirty="0">
                <a:solidFill>
                  <a:prstClr val="black"/>
                </a:solidFill>
                <a:latin typeface="Times New Roman" panose="02020603050405020304" pitchFamily="18" charset="0"/>
                <a:cs typeface="Times New Roman" panose="02020603050405020304" pitchFamily="18" charset="0"/>
              </a:rPr>
              <a:t>M</a:t>
            </a:r>
            <a:r>
              <a:rPr lang="en-US" dirty="0">
                <a:solidFill>
                  <a:prstClr val="black"/>
                </a:solidFill>
                <a:latin typeface="Calibri" panose="020F0502020204030204"/>
              </a:rPr>
              <a:t> uses the upper (</a:t>
            </a:r>
            <a:r>
              <a:rPr lang="en-US" i="1"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Calibri" panose="020F0502020204030204"/>
              </a:rPr>
              <a:t>) and lower (</a:t>
            </a:r>
            <a:r>
              <a:rPr lang="en-US" i="1"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Calibri" panose="020F0502020204030204"/>
              </a:rPr>
              <a:t>) triangular matrices of </a:t>
            </a:r>
            <a:r>
              <a:rPr lang="en-US" i="1" dirty="0">
                <a:solidFill>
                  <a:prstClr val="black"/>
                </a:solidFill>
                <a:latin typeface="Times New Roman" panose="02020603050405020304" pitchFamily="18" charset="0"/>
                <a:cs typeface="Times New Roman" panose="02020603050405020304" pitchFamily="18" charset="0"/>
              </a:rPr>
              <a:t>A</a:t>
            </a:r>
            <a:r>
              <a:rPr lang="en-US" dirty="0">
                <a:solidFill>
                  <a:prstClr val="black"/>
                </a:solidFill>
                <a:latin typeface="Calibri" panose="020F0502020204030204"/>
              </a:rPr>
              <a:t>.</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The factor                  has no impact on the convergence and can be neglected.</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If</a:t>
            </a:r>
            <a:r>
              <a:rPr lang="en-US" i="1" dirty="0">
                <a:solidFill>
                  <a:prstClr val="black"/>
                </a:solidFill>
                <a:latin typeface="Calibri" panose="020F0502020204030204"/>
              </a:rPr>
              <a:t> </a:t>
            </a:r>
            <a:r>
              <a:rPr lang="en-US" i="1" dirty="0">
                <a:solidFill>
                  <a:prstClr val="black"/>
                </a:solidFill>
                <a:latin typeface="Calibri" panose="020F0502020204030204"/>
                <a:sym typeface="Symbol" panose="05050102010706020507" pitchFamily="18" charset="2"/>
              </a:rPr>
              <a:t>  </a:t>
            </a:r>
            <a:r>
              <a:rPr lang="en-US" dirty="0">
                <a:solidFill>
                  <a:prstClr val="black"/>
                </a:solidFill>
                <a:latin typeface="Calibri" panose="020F0502020204030204"/>
                <a:sym typeface="Symbol" panose="05050102010706020507" pitchFamily="18" charset="2"/>
              </a:rPr>
              <a:t>is taken to be equal to 1, then this preconditioner is called the </a:t>
            </a:r>
            <a:r>
              <a:rPr lang="en-US" i="1" dirty="0">
                <a:solidFill>
                  <a:prstClr val="black"/>
                </a:solidFill>
                <a:latin typeface="Calibri" panose="020F0502020204030204"/>
                <a:sym typeface="Symbol" panose="05050102010706020507" pitchFamily="18" charset="2"/>
              </a:rPr>
              <a:t>symmetric Gauss-Seidel </a:t>
            </a:r>
            <a:r>
              <a:rPr lang="en-US" dirty="0">
                <a:solidFill>
                  <a:prstClr val="black"/>
                </a:solidFill>
                <a:latin typeface="Calibri" panose="020F0502020204030204"/>
                <a:sym typeface="Symbol" panose="05050102010706020507" pitchFamily="18" charset="2"/>
              </a:rPr>
              <a:t>method.</a:t>
            </a:r>
            <a:endParaRPr lang="en-US" i="1"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p:txBody>
      </p:sp>
      <p:sp>
        <p:nvSpPr>
          <p:cNvPr id="2" name="TextBox 1"/>
          <p:cNvSpPr txBox="1"/>
          <p:nvPr/>
        </p:nvSpPr>
        <p:spPr>
          <a:xfrm>
            <a:off x="596457" y="1398692"/>
            <a:ext cx="521944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Symmetric Successive Over-Relaxation Preconditioner</a:t>
            </a:r>
          </a:p>
        </p:txBody>
      </p:sp>
      <p:graphicFrame>
        <p:nvGraphicFramePr>
          <p:cNvPr id="3" name="Object 2"/>
          <p:cNvGraphicFramePr>
            <a:graphicFrameLocks noChangeAspect="1"/>
          </p:cNvGraphicFramePr>
          <p:nvPr>
            <p:extLst/>
          </p:nvPr>
        </p:nvGraphicFramePr>
        <p:xfrm>
          <a:off x="2726826" y="2579961"/>
          <a:ext cx="2961084" cy="556022"/>
        </p:xfrm>
        <a:graphic>
          <a:graphicData uri="http://schemas.openxmlformats.org/presentationml/2006/ole">
            <mc:AlternateContent xmlns:mc="http://schemas.openxmlformats.org/markup-compatibility/2006">
              <mc:Choice xmlns:v="urn:schemas-microsoft-com:vml" Requires="v">
                <p:oleObj spid="_x0000_s128006" name="Equation" r:id="rId3" imgW="2234880" imgH="419040" progId="Equation.3">
                  <p:embed/>
                </p:oleObj>
              </mc:Choice>
              <mc:Fallback>
                <p:oleObj name="Equation" r:id="rId3" imgW="2234880" imgH="419040" progId="Equation.3">
                  <p:embed/>
                  <p:pic>
                    <p:nvPicPr>
                      <p:cNvPr id="3" name="Object 2"/>
                      <p:cNvPicPr/>
                      <p:nvPr/>
                    </p:nvPicPr>
                    <p:blipFill>
                      <a:blip r:embed="rId4"/>
                      <a:stretch>
                        <a:fillRect/>
                      </a:stretch>
                    </p:blipFill>
                    <p:spPr>
                      <a:xfrm>
                        <a:off x="2726826" y="2579961"/>
                        <a:ext cx="2961084" cy="55602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1653502" y="3175336"/>
          <a:ext cx="773906" cy="556022"/>
        </p:xfrm>
        <a:graphic>
          <a:graphicData uri="http://schemas.openxmlformats.org/presentationml/2006/ole">
            <mc:AlternateContent xmlns:mc="http://schemas.openxmlformats.org/markup-compatibility/2006">
              <mc:Choice xmlns:v="urn:schemas-microsoft-com:vml" Requires="v">
                <p:oleObj spid="_x0000_s128007" name="Equation" r:id="rId5" imgW="583920" imgH="419040" progId="Equation.3">
                  <p:embed/>
                </p:oleObj>
              </mc:Choice>
              <mc:Fallback>
                <p:oleObj name="Equation" r:id="rId5" imgW="583920" imgH="419040" progId="Equation.3">
                  <p:embed/>
                  <p:pic>
                    <p:nvPicPr>
                      <p:cNvPr id="6" name="Object 5"/>
                      <p:cNvPicPr/>
                      <p:nvPr/>
                    </p:nvPicPr>
                    <p:blipFill>
                      <a:blip r:embed="rId6"/>
                      <a:stretch>
                        <a:fillRect/>
                      </a:stretch>
                    </p:blipFill>
                    <p:spPr>
                      <a:xfrm>
                        <a:off x="1653502" y="3175336"/>
                        <a:ext cx="773906" cy="556022"/>
                      </a:xfrm>
                      <a:prstGeom prst="rect">
                        <a:avLst/>
                      </a:prstGeom>
                    </p:spPr>
                  </p:pic>
                </p:oleObj>
              </mc:Fallback>
            </mc:AlternateContent>
          </a:graphicData>
        </a:graphic>
      </p:graphicFrame>
    </p:spTree>
    <p:extLst>
      <p:ext uri="{BB962C8B-B14F-4D97-AF65-F5344CB8AC3E}">
        <p14:creationId xmlns:p14="http://schemas.microsoft.com/office/powerpoint/2010/main" val="330013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831" y="1890404"/>
            <a:ext cx="7953499" cy="3139321"/>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For an effective preconditioner, it is desired to find a matrix </a:t>
            </a:r>
            <a:r>
              <a:rPr lang="en-US" i="1" dirty="0">
                <a:solidFill>
                  <a:prstClr val="black"/>
                </a:solidFill>
                <a:latin typeface="Times New Roman" panose="02020603050405020304" pitchFamily="18" charset="0"/>
                <a:cs typeface="Times New Roman" panose="02020603050405020304" pitchFamily="18" charset="0"/>
              </a:rPr>
              <a:t>M </a:t>
            </a:r>
            <a:r>
              <a:rPr lang="en-US" i="1" baseline="30000"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Calibri" panose="020F0502020204030204"/>
              </a:rPr>
              <a:t> that closely approximates </a:t>
            </a:r>
            <a:r>
              <a:rPr lang="en-US" i="1" dirty="0">
                <a:solidFill>
                  <a:prstClr val="black"/>
                </a:solidFill>
                <a:latin typeface="Times New Roman" panose="02020603050405020304" pitchFamily="18" charset="0"/>
                <a:cs typeface="Times New Roman" panose="02020603050405020304" pitchFamily="18" charset="0"/>
              </a:rPr>
              <a:t>A</a:t>
            </a:r>
            <a:r>
              <a:rPr lang="en-US" i="1" baseline="30000"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Calibri" panose="020F0502020204030204"/>
              </a:rPr>
              <a:t>.</a:t>
            </a:r>
          </a:p>
          <a:p>
            <a:pPr defTabSz="685800" eaLnBrk="1" fontAlgn="auto" hangingPunct="1">
              <a:spcBef>
                <a:spcPts val="0"/>
              </a:spcBef>
              <a:spcAft>
                <a:spcPts val="0"/>
              </a:spcAft>
            </a:pPr>
            <a:endParaRPr lang="en-US" i="1"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Since                         then approximations to </a:t>
            </a:r>
            <a:r>
              <a:rPr lang="en-US" i="1" dirty="0">
                <a:solidFill>
                  <a:prstClr val="black"/>
                </a:solidFill>
                <a:latin typeface="Times New Roman" panose="02020603050405020304" pitchFamily="18" charset="0"/>
                <a:cs typeface="Times New Roman" panose="02020603050405020304" pitchFamily="18" charset="0"/>
              </a:rPr>
              <a:t>U</a:t>
            </a:r>
            <a:r>
              <a:rPr lang="en-US" dirty="0">
                <a:solidFill>
                  <a:prstClr val="black"/>
                </a:solidFill>
                <a:latin typeface="Calibri" panose="020F0502020204030204"/>
              </a:rPr>
              <a:t> and </a:t>
            </a:r>
            <a:r>
              <a:rPr lang="en-US" i="1" dirty="0">
                <a:solidFill>
                  <a:prstClr val="black"/>
                </a:solidFill>
                <a:latin typeface="Times New Roman" panose="02020603050405020304" pitchFamily="18" charset="0"/>
                <a:cs typeface="Times New Roman" panose="02020603050405020304" pitchFamily="18" charset="0"/>
              </a:rPr>
              <a:t>L</a:t>
            </a:r>
            <a:r>
              <a:rPr lang="en-US" dirty="0">
                <a:solidFill>
                  <a:prstClr val="black"/>
                </a:solidFill>
                <a:latin typeface="Calibri" panose="020F0502020204030204"/>
              </a:rPr>
              <a:t> may lead to a good approximation to </a:t>
            </a:r>
            <a:r>
              <a:rPr lang="en-US" i="1" dirty="0">
                <a:solidFill>
                  <a:prstClr val="black"/>
                </a:solidFill>
                <a:latin typeface="Times New Roman" panose="02020603050405020304" pitchFamily="18" charset="0"/>
                <a:cs typeface="Times New Roman" panose="02020603050405020304" pitchFamily="18" charset="0"/>
              </a:rPr>
              <a:t>M </a:t>
            </a:r>
            <a:r>
              <a:rPr lang="en-US" i="1" baseline="30000"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Calibri" panose="020F0502020204030204"/>
              </a:rPr>
              <a:t> and </a:t>
            </a:r>
            <a:r>
              <a:rPr lang="en-US" i="1" dirty="0">
                <a:solidFill>
                  <a:prstClr val="black"/>
                </a:solidFill>
                <a:latin typeface="Times New Roman" panose="02020603050405020304" pitchFamily="18" charset="0"/>
                <a:cs typeface="Times New Roman" panose="02020603050405020304" pitchFamily="18" charset="0"/>
              </a:rPr>
              <a:t>U</a:t>
            </a:r>
            <a:r>
              <a:rPr lang="en-US" i="1" baseline="30000" dirty="0">
                <a:solidFill>
                  <a:prstClr val="black"/>
                </a:solidFill>
                <a:latin typeface="Times New Roman" panose="02020603050405020304" pitchFamily="18" charset="0"/>
                <a:cs typeface="Times New Roman" panose="02020603050405020304" pitchFamily="18" charset="0"/>
              </a:rPr>
              <a:t>-1</a:t>
            </a:r>
            <a:r>
              <a:rPr lang="en-US" dirty="0">
                <a:solidFill>
                  <a:prstClr val="black"/>
                </a:solidFill>
                <a:latin typeface="Calibri" panose="020F0502020204030204"/>
              </a:rPr>
              <a:t> and </a:t>
            </a:r>
            <a:r>
              <a:rPr lang="en-US" i="1" dirty="0">
                <a:solidFill>
                  <a:prstClr val="black"/>
                </a:solidFill>
                <a:latin typeface="Times New Roman" panose="02020603050405020304" pitchFamily="18" charset="0"/>
                <a:cs typeface="Times New Roman" panose="02020603050405020304" pitchFamily="18" charset="0"/>
              </a:rPr>
              <a:t>L</a:t>
            </a:r>
            <a:r>
              <a:rPr lang="en-US" i="1" baseline="30000" dirty="0">
                <a:solidFill>
                  <a:prstClr val="black"/>
                </a:solidFill>
                <a:latin typeface="Times New Roman" panose="02020603050405020304" pitchFamily="18" charset="0"/>
                <a:cs typeface="Times New Roman" panose="02020603050405020304" pitchFamily="18" charset="0"/>
              </a:rPr>
              <a:t>-</a:t>
            </a:r>
            <a:r>
              <a:rPr lang="en-US" baseline="30000" dirty="0">
                <a:solidFill>
                  <a:prstClr val="black"/>
                </a:solidFill>
                <a:latin typeface="Calibri" panose="020F0502020204030204"/>
              </a:rPr>
              <a:t>1</a:t>
            </a:r>
            <a:r>
              <a:rPr lang="en-US" baseline="-25000" dirty="0">
                <a:solidFill>
                  <a:prstClr val="black"/>
                </a:solidFill>
                <a:latin typeface="Calibri" panose="020F0502020204030204"/>
              </a:rPr>
              <a:t> </a:t>
            </a:r>
            <a:r>
              <a:rPr lang="en-US" dirty="0">
                <a:solidFill>
                  <a:prstClr val="black"/>
                </a:solidFill>
                <a:latin typeface="Calibri" panose="020F0502020204030204"/>
              </a:rPr>
              <a:t>are computationally easy to compute (because they are triangular).</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An LU factorization is called </a:t>
            </a:r>
            <a:r>
              <a:rPr lang="en-US" i="1" dirty="0">
                <a:solidFill>
                  <a:prstClr val="black"/>
                </a:solidFill>
                <a:latin typeface="Calibri" panose="020F0502020204030204"/>
              </a:rPr>
              <a:t>incomplete </a:t>
            </a:r>
            <a:r>
              <a:rPr lang="en-US" dirty="0">
                <a:solidFill>
                  <a:prstClr val="black"/>
                </a:solidFill>
                <a:latin typeface="Calibri" panose="020F0502020204030204"/>
              </a:rPr>
              <a:t>if, during the factorization process, one or more fill elements are ignored.</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p:txBody>
      </p:sp>
      <p:sp>
        <p:nvSpPr>
          <p:cNvPr id="3" name="TextBox 2"/>
          <p:cNvSpPr txBox="1"/>
          <p:nvPr/>
        </p:nvSpPr>
        <p:spPr>
          <a:xfrm>
            <a:off x="596457" y="1398692"/>
            <a:ext cx="276466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Incomplete LU factorization</a:t>
            </a:r>
          </a:p>
        </p:txBody>
      </p:sp>
      <p:graphicFrame>
        <p:nvGraphicFramePr>
          <p:cNvPr id="4" name="Object 3"/>
          <p:cNvGraphicFramePr>
            <a:graphicFrameLocks noChangeAspect="1"/>
          </p:cNvGraphicFramePr>
          <p:nvPr>
            <p:extLst/>
          </p:nvPr>
        </p:nvGraphicFramePr>
        <p:xfrm>
          <a:off x="1227365" y="2749680"/>
          <a:ext cx="1059656" cy="269081"/>
        </p:xfrm>
        <a:graphic>
          <a:graphicData uri="http://schemas.openxmlformats.org/presentationml/2006/ole">
            <mc:AlternateContent xmlns:mc="http://schemas.openxmlformats.org/markup-compatibility/2006">
              <mc:Choice xmlns:v="urn:schemas-microsoft-com:vml" Requires="v">
                <p:oleObj spid="_x0000_s129028" name="Equation" r:id="rId3" imgW="799920" imgH="203040" progId="Equation.3">
                  <p:embed/>
                </p:oleObj>
              </mc:Choice>
              <mc:Fallback>
                <p:oleObj name="Equation" r:id="rId3" imgW="799920" imgH="203040" progId="Equation.3">
                  <p:embed/>
                  <p:pic>
                    <p:nvPicPr>
                      <p:cNvPr id="4" name="Object 3"/>
                      <p:cNvPicPr/>
                      <p:nvPr/>
                    </p:nvPicPr>
                    <p:blipFill>
                      <a:blip r:embed="rId4"/>
                      <a:stretch>
                        <a:fillRect/>
                      </a:stretch>
                    </p:blipFill>
                    <p:spPr>
                      <a:xfrm>
                        <a:off x="1227365" y="2749680"/>
                        <a:ext cx="1059656" cy="269081"/>
                      </a:xfrm>
                      <a:prstGeom prst="rect">
                        <a:avLst/>
                      </a:prstGeom>
                    </p:spPr>
                  </p:pic>
                </p:oleObj>
              </mc:Fallback>
            </mc:AlternateContent>
          </a:graphicData>
        </a:graphic>
      </p:graphicFrame>
    </p:spTree>
    <p:extLst>
      <p:ext uri="{BB962C8B-B14F-4D97-AF65-F5344CB8AC3E}">
        <p14:creationId xmlns:p14="http://schemas.microsoft.com/office/powerpoint/2010/main" val="2441092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252" y="2987767"/>
            <a:ext cx="8632235" cy="2308324"/>
          </a:xfrm>
          <a:prstGeom prst="rect">
            <a:avLst/>
          </a:prstGeom>
          <a:noFill/>
        </p:spPr>
        <p:txBody>
          <a:bodyPr wrap="none" rtlCol="0">
            <a:spAutoFit/>
          </a:bodyPr>
          <a:lstStyle/>
          <a:p>
            <a:pPr defTabSz="685800" eaLnBrk="1" fontAlgn="auto" hangingPunct="1">
              <a:spcBef>
                <a:spcPts val="0"/>
              </a:spcBef>
              <a:spcAft>
                <a:spcPts val="0"/>
              </a:spcAft>
            </a:pPr>
            <a:r>
              <a:rPr lang="en-US" dirty="0">
                <a:solidFill>
                  <a:prstClr val="black"/>
                </a:solidFill>
                <a:latin typeface="Calibri" panose="020F0502020204030204"/>
              </a:rPr>
              <a:t>Solve                                                                                                 with different preconditioners</a:t>
            </a: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endParaRPr lang="en-US" dirty="0">
              <a:solidFill>
                <a:prstClr val="black"/>
              </a:solidFill>
              <a:latin typeface="Calibri" panose="020F0502020204030204"/>
            </a:endParaRPr>
          </a:p>
          <a:p>
            <a:pPr defTabSz="685800" eaLnBrk="1" fontAlgn="auto" hangingPunct="1">
              <a:spcBef>
                <a:spcPts val="0"/>
              </a:spcBef>
              <a:spcAft>
                <a:spcPts val="0"/>
              </a:spcAft>
            </a:pPr>
            <a:r>
              <a:rPr lang="en-US" dirty="0">
                <a:solidFill>
                  <a:prstClr val="black"/>
                </a:solidFill>
                <a:latin typeface="Calibri" panose="020F0502020204030204"/>
              </a:rPr>
              <a:t>using the GMES method</a:t>
            </a:r>
          </a:p>
        </p:txBody>
      </p:sp>
      <p:graphicFrame>
        <p:nvGraphicFramePr>
          <p:cNvPr id="3" name="Object 2"/>
          <p:cNvGraphicFramePr>
            <a:graphicFrameLocks noChangeAspect="1"/>
          </p:cNvGraphicFramePr>
          <p:nvPr>
            <p:extLst/>
          </p:nvPr>
        </p:nvGraphicFramePr>
        <p:xfrm>
          <a:off x="1121538" y="1557832"/>
          <a:ext cx="4788694" cy="3212306"/>
        </p:xfrm>
        <a:graphic>
          <a:graphicData uri="http://schemas.openxmlformats.org/presentationml/2006/ole">
            <mc:AlternateContent xmlns:mc="http://schemas.openxmlformats.org/markup-compatibility/2006">
              <mc:Choice xmlns:v="urn:schemas-microsoft-com:vml" Requires="v">
                <p:oleObj spid="_x0000_s130052" name="Equation" r:id="rId3" imgW="3441600" imgH="2311200" progId="Equation.3">
                  <p:embed/>
                </p:oleObj>
              </mc:Choice>
              <mc:Fallback>
                <p:oleObj name="Equation" r:id="rId3" imgW="3441600" imgH="2311200" progId="Equation.3">
                  <p:embed/>
                  <p:pic>
                    <p:nvPicPr>
                      <p:cNvPr id="3" name="Object 2"/>
                      <p:cNvPicPr/>
                      <p:nvPr/>
                    </p:nvPicPr>
                    <p:blipFill>
                      <a:blip r:embed="rId4"/>
                      <a:stretch>
                        <a:fillRect/>
                      </a:stretch>
                    </p:blipFill>
                    <p:spPr>
                      <a:xfrm>
                        <a:off x="1121538" y="1557832"/>
                        <a:ext cx="4788694" cy="3212306"/>
                      </a:xfrm>
                      <a:prstGeom prst="rect">
                        <a:avLst/>
                      </a:prstGeom>
                    </p:spPr>
                  </p:pic>
                </p:oleObj>
              </mc:Fallback>
            </mc:AlternateContent>
          </a:graphicData>
        </a:graphic>
      </p:graphicFrame>
    </p:spTree>
    <p:extLst>
      <p:ext uri="{BB962C8B-B14F-4D97-AF65-F5344CB8AC3E}">
        <p14:creationId xmlns:p14="http://schemas.microsoft.com/office/powerpoint/2010/main" val="1673523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2928937" y="1797844"/>
          <a:ext cx="4700588" cy="3176588"/>
        </p:xfrm>
        <a:graphic>
          <a:graphicData uri="http://schemas.openxmlformats.org/presentationml/2006/ole">
            <mc:AlternateContent xmlns:mc="http://schemas.openxmlformats.org/markup-compatibility/2006">
              <mc:Choice xmlns:v="urn:schemas-microsoft-com:vml" Requires="v">
                <p:oleObj spid="_x0000_s131078" name="Equation" r:id="rId3" imgW="3377880" imgH="2286000" progId="Equation.3">
                  <p:embed/>
                </p:oleObj>
              </mc:Choice>
              <mc:Fallback>
                <p:oleObj name="Equation" r:id="rId3" imgW="3377880" imgH="2286000" progId="Equation.3">
                  <p:embed/>
                  <p:pic>
                    <p:nvPicPr>
                      <p:cNvPr id="2" name="Object 1"/>
                      <p:cNvPicPr/>
                      <p:nvPr/>
                    </p:nvPicPr>
                    <p:blipFill>
                      <a:blip r:embed="rId4"/>
                      <a:stretch>
                        <a:fillRect/>
                      </a:stretch>
                    </p:blipFill>
                    <p:spPr>
                      <a:xfrm>
                        <a:off x="2928937" y="1797844"/>
                        <a:ext cx="4700588" cy="3176588"/>
                      </a:xfrm>
                      <a:prstGeom prst="rect">
                        <a:avLst/>
                      </a:prstGeom>
                    </p:spPr>
                  </p:pic>
                </p:oleObj>
              </mc:Fallback>
            </mc:AlternateContent>
          </a:graphicData>
        </a:graphic>
      </p:graphicFrame>
      <p:sp>
        <p:nvSpPr>
          <p:cNvPr id="3" name="TextBox 2"/>
          <p:cNvSpPr txBox="1"/>
          <p:nvPr/>
        </p:nvSpPr>
        <p:spPr>
          <a:xfrm>
            <a:off x="543017" y="2691617"/>
            <a:ext cx="220881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Jacobi Preconditioner</a:t>
            </a:r>
          </a:p>
        </p:txBody>
      </p:sp>
      <p:graphicFrame>
        <p:nvGraphicFramePr>
          <p:cNvPr id="4" name="Object 3"/>
          <p:cNvGraphicFramePr>
            <a:graphicFrameLocks noChangeAspect="1"/>
          </p:cNvGraphicFramePr>
          <p:nvPr>
            <p:extLst/>
          </p:nvPr>
        </p:nvGraphicFramePr>
        <p:xfrm>
          <a:off x="1252724" y="3221336"/>
          <a:ext cx="622697" cy="219075"/>
        </p:xfrm>
        <a:graphic>
          <a:graphicData uri="http://schemas.openxmlformats.org/presentationml/2006/ole">
            <mc:AlternateContent xmlns:mc="http://schemas.openxmlformats.org/markup-compatibility/2006">
              <mc:Choice xmlns:v="urn:schemas-microsoft-com:vml" Requires="v">
                <p:oleObj spid="_x0000_s131079" name="Equation" r:id="rId5" imgW="469800" imgH="164880" progId="Equation.3">
                  <p:embed/>
                </p:oleObj>
              </mc:Choice>
              <mc:Fallback>
                <p:oleObj name="Equation" r:id="rId5" imgW="469800" imgH="164880" progId="Equation.3">
                  <p:embed/>
                  <p:pic>
                    <p:nvPicPr>
                      <p:cNvPr id="4" name="Object 3"/>
                      <p:cNvPicPr/>
                      <p:nvPr/>
                    </p:nvPicPr>
                    <p:blipFill>
                      <a:blip r:embed="rId6"/>
                      <a:stretch>
                        <a:fillRect/>
                      </a:stretch>
                    </p:blipFill>
                    <p:spPr>
                      <a:xfrm>
                        <a:off x="1252724" y="3221336"/>
                        <a:ext cx="622697" cy="219075"/>
                      </a:xfrm>
                      <a:prstGeom prst="rect">
                        <a:avLst/>
                      </a:prstGeom>
                    </p:spPr>
                  </p:pic>
                </p:oleObj>
              </mc:Fallback>
            </mc:AlternateContent>
          </a:graphicData>
        </a:graphic>
      </p:graphicFrame>
    </p:spTree>
    <p:extLst>
      <p:ext uri="{BB962C8B-B14F-4D97-AF65-F5344CB8AC3E}">
        <p14:creationId xmlns:p14="http://schemas.microsoft.com/office/powerpoint/2010/main" val="1633930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4310743" y="2296420"/>
          <a:ext cx="4541585" cy="2313278"/>
        </p:xfrm>
        <a:graphic>
          <a:graphicData uri="http://schemas.openxmlformats.org/presentationml/2006/ole">
            <mc:AlternateContent xmlns:mc="http://schemas.openxmlformats.org/markup-compatibility/2006">
              <mc:Choice xmlns:v="urn:schemas-microsoft-com:vml" Requires="v">
                <p:oleObj spid="_x0000_s132106" name="Equation" r:id="rId3" imgW="4483080" imgH="2286000" progId="Equation.3">
                  <p:embed/>
                </p:oleObj>
              </mc:Choice>
              <mc:Fallback>
                <p:oleObj name="Equation" r:id="rId3" imgW="4483080" imgH="2286000" progId="Equation.3">
                  <p:embed/>
                  <p:pic>
                    <p:nvPicPr>
                      <p:cNvPr id="2" name="Object 1"/>
                      <p:cNvPicPr/>
                      <p:nvPr/>
                    </p:nvPicPr>
                    <p:blipFill>
                      <a:blip r:embed="rId4"/>
                      <a:stretch>
                        <a:fillRect/>
                      </a:stretch>
                    </p:blipFill>
                    <p:spPr>
                      <a:xfrm>
                        <a:off x="4310743" y="2296420"/>
                        <a:ext cx="4541585" cy="2313278"/>
                      </a:xfrm>
                      <a:prstGeom prst="rect">
                        <a:avLst/>
                      </a:prstGeom>
                    </p:spPr>
                  </p:pic>
                </p:oleObj>
              </mc:Fallback>
            </mc:AlternateContent>
          </a:graphicData>
        </a:graphic>
      </p:graphicFrame>
      <p:sp>
        <p:nvSpPr>
          <p:cNvPr id="3" name="TextBox 2"/>
          <p:cNvSpPr txBox="1"/>
          <p:nvPr/>
        </p:nvSpPr>
        <p:spPr>
          <a:xfrm>
            <a:off x="578643" y="1293298"/>
            <a:ext cx="521944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Symmetric Successive Over-Relaxation Preconditioner</a:t>
            </a:r>
          </a:p>
        </p:txBody>
      </p:sp>
      <p:graphicFrame>
        <p:nvGraphicFramePr>
          <p:cNvPr id="5" name="Object 4"/>
          <p:cNvGraphicFramePr>
            <a:graphicFrameLocks noChangeAspect="1"/>
          </p:cNvGraphicFramePr>
          <p:nvPr>
            <p:extLst/>
          </p:nvPr>
        </p:nvGraphicFramePr>
        <p:xfrm>
          <a:off x="344091" y="2269332"/>
          <a:ext cx="2060003" cy="1910041"/>
        </p:xfrm>
        <a:graphic>
          <a:graphicData uri="http://schemas.openxmlformats.org/presentationml/2006/ole">
            <mc:AlternateContent xmlns:mc="http://schemas.openxmlformats.org/markup-compatibility/2006">
              <mc:Choice xmlns:v="urn:schemas-microsoft-com:vml" Requires="v">
                <p:oleObj spid="_x0000_s132107" name="Equation" r:id="rId5" imgW="2463480" imgH="2286000" progId="Equation.3">
                  <p:embed/>
                </p:oleObj>
              </mc:Choice>
              <mc:Fallback>
                <p:oleObj name="Equation" r:id="rId5" imgW="2463480" imgH="2286000" progId="Equation.3">
                  <p:embed/>
                  <p:pic>
                    <p:nvPicPr>
                      <p:cNvPr id="5" name="Object 4"/>
                      <p:cNvPicPr/>
                      <p:nvPr/>
                    </p:nvPicPr>
                    <p:blipFill>
                      <a:blip r:embed="rId6"/>
                      <a:stretch>
                        <a:fillRect/>
                      </a:stretch>
                    </p:blipFill>
                    <p:spPr>
                      <a:xfrm>
                        <a:off x="344091" y="2269332"/>
                        <a:ext cx="2060003" cy="1910041"/>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300845" y="3890962"/>
          <a:ext cx="1974522" cy="1820327"/>
        </p:xfrm>
        <a:graphic>
          <a:graphicData uri="http://schemas.openxmlformats.org/presentationml/2006/ole">
            <mc:AlternateContent xmlns:mc="http://schemas.openxmlformats.org/markup-compatibility/2006">
              <mc:Choice xmlns:v="urn:schemas-microsoft-com:vml" Requires="v">
                <p:oleObj spid="_x0000_s132108" name="Equation" r:id="rId7" imgW="2476440" imgH="2286000" progId="Equation.3">
                  <p:embed/>
                </p:oleObj>
              </mc:Choice>
              <mc:Fallback>
                <p:oleObj name="Equation" r:id="rId7" imgW="2476440" imgH="2286000" progId="Equation.3">
                  <p:embed/>
                  <p:pic>
                    <p:nvPicPr>
                      <p:cNvPr id="7" name="Object 6"/>
                      <p:cNvPicPr/>
                      <p:nvPr/>
                    </p:nvPicPr>
                    <p:blipFill>
                      <a:blip r:embed="rId8"/>
                      <a:stretch>
                        <a:fillRect/>
                      </a:stretch>
                    </p:blipFill>
                    <p:spPr>
                      <a:xfrm>
                        <a:off x="2300845" y="3890962"/>
                        <a:ext cx="1974522" cy="1820327"/>
                      </a:xfrm>
                      <a:prstGeom prst="rect">
                        <a:avLst/>
                      </a:prstGeom>
                    </p:spPr>
                  </p:pic>
                </p:oleObj>
              </mc:Fallback>
            </mc:AlternateContent>
          </a:graphicData>
        </a:graphic>
      </p:graphicFrame>
      <p:graphicFrame>
        <p:nvGraphicFramePr>
          <p:cNvPr id="4" name="Object 3"/>
          <p:cNvGraphicFramePr>
            <a:graphicFrameLocks noChangeAspect="1"/>
          </p:cNvGraphicFramePr>
          <p:nvPr>
            <p:extLst/>
          </p:nvPr>
        </p:nvGraphicFramePr>
        <p:xfrm>
          <a:off x="578643" y="1790357"/>
          <a:ext cx="3146822" cy="336947"/>
        </p:xfrm>
        <a:graphic>
          <a:graphicData uri="http://schemas.openxmlformats.org/presentationml/2006/ole">
            <mc:AlternateContent xmlns:mc="http://schemas.openxmlformats.org/markup-compatibility/2006">
              <mc:Choice xmlns:v="urn:schemas-microsoft-com:vml" Requires="v">
                <p:oleObj spid="_x0000_s132109" name="Equation" r:id="rId9" imgW="2374560" imgH="253800" progId="Equation.DSMT4">
                  <p:embed/>
                </p:oleObj>
              </mc:Choice>
              <mc:Fallback>
                <p:oleObj name="Equation" r:id="rId9" imgW="2374560" imgH="253800" progId="Equation.DSMT4">
                  <p:embed/>
                  <p:pic>
                    <p:nvPicPr>
                      <p:cNvPr id="4"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 y="1790357"/>
                        <a:ext cx="3146822" cy="33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836763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457" y="1398692"/>
            <a:ext cx="276466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Incomplete LU factorization</a:t>
            </a:r>
          </a:p>
        </p:txBody>
      </p:sp>
      <p:pic>
        <p:nvPicPr>
          <p:cNvPr id="4" name="Picture 3"/>
          <p:cNvPicPr>
            <a:picLocks noChangeAspect="1"/>
          </p:cNvPicPr>
          <p:nvPr/>
        </p:nvPicPr>
        <p:blipFill>
          <a:blip r:embed="rId2"/>
          <a:stretch>
            <a:fillRect/>
          </a:stretch>
        </p:blipFill>
        <p:spPr>
          <a:xfrm>
            <a:off x="492460" y="3799458"/>
            <a:ext cx="5807765" cy="1841966"/>
          </a:xfrm>
          <a:prstGeom prst="rect">
            <a:avLst/>
          </a:prstGeom>
        </p:spPr>
      </p:pic>
      <p:pic>
        <p:nvPicPr>
          <p:cNvPr id="5" name="Picture 4"/>
          <p:cNvPicPr>
            <a:picLocks noChangeAspect="1"/>
          </p:cNvPicPr>
          <p:nvPr/>
        </p:nvPicPr>
        <p:blipFill>
          <a:blip r:embed="rId3"/>
          <a:stretch>
            <a:fillRect/>
          </a:stretch>
        </p:blipFill>
        <p:spPr>
          <a:xfrm>
            <a:off x="889565" y="1923834"/>
            <a:ext cx="5868579" cy="1727795"/>
          </a:xfrm>
          <a:prstGeom prst="rect">
            <a:avLst/>
          </a:prstGeom>
        </p:spPr>
      </p:pic>
      <p:sp>
        <p:nvSpPr>
          <p:cNvPr id="6" name="TextBox 5"/>
          <p:cNvSpPr txBox="1"/>
          <p:nvPr/>
        </p:nvSpPr>
        <p:spPr>
          <a:xfrm>
            <a:off x="6403769" y="4125934"/>
            <a:ext cx="1932709" cy="1131079"/>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srgbClr val="C00000"/>
                </a:solidFill>
                <a:latin typeface="Calibri" panose="020F0502020204030204"/>
              </a:rPr>
              <a:t>Note that these L and U matrices are different than the L and U matrices of the SSOR preconditioner</a:t>
            </a:r>
          </a:p>
        </p:txBody>
      </p:sp>
    </p:spTree>
    <p:extLst>
      <p:ext uri="{BB962C8B-B14F-4D97-AF65-F5344CB8AC3E}">
        <p14:creationId xmlns:p14="http://schemas.microsoft.com/office/powerpoint/2010/main" val="3200788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280" y="2217828"/>
            <a:ext cx="8984720" cy="2567185"/>
          </a:xfrm>
          <a:prstGeom prst="rect">
            <a:avLst/>
          </a:prstGeom>
        </p:spPr>
      </p:pic>
    </p:spTree>
    <p:extLst>
      <p:ext uri="{BB962C8B-B14F-4D97-AF65-F5344CB8AC3E}">
        <p14:creationId xmlns:p14="http://schemas.microsoft.com/office/powerpoint/2010/main" val="346996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457" y="1398692"/>
            <a:ext cx="91480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defTabSz="685800" eaLnBrk="1" fontAlgn="auto" hangingPunct="1">
              <a:spcBef>
                <a:spcPts val="0"/>
              </a:spcBef>
              <a:spcAft>
                <a:spcPts val="0"/>
              </a:spcAft>
            </a:pPr>
            <a:r>
              <a:rPr lang="en-US" dirty="0">
                <a:solidFill>
                  <a:prstClr val="white"/>
                </a:solidFill>
                <a:latin typeface="Calibri" panose="020F0502020204030204"/>
              </a:rPr>
              <a:t>Results:</a:t>
            </a:r>
          </a:p>
        </p:txBody>
      </p:sp>
      <p:pic>
        <p:nvPicPr>
          <p:cNvPr id="3" name="Picture 2"/>
          <p:cNvPicPr>
            <a:picLocks noChangeAspect="1"/>
          </p:cNvPicPr>
          <p:nvPr/>
        </p:nvPicPr>
        <p:blipFill>
          <a:blip r:embed="rId2"/>
          <a:stretch>
            <a:fillRect/>
          </a:stretch>
        </p:blipFill>
        <p:spPr>
          <a:xfrm>
            <a:off x="1510302" y="1794418"/>
            <a:ext cx="5774966" cy="3551705"/>
          </a:xfrm>
          <a:prstGeom prst="rect">
            <a:avLst/>
          </a:prstGeom>
        </p:spPr>
      </p:pic>
      <p:sp>
        <p:nvSpPr>
          <p:cNvPr id="4" name="TextBox 3"/>
          <p:cNvSpPr txBox="1"/>
          <p:nvPr/>
        </p:nvSpPr>
        <p:spPr>
          <a:xfrm>
            <a:off x="881743" y="3440133"/>
            <a:ext cx="2110839" cy="923330"/>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Without preconditioning, the GMRES method takes a full 10 iterations to converge (n=10)</a:t>
            </a:r>
          </a:p>
        </p:txBody>
      </p:sp>
      <p:grpSp>
        <p:nvGrpSpPr>
          <p:cNvPr id="6" name="Group 5"/>
          <p:cNvGrpSpPr/>
          <p:nvPr/>
        </p:nvGrpSpPr>
        <p:grpSpPr>
          <a:xfrm>
            <a:off x="3015120" y="2774785"/>
            <a:ext cx="159281" cy="2219875"/>
            <a:chOff x="10064642" y="1084521"/>
            <a:chExt cx="298559" cy="3703675"/>
          </a:xfrm>
        </p:grpSpPr>
        <p:sp>
          <p:nvSpPr>
            <p:cNvPr id="7" name="Freeform 6"/>
            <p:cNvSpPr/>
            <p:nvPr/>
          </p:nvSpPr>
          <p:spPr>
            <a:xfrm>
              <a:off x="10064642" y="1084521"/>
              <a:ext cx="298559" cy="1850065"/>
            </a:xfrm>
            <a:custGeom>
              <a:avLst/>
              <a:gdLst>
                <a:gd name="connsiteX0" fmla="*/ 298559 w 298559"/>
                <a:gd name="connsiteY0" fmla="*/ 0 h 1850065"/>
                <a:gd name="connsiteX1" fmla="*/ 847 w 298559"/>
                <a:gd name="connsiteY1" fmla="*/ 637953 h 1850065"/>
                <a:gd name="connsiteX2" fmla="*/ 202866 w 298559"/>
                <a:gd name="connsiteY2" fmla="*/ 1594884 h 1850065"/>
                <a:gd name="connsiteX3" fmla="*/ 22112 w 298559"/>
                <a:gd name="connsiteY3" fmla="*/ 1850065 h 1850065"/>
              </a:gdLst>
              <a:ahLst/>
              <a:cxnLst>
                <a:cxn ang="0">
                  <a:pos x="connsiteX0" y="connsiteY0"/>
                </a:cxn>
                <a:cxn ang="0">
                  <a:pos x="connsiteX1" y="connsiteY1"/>
                </a:cxn>
                <a:cxn ang="0">
                  <a:pos x="connsiteX2" y="connsiteY2"/>
                </a:cxn>
                <a:cxn ang="0">
                  <a:pos x="connsiteX3" y="connsiteY3"/>
                </a:cxn>
              </a:cxnLst>
              <a:rect l="l" t="t" r="r" b="b"/>
              <a:pathLst>
                <a:path w="298559" h="1850065">
                  <a:moveTo>
                    <a:pt x="298559" y="0"/>
                  </a:moveTo>
                  <a:cubicBezTo>
                    <a:pt x="157677" y="186069"/>
                    <a:pt x="16796" y="372139"/>
                    <a:pt x="847" y="637953"/>
                  </a:cubicBezTo>
                  <a:cubicBezTo>
                    <a:pt x="-15102" y="903767"/>
                    <a:pt x="199322" y="1392865"/>
                    <a:pt x="202866" y="1594884"/>
                  </a:cubicBezTo>
                  <a:cubicBezTo>
                    <a:pt x="206410" y="1796903"/>
                    <a:pt x="114261" y="1823484"/>
                    <a:pt x="22112" y="1850065"/>
                  </a:cubicBezTo>
                </a:path>
              </a:pathLst>
            </a:cu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srgbClr val="C00000"/>
                </a:solidFill>
                <a:latin typeface="Calibri" panose="020F0502020204030204"/>
              </a:endParaRPr>
            </a:p>
          </p:txBody>
        </p:sp>
        <p:sp>
          <p:nvSpPr>
            <p:cNvPr id="8" name="Freeform 7"/>
            <p:cNvSpPr/>
            <p:nvPr/>
          </p:nvSpPr>
          <p:spPr>
            <a:xfrm flipV="1">
              <a:off x="10064642" y="2938131"/>
              <a:ext cx="298559" cy="1850065"/>
            </a:xfrm>
            <a:custGeom>
              <a:avLst/>
              <a:gdLst>
                <a:gd name="connsiteX0" fmla="*/ 298559 w 298559"/>
                <a:gd name="connsiteY0" fmla="*/ 0 h 1850065"/>
                <a:gd name="connsiteX1" fmla="*/ 847 w 298559"/>
                <a:gd name="connsiteY1" fmla="*/ 637953 h 1850065"/>
                <a:gd name="connsiteX2" fmla="*/ 202866 w 298559"/>
                <a:gd name="connsiteY2" fmla="*/ 1594884 h 1850065"/>
                <a:gd name="connsiteX3" fmla="*/ 22112 w 298559"/>
                <a:gd name="connsiteY3" fmla="*/ 1850065 h 1850065"/>
              </a:gdLst>
              <a:ahLst/>
              <a:cxnLst>
                <a:cxn ang="0">
                  <a:pos x="connsiteX0" y="connsiteY0"/>
                </a:cxn>
                <a:cxn ang="0">
                  <a:pos x="connsiteX1" y="connsiteY1"/>
                </a:cxn>
                <a:cxn ang="0">
                  <a:pos x="connsiteX2" y="connsiteY2"/>
                </a:cxn>
                <a:cxn ang="0">
                  <a:pos x="connsiteX3" y="connsiteY3"/>
                </a:cxn>
              </a:cxnLst>
              <a:rect l="l" t="t" r="r" b="b"/>
              <a:pathLst>
                <a:path w="298559" h="1850065">
                  <a:moveTo>
                    <a:pt x="298559" y="0"/>
                  </a:moveTo>
                  <a:cubicBezTo>
                    <a:pt x="157677" y="186069"/>
                    <a:pt x="16796" y="372139"/>
                    <a:pt x="847" y="637953"/>
                  </a:cubicBezTo>
                  <a:cubicBezTo>
                    <a:pt x="-15102" y="903767"/>
                    <a:pt x="199322" y="1392865"/>
                    <a:pt x="202866" y="1594884"/>
                  </a:cubicBezTo>
                  <a:cubicBezTo>
                    <a:pt x="206410" y="1796903"/>
                    <a:pt x="114261" y="1823484"/>
                    <a:pt x="22112" y="1850065"/>
                  </a:cubicBezTo>
                </a:path>
              </a:pathLst>
            </a:cu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srgbClr val="C00000"/>
                </a:solidFill>
                <a:latin typeface="Calibri" panose="020F0502020204030204"/>
              </a:endParaRPr>
            </a:p>
          </p:txBody>
        </p:sp>
      </p:grpSp>
      <p:sp>
        <p:nvSpPr>
          <p:cNvPr id="9" name="Rounded Rectangle 8"/>
          <p:cNvSpPr/>
          <p:nvPr/>
        </p:nvSpPr>
        <p:spPr>
          <a:xfrm>
            <a:off x="5896099" y="3422320"/>
            <a:ext cx="828304" cy="2850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sp>
        <p:nvSpPr>
          <p:cNvPr id="10" name="TextBox 9"/>
          <p:cNvSpPr txBox="1"/>
          <p:nvPr/>
        </p:nvSpPr>
        <p:spPr>
          <a:xfrm>
            <a:off x="6786748" y="3431227"/>
            <a:ext cx="1888177" cy="715581"/>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rPr>
              <a:t>Fastest convergence, but takes the most computation to find M</a:t>
            </a:r>
            <a:r>
              <a:rPr lang="en-US" sz="1350" baseline="30000" dirty="0">
                <a:solidFill>
                  <a:prstClr val="black"/>
                </a:solidFill>
                <a:latin typeface="Calibri" panose="020F0502020204030204"/>
              </a:rPr>
              <a:t>-1</a:t>
            </a:r>
            <a:endParaRPr lang="en-US" sz="1350" dirty="0">
              <a:solidFill>
                <a:prstClr val="black"/>
              </a:solidFill>
              <a:latin typeface="Calibri" panose="020F0502020204030204"/>
            </a:endParaRPr>
          </a:p>
        </p:txBody>
      </p:sp>
    </p:spTree>
    <p:extLst>
      <p:ext uri="{BB962C8B-B14F-4D97-AF65-F5344CB8AC3E}">
        <p14:creationId xmlns:p14="http://schemas.microsoft.com/office/powerpoint/2010/main" val="270285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5586-C260-4EE4-A97F-282F2D872262}"/>
              </a:ext>
            </a:extLst>
          </p:cNvPr>
          <p:cNvSpPr>
            <a:spLocks noGrp="1"/>
          </p:cNvSpPr>
          <p:nvPr>
            <p:ph type="title"/>
          </p:nvPr>
        </p:nvSpPr>
        <p:spPr/>
        <p:txBody>
          <a:bodyPr/>
          <a:lstStyle/>
          <a:p>
            <a:r>
              <a:rPr lang="en-US" dirty="0"/>
              <a:t>Why do I care?</a:t>
            </a:r>
          </a:p>
        </p:txBody>
      </p:sp>
      <p:sp>
        <p:nvSpPr>
          <p:cNvPr id="3" name="Content Placeholder 2">
            <a:extLst>
              <a:ext uri="{FF2B5EF4-FFF2-40B4-BE49-F238E27FC236}">
                <a16:creationId xmlns:a16="http://schemas.microsoft.com/office/drawing/2014/main" id="{DB1177CF-6EE2-4899-B458-1857676C9B4B}"/>
              </a:ext>
            </a:extLst>
          </p:cNvPr>
          <p:cNvSpPr>
            <a:spLocks noGrp="1"/>
          </p:cNvSpPr>
          <p:nvPr>
            <p:ph idx="1"/>
          </p:nvPr>
        </p:nvSpPr>
        <p:spPr/>
        <p:txBody>
          <a:bodyPr/>
          <a:lstStyle/>
          <a:p>
            <a:pPr marL="342900" indent="-342900">
              <a:lnSpc>
                <a:spcPct val="115000"/>
              </a:lnSpc>
              <a:spcBef>
                <a:spcPct val="0"/>
              </a:spcBef>
              <a:buFont typeface="Arial" pitchFamily="34" charset="0"/>
              <a:buAutoNum type="arabicPeriod"/>
            </a:pPr>
            <a:r>
              <a:rPr lang="en-US" altLang="en-US" sz="1800" dirty="0">
                <a:latin typeface="Calibri" panose="020F0502020204030204" pitchFamily="34" charset="0"/>
                <a:ea typeface="Calibri" panose="020F0502020204030204" pitchFamily="34" charset="0"/>
                <a:cs typeface="Times New Roman" panose="02020603050405020304" pitchFamily="18" charset="0"/>
              </a:rPr>
              <a:t>Power Flow Project </a:t>
            </a:r>
          </a:p>
          <a:p>
            <a:pPr marL="508000" lvl="1" indent="-342900">
              <a:lnSpc>
                <a:spcPct val="115000"/>
              </a:lnSpc>
              <a:spcBef>
                <a:spcPct val="0"/>
              </a:spcBef>
              <a:buFont typeface="Arial" panose="020B0604020202020204" pitchFamily="34" charset="0"/>
              <a:buAutoNum type="alphaUcPeriod"/>
            </a:pPr>
            <a:r>
              <a:rPr lang="en-US" altLang="en-US" sz="1600" dirty="0" err="1">
                <a:latin typeface="Calibri" panose="020F0502020204030204" pitchFamily="34" charset="0"/>
                <a:ea typeface="Calibri" panose="020F0502020204030204" pitchFamily="34" charset="0"/>
                <a:cs typeface="Times New Roman" panose="02020603050405020304" pitchFamily="18" charset="0"/>
              </a:rPr>
              <a:t>Y</a:t>
            </a:r>
            <a:r>
              <a:rPr lang="en-US" altLang="en-US" sz="1600" baseline="-25000" dirty="0" err="1">
                <a:latin typeface="Calibri" panose="020F0502020204030204" pitchFamily="34" charset="0"/>
                <a:ea typeface="Calibri" panose="020F0502020204030204" pitchFamily="34" charset="0"/>
                <a:cs typeface="Times New Roman" panose="02020603050405020304" pitchFamily="18" charset="0"/>
              </a:rPr>
              <a:t>bus</a:t>
            </a:r>
            <a:r>
              <a:rPr lang="en-US" altLang="en-US" sz="1600" dirty="0">
                <a:latin typeface="Calibri" panose="020F0502020204030204" pitchFamily="34" charset="0"/>
                <a:ea typeface="Calibri" panose="020F0502020204030204" pitchFamily="34" charset="0"/>
                <a:cs typeface="Times New Roman" panose="02020603050405020304" pitchFamily="18" charset="0"/>
              </a:rPr>
              <a:t>, Jacobian matrices – Newton Raphson</a:t>
            </a:r>
          </a:p>
          <a:p>
            <a:pPr marL="508000" lvl="1" indent="-342900">
              <a:lnSpc>
                <a:spcPct val="115000"/>
              </a:lnSpc>
              <a:spcBef>
                <a:spcPct val="0"/>
              </a:spcBef>
              <a:buFont typeface="Arial" panose="020B0604020202020204" pitchFamily="34" charset="0"/>
              <a:buAutoNum type="alphaUcPeriod"/>
            </a:pPr>
            <a:r>
              <a:rPr lang="en-US" altLang="en-US" sz="1600" dirty="0">
                <a:latin typeface="Calibri" panose="020F0502020204030204" pitchFamily="34" charset="0"/>
                <a:ea typeface="Calibri" panose="020F0502020204030204" pitchFamily="34" charset="0"/>
                <a:cs typeface="Times New Roman" panose="02020603050405020304" pitchFamily="18" charset="0"/>
              </a:rPr>
              <a:t>Factorization, Backward-Forward substitution for NR</a:t>
            </a:r>
          </a:p>
          <a:p>
            <a:pPr marL="508000" lvl="1" indent="-342900">
              <a:lnSpc>
                <a:spcPct val="115000"/>
              </a:lnSpc>
              <a:spcBef>
                <a:spcPct val="0"/>
              </a:spcBef>
              <a:buFont typeface="Arial" panose="020B0604020202020204" pitchFamily="34" charset="0"/>
              <a:buAutoNum type="alphaUcPeriod"/>
            </a:pPr>
            <a:r>
              <a:rPr lang="en-US" altLang="en-US" sz="1600" dirty="0">
                <a:latin typeface="Calibri" panose="020F0502020204030204" pitchFamily="34" charset="0"/>
                <a:ea typeface="Calibri" panose="020F0502020204030204" pitchFamily="34" charset="0"/>
                <a:cs typeface="Times New Roman" panose="02020603050405020304" pitchFamily="18" charset="0"/>
              </a:rPr>
              <a:t>Fast Decoupled</a:t>
            </a:r>
          </a:p>
          <a:p>
            <a:pPr marL="508000" lvl="1" indent="-342900">
              <a:lnSpc>
                <a:spcPct val="115000"/>
              </a:lnSpc>
              <a:spcBef>
                <a:spcPct val="0"/>
              </a:spcBef>
              <a:buFont typeface="Arial" panose="020B0604020202020204" pitchFamily="34" charset="0"/>
              <a:buAutoNum type="alphaUcPeriod"/>
            </a:pPr>
            <a:r>
              <a:rPr lang="en-US" altLang="en-US" sz="1600" dirty="0">
                <a:latin typeface="Calibri" panose="020F0502020204030204" pitchFamily="34" charset="0"/>
                <a:ea typeface="Calibri" panose="020F0502020204030204" pitchFamily="34" charset="0"/>
                <a:cs typeface="Times New Roman" panose="02020603050405020304" pitchFamily="18" charset="0"/>
              </a:rPr>
              <a:t>Q-limits, transformer taps</a:t>
            </a:r>
          </a:p>
          <a:p>
            <a:pPr marL="342900" indent="-342900">
              <a:lnSpc>
                <a:spcPct val="115000"/>
              </a:lnSpc>
              <a:spcBef>
                <a:spcPct val="0"/>
              </a:spcBef>
              <a:buFont typeface="Arial" pitchFamily="34" charset="0"/>
              <a:buAutoNum type="arabicPeriod"/>
            </a:pPr>
            <a:r>
              <a:rPr lang="en-US" altLang="en-US" sz="1800" dirty="0">
                <a:latin typeface="Calibri" panose="020F0502020204030204" pitchFamily="34" charset="0"/>
                <a:ea typeface="Calibri" panose="020F0502020204030204" pitchFamily="34" charset="0"/>
                <a:cs typeface="Times New Roman" panose="02020603050405020304" pitchFamily="18" charset="0"/>
              </a:rPr>
              <a:t>Sparse Power Flow Project </a:t>
            </a:r>
          </a:p>
          <a:p>
            <a:pPr marL="342900" indent="-342900">
              <a:lnSpc>
                <a:spcPct val="115000"/>
              </a:lnSpc>
              <a:spcBef>
                <a:spcPct val="0"/>
              </a:spcBef>
              <a:buFont typeface="Arial" pitchFamily="34" charset="0"/>
              <a:buAutoNum type="arabicPeriod"/>
            </a:pPr>
            <a:r>
              <a:rPr lang="en-US" altLang="en-US" sz="1800" dirty="0">
                <a:latin typeface="Calibri" panose="020F0502020204030204" pitchFamily="34" charset="0"/>
                <a:ea typeface="Calibri" panose="020F0502020204030204" pitchFamily="34" charset="0"/>
                <a:cs typeface="Times New Roman" panose="02020603050405020304" pitchFamily="18" charset="0"/>
              </a:rPr>
              <a:t>Continuation Power Flow Project </a:t>
            </a:r>
          </a:p>
          <a:p>
            <a:pPr marL="342900" indent="-342900">
              <a:lnSpc>
                <a:spcPct val="115000"/>
              </a:lnSpc>
              <a:spcBef>
                <a:spcPct val="0"/>
              </a:spcBef>
              <a:buFont typeface="Arial" pitchFamily="34" charset="0"/>
              <a:buAutoNum type="arabicPeriod"/>
            </a:pPr>
            <a:r>
              <a:rPr lang="en-US" altLang="en-US" sz="1800" dirty="0">
                <a:latin typeface="Calibri" panose="020F0502020204030204" pitchFamily="34" charset="0"/>
                <a:ea typeface="Calibri" panose="020F0502020204030204" pitchFamily="34" charset="0"/>
                <a:cs typeface="Times New Roman" panose="02020603050405020304" pitchFamily="18" charset="0"/>
              </a:rPr>
              <a:t>State Estimation Project </a:t>
            </a:r>
          </a:p>
          <a:p>
            <a:pPr marL="342900" indent="-342900">
              <a:lnSpc>
                <a:spcPct val="115000"/>
              </a:lnSpc>
              <a:spcBef>
                <a:spcPct val="0"/>
              </a:spcBef>
              <a:buFont typeface="Arial" pitchFamily="34" charset="0"/>
              <a:buAutoNum type="arabicPeriod"/>
            </a:pPr>
            <a:r>
              <a:rPr lang="en-US" altLang="en-US" sz="1800" dirty="0">
                <a:latin typeface="Calibri" panose="020F0502020204030204" pitchFamily="34" charset="0"/>
                <a:ea typeface="Calibri" panose="020F0502020204030204" pitchFamily="34" charset="0"/>
                <a:cs typeface="Times New Roman" panose="02020603050405020304" pitchFamily="18" charset="0"/>
              </a:rPr>
              <a:t>Optimal Power Flow Project</a:t>
            </a:r>
          </a:p>
          <a:p>
            <a:endParaRPr lang="en-US" dirty="0"/>
          </a:p>
        </p:txBody>
      </p:sp>
    </p:spTree>
    <p:extLst>
      <p:ext uri="{BB962C8B-B14F-4D97-AF65-F5344CB8AC3E}">
        <p14:creationId xmlns:p14="http://schemas.microsoft.com/office/powerpoint/2010/main" val="2995729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id="{9E276359-8443-4DD4-A04F-B98DC081A157}"/>
              </a:ext>
            </a:extLst>
          </p:cNvPr>
          <p:cNvSpPr>
            <a:spLocks noGrp="1" noChangeArrowheads="1"/>
          </p:cNvSpPr>
          <p:nvPr>
            <p:ph idx="1"/>
          </p:nvPr>
        </p:nvSpPr>
        <p:spPr>
          <a:xfrm>
            <a:off x="965200" y="1484313"/>
            <a:ext cx="6972300" cy="1526828"/>
          </a:xfrm>
        </p:spPr>
        <p:txBody>
          <a:bodyPr/>
          <a:lstStyle/>
          <a:p>
            <a:pPr marL="342900" indent="-342900">
              <a:lnSpc>
                <a:spcPct val="115000"/>
              </a:lnSpc>
              <a:spcBef>
                <a:spcPct val="0"/>
              </a:spcBef>
              <a:buFont typeface="Arial" pitchFamily="34" charset="0"/>
              <a:buAutoNum type="arabicPeriod"/>
            </a:pPr>
            <a:r>
              <a:rPr altLang="en-US" sz="1800" dirty="0">
                <a:latin typeface="Calibri" panose="020F0502020204030204" pitchFamily="34" charset="0"/>
                <a:ea typeface="Calibri" panose="020F0502020204030204" pitchFamily="34" charset="0"/>
                <a:cs typeface="Times New Roman" panose="02020603050405020304" pitchFamily="18" charset="0"/>
              </a:rPr>
              <a:t>Power Flow Project (20%)</a:t>
            </a:r>
          </a:p>
          <a:p>
            <a:pPr marL="508000" lvl="1" indent="-342900">
              <a:lnSpc>
                <a:spcPct val="115000"/>
              </a:lnSpc>
              <a:spcBef>
                <a:spcPct val="0"/>
              </a:spcBef>
              <a:buFont typeface="Arial" panose="020B0604020202020204" pitchFamily="34" charset="0"/>
              <a:buAutoNum type="alphaUcPeriod"/>
            </a:pPr>
            <a:r>
              <a:rPr altLang="en-US" sz="16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Y</a:t>
            </a:r>
            <a:r>
              <a:rPr altLang="en-US" sz="1600" baseline="-250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bus</a:t>
            </a:r>
            <a:r>
              <a:rPr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Jacobian matrices – Newton Raphson</a:t>
            </a:r>
          </a:p>
          <a:p>
            <a:pPr marL="508000" lvl="1" indent="-342900">
              <a:lnSpc>
                <a:spcPct val="115000"/>
              </a:lnSpc>
              <a:spcBef>
                <a:spcPct val="0"/>
              </a:spcBef>
              <a:buFont typeface="Arial" panose="020B0604020202020204" pitchFamily="34" charset="0"/>
              <a:buAutoNum type="alphaUcPeriod"/>
            </a:pPr>
            <a:r>
              <a:rPr lang="en-US"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LU </a:t>
            </a:r>
            <a:r>
              <a:rPr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Factorization</a:t>
            </a:r>
            <a:r>
              <a:rPr altLang="en-US" sz="1600" dirty="0">
                <a:latin typeface="Calibri" panose="020F0502020204030204" pitchFamily="34" charset="0"/>
                <a:ea typeface="Calibri" panose="020F0502020204030204" pitchFamily="34" charset="0"/>
                <a:cs typeface="Times New Roman" panose="02020603050405020304" pitchFamily="18" charset="0"/>
              </a:rPr>
              <a:t>, </a:t>
            </a:r>
            <a:r>
              <a:rPr alt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Backward-Forward substitution for NR</a:t>
            </a:r>
          </a:p>
          <a:p>
            <a:pPr marL="508000" lvl="1" indent="-342900">
              <a:lnSpc>
                <a:spcPct val="115000"/>
              </a:lnSpc>
              <a:spcBef>
                <a:spcPct val="0"/>
              </a:spcBef>
              <a:buFont typeface="Arial" panose="020B0604020202020204" pitchFamily="34" charset="0"/>
              <a:buAutoNum type="alphaUcPeriod"/>
            </a:pPr>
            <a:r>
              <a:rPr altLang="en-US" sz="1600" dirty="0">
                <a:latin typeface="Calibri" panose="020F0502020204030204" pitchFamily="34" charset="0"/>
                <a:ea typeface="Calibri" panose="020F0502020204030204" pitchFamily="34" charset="0"/>
                <a:cs typeface="Times New Roman" panose="02020603050405020304" pitchFamily="18" charset="0"/>
              </a:rPr>
              <a:t>Fast Decoupled</a:t>
            </a:r>
          </a:p>
          <a:p>
            <a:pPr marL="508000" lvl="1" indent="-342900">
              <a:lnSpc>
                <a:spcPct val="115000"/>
              </a:lnSpc>
              <a:spcBef>
                <a:spcPct val="0"/>
              </a:spcBef>
              <a:buFont typeface="Arial" panose="020B0604020202020204" pitchFamily="34" charset="0"/>
              <a:buAutoNum type="alphaUcPeriod"/>
            </a:pPr>
            <a:r>
              <a:rPr altLang="en-US" sz="1600" dirty="0">
                <a:latin typeface="Calibri" panose="020F0502020204030204" pitchFamily="34" charset="0"/>
                <a:ea typeface="Calibri" panose="020F0502020204030204" pitchFamily="34" charset="0"/>
                <a:cs typeface="Times New Roman" panose="02020603050405020304" pitchFamily="18" charset="0"/>
              </a:rPr>
              <a:t>Q-limits, transformer taps</a:t>
            </a:r>
          </a:p>
        </p:txBody>
      </p:sp>
      <p:sp>
        <p:nvSpPr>
          <p:cNvPr id="15364" name="TextBox 1">
            <a:extLst>
              <a:ext uri="{FF2B5EF4-FFF2-40B4-BE49-F238E27FC236}">
                <a16:creationId xmlns:a16="http://schemas.microsoft.com/office/drawing/2014/main" id="{491AD370-7549-4B2A-80E1-515721D89719}"/>
              </a:ext>
            </a:extLst>
          </p:cNvPr>
          <p:cNvSpPr txBox="1">
            <a:spLocks noChangeArrowheads="1"/>
          </p:cNvSpPr>
          <p:nvPr/>
        </p:nvSpPr>
        <p:spPr bwMode="auto">
          <a:xfrm>
            <a:off x="772319" y="3717022"/>
            <a:ext cx="75993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a:solidFill>
                  <a:schemeClr val="accent1"/>
                </a:solidFill>
              </a:rPr>
              <a:t>Using IEEE 14 bus system as given, and I will provide a slightly modified version after you confirm the 14-bus system.  </a:t>
            </a:r>
          </a:p>
          <a:p>
            <a:pPr>
              <a:buFont typeface="Arial" panose="020B0604020202020204" pitchFamily="34" charset="0"/>
              <a:buChar char="•"/>
            </a:pPr>
            <a:r>
              <a:rPr lang="en-US" altLang="en-US">
                <a:solidFill>
                  <a:schemeClr val="accent1"/>
                </a:solidFill>
              </a:rPr>
              <a:t>Projects build on each other, adding different features</a:t>
            </a:r>
          </a:p>
          <a:p>
            <a:pPr>
              <a:buFont typeface="Arial" panose="020B0604020202020204" pitchFamily="34" charset="0"/>
              <a:buChar char="•"/>
            </a:pPr>
            <a:r>
              <a:rPr lang="en-US" altLang="en-US">
                <a:solidFill>
                  <a:schemeClr val="accent1"/>
                </a:solidFill>
              </a:rPr>
              <a:t>In addition to getting the right answers, for each program we’ll set up a session for you to describe your code to me.</a:t>
            </a:r>
          </a:p>
          <a:p>
            <a:pPr>
              <a:buFont typeface="Arial" panose="020B0604020202020204" pitchFamily="34" charset="0"/>
              <a:buChar char="•"/>
            </a:pPr>
            <a:r>
              <a:rPr lang="en-US" altLang="en-US">
                <a:solidFill>
                  <a:schemeClr val="accent1"/>
                </a:solidFill>
              </a:rPr>
              <a:t>Copying code from a colleague or from on-line resources is not permitted.</a:t>
            </a:r>
          </a:p>
        </p:txBody>
      </p:sp>
    </p:spTree>
    <p:extLst>
      <p:ext uri="{BB962C8B-B14F-4D97-AF65-F5344CB8AC3E}">
        <p14:creationId xmlns:p14="http://schemas.microsoft.com/office/powerpoint/2010/main" val="360439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a:extLst>
              <a:ext uri="{FF2B5EF4-FFF2-40B4-BE49-F238E27FC236}">
                <a16:creationId xmlns:a16="http://schemas.microsoft.com/office/drawing/2014/main" id="{BC5854DA-FDF5-4942-876E-047D6A686EA9}"/>
              </a:ext>
            </a:extLst>
          </p:cNvPr>
          <p:cNvSpPr>
            <a:spLocks noGrp="1" noChangeArrowheads="1"/>
          </p:cNvSpPr>
          <p:nvPr>
            <p:ph type="title"/>
          </p:nvPr>
        </p:nvSpPr>
        <p:spPr>
          <a:xfrm>
            <a:off x="0" y="3216275"/>
            <a:ext cx="8675687" cy="425450"/>
          </a:xfrm>
        </p:spPr>
        <p:txBody>
          <a:bodyPr/>
          <a:lstStyle/>
          <a:p>
            <a:r>
              <a:rPr lang="en-US" altLang="en-US" dirty="0"/>
              <a:t>Math Methods behind solving Matrices</a:t>
            </a:r>
          </a:p>
        </p:txBody>
      </p:sp>
    </p:spTree>
    <p:extLst>
      <p:ext uri="{BB962C8B-B14F-4D97-AF65-F5344CB8AC3E}">
        <p14:creationId xmlns:p14="http://schemas.microsoft.com/office/powerpoint/2010/main" val="374662122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C897834-648A-4623-B0DB-4E758A5F6ABA}"/>
              </a:ext>
            </a:extLst>
          </p:cNvPr>
          <p:cNvSpPr>
            <a:spLocks noGrp="1" noChangeArrowheads="1"/>
          </p:cNvSpPr>
          <p:nvPr>
            <p:ph type="title"/>
          </p:nvPr>
        </p:nvSpPr>
        <p:spPr>
          <a:xfrm>
            <a:off x="144463" y="984250"/>
            <a:ext cx="8651875" cy="425450"/>
          </a:xfrm>
        </p:spPr>
        <p:txBody>
          <a:bodyPr/>
          <a:lstStyle/>
          <a:p>
            <a:r>
              <a:rPr lang="en-US" altLang="en-US" dirty="0"/>
              <a:t>Announcements</a:t>
            </a:r>
          </a:p>
        </p:txBody>
      </p:sp>
      <p:sp>
        <p:nvSpPr>
          <p:cNvPr id="26627" name="Content Placeholder 2">
            <a:extLst>
              <a:ext uri="{FF2B5EF4-FFF2-40B4-BE49-F238E27FC236}">
                <a16:creationId xmlns:a16="http://schemas.microsoft.com/office/drawing/2014/main" id="{2EB8935F-9779-4CBF-9252-3DAD76A63A7A}"/>
              </a:ext>
            </a:extLst>
          </p:cNvPr>
          <p:cNvSpPr>
            <a:spLocks noGrp="1" noChangeArrowheads="1"/>
          </p:cNvSpPr>
          <p:nvPr>
            <p:ph idx="1"/>
          </p:nvPr>
        </p:nvSpPr>
        <p:spPr>
          <a:xfrm>
            <a:off x="786468" y="1862546"/>
            <a:ext cx="7772400" cy="4119076"/>
          </a:xfrm>
        </p:spPr>
        <p:txBody>
          <a:bodyPr/>
          <a:lstStyle/>
          <a:p>
            <a:r>
              <a:rPr lang="en-US" altLang="en-US" dirty="0"/>
              <a:t>Review examples from Chapter 2</a:t>
            </a:r>
          </a:p>
          <a:p>
            <a:r>
              <a:rPr lang="en-US" altLang="en-US" dirty="0"/>
              <a:t>Read Sections 3.1-3.4</a:t>
            </a:r>
          </a:p>
          <a:p>
            <a:r>
              <a:rPr lang="en-US" altLang="en-US" dirty="0"/>
              <a:t>Working on </a:t>
            </a:r>
            <a:r>
              <a:rPr altLang="en-US" dirty="0"/>
              <a:t>MATLAB </a:t>
            </a:r>
            <a:r>
              <a:rPr lang="en-US" altLang="en-US" dirty="0"/>
              <a:t>Program</a:t>
            </a:r>
            <a:endParaRPr altLang="en-US" dirty="0"/>
          </a:p>
          <a:p>
            <a:pPr lvl="1"/>
            <a:r>
              <a:rPr altLang="en-US" dirty="0"/>
              <a:t>Input the CDF file</a:t>
            </a:r>
            <a:r>
              <a:rPr lang="en-US" altLang="en-US" dirty="0"/>
              <a:t> – Start with Data in Program</a:t>
            </a:r>
            <a:endParaRPr altLang="en-US" dirty="0"/>
          </a:p>
          <a:p>
            <a:pPr lvl="1"/>
            <a:r>
              <a:rPr altLang="en-US" dirty="0"/>
              <a:t>Start working on building the </a:t>
            </a:r>
            <a:r>
              <a:rPr altLang="en-US" dirty="0" err="1"/>
              <a:t>Ybus</a:t>
            </a:r>
            <a:endParaRPr lang="en-US" altLang="en-US" dirty="0"/>
          </a:p>
          <a:p>
            <a:pPr lvl="1"/>
            <a:r>
              <a:rPr lang="en-US" altLang="en-US" dirty="0"/>
              <a:t>Calculate Jacobian Matrix Values</a:t>
            </a:r>
          </a:p>
          <a:p>
            <a:pPr lvl="1"/>
            <a:r>
              <a:rPr lang="en-US" altLang="en-US" dirty="0"/>
              <a:t>Work on LU Decomposition</a:t>
            </a:r>
          </a:p>
          <a:p>
            <a:r>
              <a:rPr lang="en-US" altLang="en-US" dirty="0"/>
              <a:t>Extra Video will drop this week </a:t>
            </a:r>
          </a:p>
          <a:p>
            <a:pPr marL="344488" lvl="1" indent="0">
              <a:buNone/>
            </a:pPr>
            <a:endParaRPr altLang="en-US" dirty="0"/>
          </a:p>
          <a:p>
            <a:pPr marL="165100" indent="0">
              <a:buNone/>
            </a:pPr>
            <a:endParaRPr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2EB8935F-9779-4CBF-9252-3DAD76A63A7A}"/>
              </a:ext>
            </a:extLst>
          </p:cNvPr>
          <p:cNvSpPr>
            <a:spLocks noGrp="1" noChangeArrowheads="1"/>
          </p:cNvSpPr>
          <p:nvPr>
            <p:ph idx="1"/>
          </p:nvPr>
        </p:nvSpPr>
        <p:spPr>
          <a:xfrm>
            <a:off x="364440" y="1107697"/>
            <a:ext cx="8105862" cy="5283498"/>
          </a:xfrm>
        </p:spPr>
        <p:txBody>
          <a:bodyPr/>
          <a:lstStyle/>
          <a:p>
            <a:pPr marL="165100" indent="0" algn="ctr">
              <a:buNone/>
            </a:pPr>
            <a:r>
              <a:rPr lang="en-US" b="1" dirty="0"/>
              <a:t>Student Hours </a:t>
            </a:r>
          </a:p>
          <a:p>
            <a:r>
              <a:rPr lang="en-US" dirty="0"/>
              <a:t>Pullman this week </a:t>
            </a:r>
          </a:p>
          <a:p>
            <a:pPr lvl="1"/>
            <a:r>
              <a:rPr lang="en-US" b="1" dirty="0"/>
              <a:t>Tuesdays 4:30-5:30 pm (after class)</a:t>
            </a:r>
            <a:endParaRPr lang="en-US" dirty="0"/>
          </a:p>
          <a:p>
            <a:pPr lvl="1"/>
            <a:r>
              <a:rPr lang="en-US" b="1" dirty="0"/>
              <a:t>Wednesdays 4-5 pm </a:t>
            </a:r>
            <a:endParaRPr lang="en-US" dirty="0"/>
          </a:p>
          <a:p>
            <a:pPr lvl="1"/>
            <a:r>
              <a:rPr lang="en-US" b="1" dirty="0"/>
              <a:t>Fridays 1:30-2:30 pm</a:t>
            </a:r>
            <a:endParaRPr lang="en-US" dirty="0"/>
          </a:p>
          <a:p>
            <a:r>
              <a:rPr lang="en-US" dirty="0"/>
              <a:t>Join from PC, Mac, Linux, iOS, or Android: </a:t>
            </a:r>
            <a:r>
              <a:rPr lang="en-US" u="sng" dirty="0">
                <a:hlinkClick r:id="rId2"/>
              </a:rPr>
              <a:t>https://wsu.zoom.us/j/8237216735 (Links to an external site.)</a:t>
            </a:r>
            <a:endParaRPr lang="en-US" dirty="0"/>
          </a:p>
          <a:p>
            <a:r>
              <a:rPr lang="en-US" dirty="0"/>
              <a:t>Meeting ID: 823 721 6735</a:t>
            </a:r>
          </a:p>
          <a:p>
            <a:pPr marL="165100" indent="0">
              <a:buNone/>
            </a:pPr>
            <a:r>
              <a:rPr lang="en-US" dirty="0"/>
              <a:t>Or by request via email </a:t>
            </a:r>
            <a:r>
              <a:rPr lang="en-US" dirty="0">
                <a:hlinkClick r:id="rId3"/>
              </a:rPr>
              <a:t>noel.Schulz@wsu.edu</a:t>
            </a:r>
            <a:r>
              <a:rPr lang="en-US" dirty="0"/>
              <a:t> or phone 509-336-5522</a:t>
            </a:r>
          </a:p>
          <a:p>
            <a:pPr lvl="1"/>
            <a:endParaRPr altLang="en-US" dirty="0"/>
          </a:p>
          <a:p>
            <a:pPr marL="165100" indent="0">
              <a:buNone/>
            </a:pPr>
            <a:endParaRPr altLang="en-US" dirty="0"/>
          </a:p>
        </p:txBody>
      </p:sp>
    </p:spTree>
    <p:extLst>
      <p:ext uri="{BB962C8B-B14F-4D97-AF65-F5344CB8AC3E}">
        <p14:creationId xmlns:p14="http://schemas.microsoft.com/office/powerpoint/2010/main" val="1570270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166" y="1403091"/>
            <a:ext cx="457740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b="1" dirty="0"/>
              <a:t>Stationary Iterative methods </a:t>
            </a:r>
            <a:r>
              <a:rPr lang="en-US" dirty="0"/>
              <a:t>for solving </a:t>
            </a:r>
            <a:r>
              <a:rPr lang="en-US" i="1" dirty="0">
                <a:latin typeface="Times New Roman" panose="02020603050405020304" pitchFamily="18" charset="0"/>
                <a:cs typeface="Times New Roman" panose="02020603050405020304" pitchFamily="18" charset="0"/>
              </a:rPr>
              <a:t>Ax=b</a:t>
            </a:r>
            <a:r>
              <a:rPr lang="en-US" dirty="0"/>
              <a:t>:</a:t>
            </a:r>
          </a:p>
        </p:txBody>
      </p:sp>
      <p:sp>
        <p:nvSpPr>
          <p:cNvPr id="3" name="TextBox 2"/>
          <p:cNvSpPr txBox="1"/>
          <p:nvPr/>
        </p:nvSpPr>
        <p:spPr>
          <a:xfrm>
            <a:off x="557505" y="1909276"/>
            <a:ext cx="7119257" cy="3139321"/>
          </a:xfrm>
          <a:prstGeom prst="rect">
            <a:avLst/>
          </a:prstGeom>
          <a:noFill/>
        </p:spPr>
        <p:txBody>
          <a:bodyPr wrap="square" rtlCol="0">
            <a:spAutoFit/>
          </a:bodyPr>
          <a:lstStyle/>
          <a:p>
            <a:r>
              <a:rPr lang="en-US" dirty="0"/>
              <a:t>Iterative methods generate a sequence of approximations to </a:t>
            </a:r>
            <a:r>
              <a:rPr lang="en-US" i="1" dirty="0">
                <a:latin typeface="Times New Roman" panose="02020603050405020304" pitchFamily="18" charset="0"/>
                <a:cs typeface="Times New Roman" panose="02020603050405020304" pitchFamily="18" charset="0"/>
              </a:rPr>
              <a:t>x</a:t>
            </a:r>
            <a:r>
              <a:rPr lang="en-US" i="1" baseline="30000"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t>from an initial guess (i.e. </a:t>
            </a:r>
            <a:r>
              <a:rPr lang="en-US" i="1" dirty="0">
                <a:latin typeface="Times New Roman" panose="02020603050405020304" pitchFamily="18" charset="0"/>
                <a:cs typeface="Times New Roman" panose="02020603050405020304" pitchFamily="18" charset="0"/>
              </a:rPr>
              <a:t>x</a:t>
            </a:r>
            <a:r>
              <a:rPr lang="en-US" i="1" baseline="30000" dirty="0">
                <a:latin typeface="Times New Roman" panose="02020603050405020304" pitchFamily="18" charset="0"/>
                <a:cs typeface="Times New Roman" panose="02020603050405020304" pitchFamily="18" charset="0"/>
              </a:rPr>
              <a:t>0</a:t>
            </a:r>
            <a:r>
              <a:rPr lang="en-US" dirty="0"/>
              <a:t>, </a:t>
            </a:r>
            <a:r>
              <a:rPr lang="en-US" i="1" dirty="0">
                <a:latin typeface="Times New Roman" panose="02020603050405020304" pitchFamily="18" charset="0"/>
                <a:cs typeface="Times New Roman" panose="02020603050405020304" pitchFamily="18" charset="0"/>
              </a:rPr>
              <a:t>x</a:t>
            </a:r>
            <a:r>
              <a:rPr lang="en-US" i="1" baseline="30000" dirty="0">
                <a:latin typeface="Times New Roman" panose="02020603050405020304" pitchFamily="18" charset="0"/>
                <a:cs typeface="Times New Roman" panose="02020603050405020304" pitchFamily="18" charset="0"/>
              </a:rPr>
              <a:t>1</a:t>
            </a:r>
            <a:r>
              <a:rPr lang="en-US" dirty="0"/>
              <a:t>,</a:t>
            </a:r>
            <a:r>
              <a:rPr lang="en-US" i="1" dirty="0">
                <a:latin typeface="Times New Roman" panose="02020603050405020304" pitchFamily="18" charset="0"/>
                <a:cs typeface="Times New Roman" panose="02020603050405020304" pitchFamily="18" charset="0"/>
              </a:rPr>
              <a:t> x</a:t>
            </a:r>
            <a:r>
              <a:rPr lang="en-US" i="1" baseline="30000" dirty="0">
                <a:latin typeface="Times New Roman" panose="02020603050405020304" pitchFamily="18" charset="0"/>
                <a:cs typeface="Times New Roman" panose="02020603050405020304" pitchFamily="18" charset="0"/>
              </a:rPr>
              <a:t>2</a:t>
            </a:r>
            <a:r>
              <a:rPr lang="en-US" dirty="0"/>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a:t>
            </a:r>
            <a:r>
              <a:rPr lang="en-US" i="1" baseline="30000" dirty="0" err="1">
                <a:latin typeface="Times New Roman" panose="02020603050405020304" pitchFamily="18" charset="0"/>
                <a:cs typeface="Times New Roman" panose="02020603050405020304" pitchFamily="18" charset="0"/>
              </a:rPr>
              <a:t>k</a:t>
            </a:r>
            <a:r>
              <a:rPr lang="en-US" dirty="0"/>
              <a:t> ) such that </a:t>
            </a:r>
            <a:r>
              <a:rPr lang="en-US" i="1" dirty="0" err="1">
                <a:latin typeface="Times New Roman" panose="02020603050405020304" pitchFamily="18" charset="0"/>
                <a:cs typeface="Times New Roman" panose="02020603050405020304" pitchFamily="18" charset="0"/>
              </a:rPr>
              <a:t>x</a:t>
            </a:r>
            <a:r>
              <a:rPr lang="en-US" i="1" baseline="30000" dirty="0" err="1">
                <a:latin typeface="Times New Roman" panose="02020603050405020304" pitchFamily="18" charset="0"/>
                <a:cs typeface="Times New Roman" panose="02020603050405020304" pitchFamily="18" charset="0"/>
              </a:rPr>
              <a:t>k</a:t>
            </a:r>
            <a:r>
              <a:rPr lang="en-US" i="1" baseline="30000" dirty="0">
                <a:latin typeface="Times New Roman" panose="02020603050405020304" pitchFamily="18" charset="0"/>
                <a:cs typeface="Times New Roman" panose="02020603050405020304" pitchFamily="18" charset="0"/>
              </a:rPr>
              <a:t> </a:t>
            </a:r>
            <a:r>
              <a:rPr lang="en-US" dirty="0">
                <a:sym typeface="Symbol" panose="05050102010706020507" pitchFamily="18" charset="2"/>
              </a:rPr>
              <a:t></a:t>
            </a:r>
            <a:r>
              <a:rPr lang="en-US" i="1" dirty="0">
                <a:latin typeface="Times New Roman" panose="02020603050405020304" pitchFamily="18" charset="0"/>
                <a:cs typeface="Times New Roman" panose="02020603050405020304" pitchFamily="18" charset="0"/>
              </a:rPr>
              <a:t> x</a:t>
            </a:r>
            <a:r>
              <a:rPr lang="en-US" i="1" baseline="30000"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as </a:t>
            </a:r>
            <a:r>
              <a:rPr lang="en-US" i="1" dirty="0">
                <a:latin typeface="Times New Roman" panose="02020603050405020304" pitchFamily="18" charset="0"/>
                <a:cs typeface="Times New Roman" panose="02020603050405020304" pitchFamily="18" charset="0"/>
              </a:rPr>
              <a:t>k</a:t>
            </a:r>
            <a:r>
              <a:rPr lang="en-US" dirty="0">
                <a:sym typeface="Wingdings 3" panose="05040102010807070707" pitchFamily="18" charset="2"/>
              </a:rPr>
              <a:t> </a:t>
            </a:r>
            <a:r>
              <a:rPr lang="en-US" dirty="0">
                <a:sym typeface="Symbol" panose="05050102010706020507" pitchFamily="18" charset="2"/>
              </a:rPr>
              <a:t> .</a:t>
            </a:r>
            <a:endParaRPr lang="en-US" dirty="0"/>
          </a:p>
          <a:p>
            <a:endParaRPr lang="en-US" dirty="0"/>
          </a:p>
          <a:p>
            <a:r>
              <a:rPr lang="en-US" dirty="0"/>
              <a:t>If convergent</a:t>
            </a:r>
            <a:r>
              <a:rPr lang="en-US" baseline="30000" dirty="0"/>
              <a:t>1</a:t>
            </a:r>
            <a:r>
              <a:rPr lang="en-US" dirty="0"/>
              <a:t>, these methods are accurate to within a user-defined convergence criterion.</a:t>
            </a:r>
          </a:p>
          <a:p>
            <a:endParaRPr lang="en-US" dirty="0"/>
          </a:p>
          <a:p>
            <a:r>
              <a:rPr lang="en-US" dirty="0"/>
              <a:t>Examples include:</a:t>
            </a:r>
          </a:p>
          <a:p>
            <a:pPr marL="342900" indent="-342900">
              <a:buFont typeface="+mj-lt"/>
              <a:buAutoNum type="arabicPeriod"/>
            </a:pPr>
            <a:r>
              <a:rPr lang="en-US" dirty="0"/>
              <a:t>Gauss Jacobi</a:t>
            </a:r>
          </a:p>
          <a:p>
            <a:pPr marL="342900" indent="-342900">
              <a:buFont typeface="+mj-lt"/>
              <a:buAutoNum type="arabicPeriod"/>
            </a:pPr>
            <a:r>
              <a:rPr lang="en-US" dirty="0"/>
              <a:t>Gauss Seidel</a:t>
            </a:r>
          </a:p>
          <a:p>
            <a:pPr marL="342900" indent="-342900">
              <a:buFont typeface="+mj-lt"/>
              <a:buAutoNum type="arabicPeriod"/>
            </a:pPr>
            <a:r>
              <a:rPr lang="en-US" dirty="0"/>
              <a:t>Successive Over-Relaxation</a:t>
            </a:r>
          </a:p>
          <a:p>
            <a:endParaRPr lang="en-US" dirty="0"/>
          </a:p>
        </p:txBody>
      </p:sp>
      <p:sp>
        <p:nvSpPr>
          <p:cNvPr id="4" name="TextBox 3"/>
          <p:cNvSpPr txBox="1"/>
          <p:nvPr/>
        </p:nvSpPr>
        <p:spPr>
          <a:xfrm>
            <a:off x="4572000" y="5898829"/>
            <a:ext cx="3514104" cy="369332"/>
          </a:xfrm>
          <a:prstGeom prst="rect">
            <a:avLst/>
          </a:prstGeom>
          <a:noFill/>
        </p:spPr>
        <p:txBody>
          <a:bodyPr wrap="none" rtlCol="0">
            <a:spAutoFit/>
          </a:bodyPr>
          <a:lstStyle/>
          <a:p>
            <a:r>
              <a:rPr lang="en-US" baseline="30000" dirty="0"/>
              <a:t>1</a:t>
            </a:r>
            <a:r>
              <a:rPr lang="en-US" dirty="0"/>
              <a:t> we’ll discuss convergence later</a:t>
            </a:r>
            <a:endParaRPr lang="en-US" baseline="30000" dirty="0"/>
          </a:p>
        </p:txBody>
      </p:sp>
    </p:spTree>
    <p:extLst>
      <p:ext uri="{BB962C8B-B14F-4D97-AF65-F5344CB8AC3E}">
        <p14:creationId xmlns:p14="http://schemas.microsoft.com/office/powerpoint/2010/main" val="12249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165" y="1403091"/>
            <a:ext cx="3743269"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b="1" dirty="0"/>
              <a:t>Relaxation methods </a:t>
            </a:r>
            <a:r>
              <a:rPr lang="en-US" dirty="0"/>
              <a:t>for solving </a:t>
            </a:r>
            <a:r>
              <a:rPr lang="en-US" i="1" dirty="0">
                <a:latin typeface="Times New Roman" panose="02020603050405020304" pitchFamily="18" charset="0"/>
                <a:cs typeface="Times New Roman" panose="02020603050405020304" pitchFamily="18" charset="0"/>
              </a:rPr>
              <a:t>Ax=b</a:t>
            </a:r>
            <a:r>
              <a:rPr lang="en-US" dirty="0"/>
              <a:t>:</a:t>
            </a:r>
          </a:p>
        </p:txBody>
      </p:sp>
      <p:sp>
        <p:nvSpPr>
          <p:cNvPr id="3" name="TextBox 2"/>
          <p:cNvSpPr txBox="1"/>
          <p:nvPr/>
        </p:nvSpPr>
        <p:spPr>
          <a:xfrm>
            <a:off x="482860" y="1948931"/>
            <a:ext cx="3057247" cy="923330"/>
          </a:xfrm>
          <a:prstGeom prst="rect">
            <a:avLst/>
          </a:prstGeom>
          <a:noFill/>
        </p:spPr>
        <p:txBody>
          <a:bodyPr wrap="none" rtlCol="0">
            <a:spAutoFit/>
          </a:bodyPr>
          <a:lstStyle/>
          <a:p>
            <a:r>
              <a:rPr lang="en-US" dirty="0"/>
              <a:t>Start with </a:t>
            </a:r>
            <a:r>
              <a:rPr lang="en-US" i="1" dirty="0">
                <a:latin typeface="Times New Roman" panose="02020603050405020304" pitchFamily="18" charset="0"/>
                <a:cs typeface="Times New Roman" panose="02020603050405020304" pitchFamily="18" charset="0"/>
              </a:rPr>
              <a:t>Ax = b</a:t>
            </a:r>
          </a:p>
          <a:p>
            <a:endParaRPr lang="en-US" i="1" dirty="0">
              <a:latin typeface="Times New Roman" panose="02020603050405020304" pitchFamily="18" charset="0"/>
              <a:cs typeface="Times New Roman" panose="02020603050405020304" pitchFamily="18" charset="0"/>
            </a:endParaRPr>
          </a:p>
          <a:p>
            <a:r>
              <a:rPr lang="en-US" dirty="0">
                <a:cs typeface="Times New Roman" panose="02020603050405020304" pitchFamily="18" charset="0"/>
              </a:rPr>
              <a:t>Define a matrix M such that:</a:t>
            </a:r>
            <a:endParaRPr lang="en-US" dirty="0"/>
          </a:p>
        </p:txBody>
      </p:sp>
      <p:graphicFrame>
        <p:nvGraphicFramePr>
          <p:cNvPr id="4" name="Object 3"/>
          <p:cNvGraphicFramePr>
            <a:graphicFrameLocks noChangeAspect="1"/>
          </p:cNvGraphicFramePr>
          <p:nvPr>
            <p:extLst/>
          </p:nvPr>
        </p:nvGraphicFramePr>
        <p:xfrm>
          <a:off x="3332048" y="2558654"/>
          <a:ext cx="3036094" cy="1587103"/>
        </p:xfrm>
        <a:graphic>
          <a:graphicData uri="http://schemas.openxmlformats.org/presentationml/2006/ole">
            <mc:AlternateContent xmlns:mc="http://schemas.openxmlformats.org/markup-compatibility/2006">
              <mc:Choice xmlns:v="urn:schemas-microsoft-com:vml" Requires="v">
                <p:oleObj spid="_x0000_s89100" name="Equation" r:id="rId3" imgW="2184120" imgH="1143000" progId="Equation.3">
                  <p:embed/>
                </p:oleObj>
              </mc:Choice>
              <mc:Fallback>
                <p:oleObj name="Equation" r:id="rId3" imgW="2184120" imgH="1143000" progId="Equation.3">
                  <p:embed/>
                  <p:pic>
                    <p:nvPicPr>
                      <p:cNvPr id="4" name="Object 3"/>
                      <p:cNvPicPr/>
                      <p:nvPr/>
                    </p:nvPicPr>
                    <p:blipFill>
                      <a:blip r:embed="rId4"/>
                      <a:stretch>
                        <a:fillRect/>
                      </a:stretch>
                    </p:blipFill>
                    <p:spPr>
                      <a:xfrm>
                        <a:off x="3332048" y="2558654"/>
                        <a:ext cx="3036094" cy="1587103"/>
                      </a:xfrm>
                      <a:prstGeom prst="rect">
                        <a:avLst/>
                      </a:prstGeom>
                    </p:spPr>
                  </p:pic>
                </p:oleObj>
              </mc:Fallback>
            </mc:AlternateContent>
          </a:graphicData>
        </a:graphic>
      </p:graphicFrame>
      <p:sp>
        <p:nvSpPr>
          <p:cNvPr id="5" name="TextBox 4"/>
          <p:cNvSpPr txBox="1"/>
          <p:nvPr/>
        </p:nvSpPr>
        <p:spPr>
          <a:xfrm>
            <a:off x="482859" y="3138584"/>
            <a:ext cx="1518364" cy="369332"/>
          </a:xfrm>
          <a:prstGeom prst="rect">
            <a:avLst/>
          </a:prstGeom>
          <a:noFill/>
        </p:spPr>
        <p:txBody>
          <a:bodyPr wrap="none" rtlCol="0">
            <a:spAutoFit/>
          </a:bodyPr>
          <a:lstStyle/>
          <a:p>
            <a:r>
              <a:rPr lang="en-US" dirty="0"/>
              <a:t>Rearranging:</a:t>
            </a:r>
          </a:p>
        </p:txBody>
      </p:sp>
      <p:sp>
        <p:nvSpPr>
          <p:cNvPr id="6" name="TextBox 5"/>
          <p:cNvSpPr txBox="1"/>
          <p:nvPr/>
        </p:nvSpPr>
        <p:spPr>
          <a:xfrm>
            <a:off x="482859" y="3791727"/>
            <a:ext cx="2634054" cy="369332"/>
          </a:xfrm>
          <a:prstGeom prst="rect">
            <a:avLst/>
          </a:prstGeom>
          <a:noFill/>
        </p:spPr>
        <p:txBody>
          <a:bodyPr wrap="none" rtlCol="0">
            <a:spAutoFit/>
          </a:bodyPr>
          <a:lstStyle/>
          <a:p>
            <a:r>
              <a:rPr lang="en-US" dirty="0"/>
              <a:t>Adding iteration indices:</a:t>
            </a:r>
          </a:p>
        </p:txBody>
      </p:sp>
      <p:sp>
        <p:nvSpPr>
          <p:cNvPr id="7" name="TextBox 6"/>
          <p:cNvSpPr txBox="1"/>
          <p:nvPr/>
        </p:nvSpPr>
        <p:spPr>
          <a:xfrm>
            <a:off x="189185" y="4694598"/>
            <a:ext cx="8903399" cy="923330"/>
          </a:xfrm>
          <a:prstGeom prst="rect">
            <a:avLst/>
          </a:prstGeom>
          <a:noFill/>
        </p:spPr>
        <p:txBody>
          <a:bodyPr wrap="none" rtlCol="0">
            <a:spAutoFit/>
          </a:bodyPr>
          <a:lstStyle/>
          <a:p>
            <a:r>
              <a:rPr lang="en-US" dirty="0"/>
              <a:t>The choice of </a:t>
            </a:r>
            <a:r>
              <a:rPr lang="en-US" i="1" dirty="0">
                <a:latin typeface="Times New Roman" panose="02020603050405020304" pitchFamily="18" charset="0"/>
                <a:cs typeface="Times New Roman" panose="02020603050405020304" pitchFamily="18" charset="0"/>
              </a:rPr>
              <a:t>M</a:t>
            </a:r>
            <a:r>
              <a:rPr lang="en-US" dirty="0"/>
              <a:t> determines if, and how fast, </a:t>
            </a:r>
            <a:r>
              <a:rPr lang="en-US" i="1" dirty="0">
                <a:latin typeface="Times New Roman" panose="02020603050405020304" pitchFamily="18" charset="0"/>
                <a:cs typeface="Times New Roman" panose="02020603050405020304" pitchFamily="18" charset="0"/>
              </a:rPr>
              <a:t>Ax – b </a:t>
            </a:r>
            <a:r>
              <a:rPr lang="en-US" dirty="0">
                <a:sym typeface="Symbol" panose="05050102010706020507" pitchFamily="18" charset="2"/>
              </a:rPr>
              <a:t> 0. </a:t>
            </a:r>
          </a:p>
          <a:p>
            <a:endParaRPr lang="en-US" dirty="0">
              <a:sym typeface="Symbol" panose="05050102010706020507" pitchFamily="18" charset="2"/>
            </a:endParaRPr>
          </a:p>
          <a:p>
            <a:r>
              <a:rPr lang="en-US" dirty="0">
                <a:sym typeface="Symbol" panose="05050102010706020507" pitchFamily="18" charset="2"/>
              </a:rPr>
              <a:t>When                          , for some small </a:t>
            </a:r>
            <a:r>
              <a:rPr lang="en-US" i="1" dirty="0">
                <a:sym typeface="Symbol" panose="05050102010706020507" pitchFamily="18" charset="2"/>
              </a:rPr>
              <a:t></a:t>
            </a:r>
            <a:r>
              <a:rPr lang="en-US" dirty="0">
                <a:sym typeface="Symbol" panose="05050102010706020507" pitchFamily="18" charset="2"/>
              </a:rPr>
              <a:t>, then the iteration is said to have </a:t>
            </a:r>
            <a:r>
              <a:rPr lang="en-US" dirty="0">
                <a:solidFill>
                  <a:schemeClr val="accent6">
                    <a:lumMod val="50000"/>
                  </a:schemeClr>
                </a:solidFill>
                <a:sym typeface="Symbol" panose="05050102010706020507" pitchFamily="18" charset="2"/>
              </a:rPr>
              <a:t>converged</a:t>
            </a:r>
            <a:r>
              <a:rPr lang="en-US" dirty="0">
                <a:sym typeface="Symbol" panose="05050102010706020507" pitchFamily="18" charset="2"/>
              </a:rPr>
              <a:t>.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016582059"/>
              </p:ext>
            </p:extLst>
          </p:nvPr>
        </p:nvGraphicFramePr>
        <p:xfrm>
          <a:off x="998802" y="5229784"/>
          <a:ext cx="1340644" cy="388144"/>
        </p:xfrm>
        <a:graphic>
          <a:graphicData uri="http://schemas.openxmlformats.org/presentationml/2006/ole">
            <mc:AlternateContent xmlns:mc="http://schemas.openxmlformats.org/markup-compatibility/2006">
              <mc:Choice xmlns:v="urn:schemas-microsoft-com:vml" Requires="v">
                <p:oleObj spid="_x0000_s89101" name="Equation" r:id="rId5" imgW="965160" imgH="279360" progId="Equation.3">
                  <p:embed/>
                </p:oleObj>
              </mc:Choice>
              <mc:Fallback>
                <p:oleObj name="Equation" r:id="rId5" imgW="965160" imgH="279360" progId="Equation.3">
                  <p:embed/>
                  <p:pic>
                    <p:nvPicPr>
                      <p:cNvPr id="8" name="Object 7"/>
                      <p:cNvPicPr/>
                      <p:nvPr/>
                    </p:nvPicPr>
                    <p:blipFill>
                      <a:blip r:embed="rId6"/>
                      <a:stretch>
                        <a:fillRect/>
                      </a:stretch>
                    </p:blipFill>
                    <p:spPr>
                      <a:xfrm>
                        <a:off x="998802" y="5229784"/>
                        <a:ext cx="1340644" cy="388144"/>
                      </a:xfrm>
                      <a:prstGeom prst="rect">
                        <a:avLst/>
                      </a:prstGeom>
                    </p:spPr>
                  </p:pic>
                </p:oleObj>
              </mc:Fallback>
            </mc:AlternateContent>
          </a:graphicData>
        </a:graphic>
      </p:graphicFrame>
    </p:spTree>
    <p:extLst>
      <p:ext uri="{BB962C8B-B14F-4D97-AF65-F5344CB8AC3E}">
        <p14:creationId xmlns:p14="http://schemas.microsoft.com/office/powerpoint/2010/main" val="54787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872" y="1228142"/>
            <a:ext cx="76142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a:t>Jacobi</a:t>
            </a:r>
          </a:p>
        </p:txBody>
      </p:sp>
      <p:sp>
        <p:nvSpPr>
          <p:cNvPr id="3" name="TextBox 2"/>
          <p:cNvSpPr txBox="1"/>
          <p:nvPr/>
        </p:nvSpPr>
        <p:spPr>
          <a:xfrm>
            <a:off x="398721" y="1854053"/>
            <a:ext cx="4700326" cy="369332"/>
          </a:xfrm>
          <a:prstGeom prst="rect">
            <a:avLst/>
          </a:prstGeom>
          <a:noFill/>
        </p:spPr>
        <p:txBody>
          <a:bodyPr wrap="none" rtlCol="0">
            <a:spAutoFit/>
          </a:bodyPr>
          <a:lstStyle/>
          <a:p>
            <a:r>
              <a:rPr lang="en-US" dirty="0"/>
              <a:t>Let </a:t>
            </a:r>
            <a:r>
              <a:rPr lang="en-US" i="1" dirty="0">
                <a:latin typeface="Times New Roman" panose="02020603050405020304" pitchFamily="18" charset="0"/>
                <a:cs typeface="Times New Roman" panose="02020603050405020304" pitchFamily="18" charset="0"/>
              </a:rPr>
              <a:t>M = D</a:t>
            </a:r>
            <a:r>
              <a:rPr lang="en-US" dirty="0"/>
              <a:t> (the diagonal elements of </a:t>
            </a:r>
            <a:r>
              <a:rPr lang="en-US" i="1" dirty="0">
                <a:latin typeface="Times New Roman" panose="02020603050405020304" pitchFamily="18" charset="0"/>
                <a:cs typeface="Times New Roman" panose="02020603050405020304" pitchFamily="18" charset="0"/>
              </a:rPr>
              <a:t>A</a:t>
            </a:r>
            <a:r>
              <a:rPr lang="en-US" dirty="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then</a:t>
            </a:r>
            <a:endParaRPr lang="en-US"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8721" y="3020981"/>
            <a:ext cx="1954381" cy="369332"/>
          </a:xfrm>
          <a:prstGeom prst="rect">
            <a:avLst/>
          </a:prstGeom>
          <a:noFill/>
        </p:spPr>
        <p:txBody>
          <a:bodyPr wrap="none" rtlCol="0">
            <a:spAutoFit/>
          </a:bodyPr>
          <a:lstStyle/>
          <a:p>
            <a:r>
              <a:rPr lang="en-US" dirty="0"/>
              <a:t>Or in scalar form:</a:t>
            </a:r>
            <a:endParaRPr lang="en-US" i="1"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018100990"/>
              </p:ext>
            </p:extLst>
          </p:nvPr>
        </p:nvGraphicFramePr>
        <p:xfrm>
          <a:off x="2353102" y="2834905"/>
          <a:ext cx="3406378" cy="669131"/>
        </p:xfrm>
        <a:graphic>
          <a:graphicData uri="http://schemas.openxmlformats.org/presentationml/2006/ole">
            <mc:AlternateContent xmlns:mc="http://schemas.openxmlformats.org/markup-compatibility/2006">
              <mc:Choice xmlns:v="urn:schemas-microsoft-com:vml" Requires="v">
                <p:oleObj spid="_x0000_s90132" name="Equation" r:id="rId3" imgW="2450880" imgH="482400" progId="Equation.3">
                  <p:embed/>
                </p:oleObj>
              </mc:Choice>
              <mc:Fallback>
                <p:oleObj name="Equation" r:id="rId3" imgW="2450880" imgH="482400" progId="Equation.3">
                  <p:embed/>
                  <p:pic>
                    <p:nvPicPr>
                      <p:cNvPr id="7" name="Object 6"/>
                      <p:cNvPicPr/>
                      <p:nvPr/>
                    </p:nvPicPr>
                    <p:blipFill>
                      <a:blip r:embed="rId4"/>
                      <a:stretch>
                        <a:fillRect/>
                      </a:stretch>
                    </p:blipFill>
                    <p:spPr>
                      <a:xfrm>
                        <a:off x="2353102" y="2834905"/>
                        <a:ext cx="3406378" cy="669131"/>
                      </a:xfrm>
                      <a:prstGeom prst="rect">
                        <a:avLst/>
                      </a:prstGeom>
                    </p:spPr>
                  </p:pic>
                </p:oleObj>
              </mc:Fallback>
            </mc:AlternateContent>
          </a:graphicData>
        </a:graphic>
      </p:graphicFrame>
      <p:sp>
        <p:nvSpPr>
          <p:cNvPr id="8" name="TextBox 7"/>
          <p:cNvSpPr txBox="1"/>
          <p:nvPr/>
        </p:nvSpPr>
        <p:spPr>
          <a:xfrm>
            <a:off x="398722" y="4023095"/>
            <a:ext cx="8317319" cy="923330"/>
          </a:xfrm>
          <a:prstGeom prst="rect">
            <a:avLst/>
          </a:prstGeom>
          <a:noFill/>
        </p:spPr>
        <p:txBody>
          <a:bodyPr wrap="square" rtlCol="0">
            <a:spAutoFit/>
          </a:bodyPr>
          <a:lstStyle/>
          <a:p>
            <a:r>
              <a:rPr lang="en-US" dirty="0"/>
              <a:t>This method is attractive for parallel processing applications because each          depends only previous values of </a:t>
            </a:r>
            <a:r>
              <a:rPr lang="en-US" i="1" dirty="0" err="1">
                <a:latin typeface="Times New Roman" panose="02020603050405020304" pitchFamily="18" charset="0"/>
                <a:cs typeface="Times New Roman" panose="02020603050405020304" pitchFamily="18" charset="0"/>
              </a:rPr>
              <a:t>x</a:t>
            </a:r>
            <a:r>
              <a:rPr lang="en-US" i="1" baseline="30000" dirty="0" err="1">
                <a:latin typeface="Times New Roman" panose="02020603050405020304" pitchFamily="18" charset="0"/>
                <a:cs typeface="Times New Roman" panose="02020603050405020304" pitchFamily="18" charset="0"/>
              </a:rPr>
              <a:t>k</a:t>
            </a:r>
            <a:r>
              <a:rPr lang="en-US" dirty="0"/>
              <a:t>.  Thus each </a:t>
            </a:r>
            <a:r>
              <a:rPr lang="en-US" i="1" dirty="0" err="1">
                <a:latin typeface="Times New Roman" panose="02020603050405020304" pitchFamily="18" charset="0"/>
                <a:cs typeface="Times New Roman" panose="02020603050405020304" pitchFamily="18" charset="0"/>
              </a:rPr>
              <a:t>i</a:t>
            </a:r>
            <a:r>
              <a:rPr lang="en-US" i="1" baseline="30000" dirty="0" err="1">
                <a:latin typeface="Times New Roman" panose="02020603050405020304" pitchFamily="18" charset="0"/>
                <a:cs typeface="Times New Roman" panose="02020603050405020304" pitchFamily="18" charset="0"/>
              </a:rPr>
              <a:t>th</a:t>
            </a:r>
            <a:r>
              <a:rPr lang="en-US" dirty="0"/>
              <a:t> element can be calculated independently.</a:t>
            </a:r>
          </a:p>
        </p:txBody>
      </p:sp>
      <p:graphicFrame>
        <p:nvGraphicFramePr>
          <p:cNvPr id="9" name="Object 8"/>
          <p:cNvGraphicFramePr>
            <a:graphicFrameLocks noChangeAspect="1"/>
          </p:cNvGraphicFramePr>
          <p:nvPr>
            <p:extLst>
              <p:ext uri="{D42A27DB-BD31-4B8C-83A1-F6EECF244321}">
                <p14:modId xmlns:p14="http://schemas.microsoft.com/office/powerpoint/2010/main" val="851019370"/>
              </p:ext>
            </p:extLst>
          </p:nvPr>
        </p:nvGraphicFramePr>
        <p:xfrm>
          <a:off x="8074674" y="4023095"/>
          <a:ext cx="370284" cy="333375"/>
        </p:xfrm>
        <a:graphic>
          <a:graphicData uri="http://schemas.openxmlformats.org/presentationml/2006/ole">
            <mc:AlternateContent xmlns:mc="http://schemas.openxmlformats.org/markup-compatibility/2006">
              <mc:Choice xmlns:v="urn:schemas-microsoft-com:vml" Requires="v">
                <p:oleObj spid="_x0000_s90133" name="Equation" r:id="rId5" imgW="266400" imgH="241200" progId="Equation.3">
                  <p:embed/>
                </p:oleObj>
              </mc:Choice>
              <mc:Fallback>
                <p:oleObj name="Equation" r:id="rId5" imgW="266400" imgH="241200" progId="Equation.3">
                  <p:embed/>
                  <p:pic>
                    <p:nvPicPr>
                      <p:cNvPr id="9" name="Object 8"/>
                      <p:cNvPicPr/>
                      <p:nvPr/>
                    </p:nvPicPr>
                    <p:blipFill>
                      <a:blip r:embed="rId6"/>
                      <a:stretch>
                        <a:fillRect/>
                      </a:stretch>
                    </p:blipFill>
                    <p:spPr>
                      <a:xfrm>
                        <a:off x="8074674" y="4023095"/>
                        <a:ext cx="370284" cy="3333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12315953"/>
              </p:ext>
            </p:extLst>
          </p:nvPr>
        </p:nvGraphicFramePr>
        <p:xfrm>
          <a:off x="5161565" y="1857277"/>
          <a:ext cx="2418159" cy="1021556"/>
        </p:xfrm>
        <a:graphic>
          <a:graphicData uri="http://schemas.openxmlformats.org/presentationml/2006/ole">
            <mc:AlternateContent xmlns:mc="http://schemas.openxmlformats.org/markup-compatibility/2006">
              <mc:Choice xmlns:v="urn:schemas-microsoft-com:vml" Requires="v">
                <p:oleObj spid="_x0000_s90134" name="Equation" r:id="rId7" imgW="1739880" imgH="736560" progId="Equation.3">
                  <p:embed/>
                </p:oleObj>
              </mc:Choice>
              <mc:Fallback>
                <p:oleObj name="Equation" r:id="rId7" imgW="1739880" imgH="736560" progId="Equation.3">
                  <p:embed/>
                  <p:pic>
                    <p:nvPicPr>
                      <p:cNvPr id="11" name="Object 10"/>
                      <p:cNvPicPr/>
                      <p:nvPr/>
                    </p:nvPicPr>
                    <p:blipFill>
                      <a:blip r:embed="rId8"/>
                      <a:stretch>
                        <a:fillRect/>
                      </a:stretch>
                    </p:blipFill>
                    <p:spPr>
                      <a:xfrm>
                        <a:off x="5161565" y="1857277"/>
                        <a:ext cx="2418159" cy="1021556"/>
                      </a:xfrm>
                      <a:prstGeom prst="rect">
                        <a:avLst/>
                      </a:prstGeom>
                    </p:spPr>
                  </p:pic>
                </p:oleObj>
              </mc:Fallback>
            </mc:AlternateContent>
          </a:graphicData>
        </a:graphic>
      </p:graphicFrame>
    </p:spTree>
    <p:extLst>
      <p:ext uri="{BB962C8B-B14F-4D97-AF65-F5344CB8AC3E}">
        <p14:creationId xmlns:p14="http://schemas.microsoft.com/office/powerpoint/2010/main" val="144914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Default Design">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6E07B8C6FDF4AA9C8148FCBB0BCEE" ma:contentTypeVersion="14" ma:contentTypeDescription="Create a new document." ma:contentTypeScope="" ma:versionID="143cb6437e95a0fac009a6c308f2423c">
  <xsd:schema xmlns:xsd="http://www.w3.org/2001/XMLSchema" xmlns:xs="http://www.w3.org/2001/XMLSchema" xmlns:p="http://schemas.microsoft.com/office/2006/metadata/properties" xmlns:ns3="048b29e2-e056-46d7-9f03-f58d16224128" xmlns:ns4="29140ecd-3393-4559-a649-14a344578679" targetNamespace="http://schemas.microsoft.com/office/2006/metadata/properties" ma:root="true" ma:fieldsID="b841d605fdc55b0768f3d590e5c95aa3" ns3:_="" ns4:_="">
    <xsd:import namespace="048b29e2-e056-46d7-9f03-f58d16224128"/>
    <xsd:import namespace="29140ecd-3393-4559-a649-14a344578679"/>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Tags" minOccurs="0"/>
                <xsd:element ref="ns3:MediaServiceOCR"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b29e2-e056-46d7-9f03-f58d1622412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9140ecd-3393-4559-a649-14a34457867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B4829-75A5-4577-A91F-90EC833ED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8b29e2-e056-46d7-9f03-f58d16224128"/>
    <ds:schemaRef ds:uri="29140ecd-3393-4559-a649-14a3445786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54ADCE-570C-4233-9B50-E63B91158CA0}">
  <ds:schemaRef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29140ecd-3393-4559-a649-14a344578679"/>
    <ds:schemaRef ds:uri="048b29e2-e056-46d7-9f03-f58d16224128"/>
    <ds:schemaRef ds:uri="http://purl.org/dc/terms/"/>
  </ds:schemaRefs>
</ds:datastoreItem>
</file>

<file path=customXml/itemProps3.xml><?xml version="1.0" encoding="utf-8"?>
<ds:datastoreItem xmlns:ds="http://schemas.openxmlformats.org/officeDocument/2006/customXml" ds:itemID="{CD08C9AA-6A32-4B29-B0B8-2274373B0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4550</TotalTime>
  <Words>1980</Words>
  <Application>Microsoft Office PowerPoint</Application>
  <PresentationFormat>On-screen Show (4:3)</PresentationFormat>
  <Paragraphs>272</Paragraphs>
  <Slides>61</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72" baseType="lpstr">
      <vt:lpstr>Arial</vt:lpstr>
      <vt:lpstr>Calibri</vt:lpstr>
      <vt:lpstr>Calibri Light</vt:lpstr>
      <vt:lpstr>Lucida Sans</vt:lpstr>
      <vt:lpstr>Symbol</vt:lpstr>
      <vt:lpstr>Times New Roman</vt:lpstr>
      <vt:lpstr>Wingdings 3</vt:lpstr>
      <vt:lpstr>Default Design</vt:lpstr>
      <vt:lpstr>1_Default Design</vt:lpstr>
      <vt:lpstr>Office Theme</vt:lpstr>
      <vt:lpstr>Equation</vt:lpstr>
      <vt:lpstr>EE 521/ECE 582 – Analysis of Power systems</vt:lpstr>
      <vt:lpstr>PowerPoint Presentation</vt:lpstr>
      <vt:lpstr>Matlab Resources</vt:lpstr>
      <vt:lpstr>Programming Projects: (80%)</vt:lpstr>
      <vt:lpstr>Newton-Raphson and Parts</vt:lpstr>
      <vt:lpstr>Math Methods behind solving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do I care?</vt:lpstr>
      <vt:lpstr>PowerPoint Presentation</vt:lpstr>
      <vt:lpstr>Announcements</vt:lpstr>
      <vt:lpstr>PowerPoint Presentation</vt:lpstr>
    </vt:vector>
  </TitlesOfParts>
  <Company>Washington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Marketing</dc:creator>
  <cp:lastModifiedBy>Schulz, Noel N</cp:lastModifiedBy>
  <cp:revision>420</cp:revision>
  <cp:lastPrinted>2014-04-21T18:27:44Z</cp:lastPrinted>
  <dcterms:created xsi:type="dcterms:W3CDTF">2001-10-04T20:08:10Z</dcterms:created>
  <dcterms:modified xsi:type="dcterms:W3CDTF">2022-09-13T21:28:54Z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0x0101000756E07B8C6FDF4AA9C8148FCBB0BCEE</vt:lpwstr>
  </property>
</Properties>
</file>