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8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5" r:id="rId14"/>
    <p:sldId id="273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Week 8 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700"/>
              <a:t>COMP10001 – Foundations of Computing</a:t>
            </a:r>
          </a:p>
          <a:p>
            <a:pPr algn="l"/>
            <a:r>
              <a:rPr lang="en-US" sz="1700"/>
              <a:t>Semester 1, 2025</a:t>
            </a:r>
          </a:p>
          <a:p>
            <a:pPr algn="l"/>
            <a:r>
              <a:rPr lang="en-US" sz="1700"/>
              <a:t>Clement Chau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6111386-9AAD-1BC8-6FA1-EF57CA01522E}"/>
              </a:ext>
            </a:extLst>
          </p:cNvPr>
          <p:cNvSpPr txBox="1"/>
          <p:nvPr/>
        </p:nvSpPr>
        <p:spPr>
          <a:xfrm>
            <a:off x="6759935" y="4610832"/>
            <a:ext cx="5434873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/>
              <a:buChar char="-"/>
            </a:pPr>
            <a:r>
              <a:rPr lang="en-US" sz="2800"/>
              <a:t>Libraries</a:t>
            </a:r>
          </a:p>
          <a:p>
            <a:pPr marL="285750" indent="-285750">
              <a:buFont typeface="Calibri"/>
              <a:buChar char="-"/>
            </a:pPr>
            <a:r>
              <a:rPr lang="en-US" sz="2800"/>
              <a:t>Advanced Functions 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800"/>
              <a:t>Lambda, Map, Filter</a:t>
            </a:r>
          </a:p>
          <a:p>
            <a:pPr marL="285750" indent="-285750">
              <a:buFont typeface="Calibri"/>
              <a:buChar char="-"/>
            </a:pPr>
            <a:r>
              <a:rPr lang="en-US" sz="2800"/>
              <a:t>Types of errors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800"/>
              <a:t>Syntax, Runtime, Logic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C938-F0D2-7D9D-7D4D-1B4F9ABE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ighlight>
                  <a:srgbClr val="FFFF00"/>
                </a:highlight>
              </a:rPr>
              <a:t>Revision:</a:t>
            </a:r>
            <a:r>
              <a:rPr lang="en-US"/>
              <a:t> Types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232E-6EAF-9E86-4450-A409B36F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Syntax Errors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if statements without the colon ( </a:t>
            </a:r>
            <a:r>
              <a:rPr lang="en-US" b="1">
                <a:solidFill>
                  <a:srgbClr val="FF0000"/>
                </a:solidFill>
              </a:rPr>
              <a:t>:</a:t>
            </a:r>
            <a:r>
              <a:rPr lang="en-US"/>
              <a:t> ) at the end.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Unmatched brackets (e.g. an opening bracket without a closing bracket)</a:t>
            </a:r>
          </a:p>
          <a:p>
            <a:r>
              <a:rPr lang="en-US"/>
              <a:t>Runtime Errors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/>
              <a:t>IndexError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/>
              <a:t>TypeError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/>
              <a:t>KeyError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/>
              <a:t>ZeroDivisionError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/>
              <a:t>NameError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/>
              <a:t>AttributeError</a:t>
            </a:r>
            <a:endParaRPr lang="en-US"/>
          </a:p>
          <a:p>
            <a:r>
              <a:rPr lang="en-US"/>
              <a:t>Logic Errors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Simply, when your program is </a:t>
            </a:r>
            <a:r>
              <a:rPr lang="en-US" b="1"/>
              <a:t>not getting the expected output</a:t>
            </a:r>
            <a:r>
              <a:rPr lang="en-US"/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/>
              <a:t>Hardest to debug</a:t>
            </a:r>
            <a:r>
              <a:rPr lang="en-US"/>
              <a:t>, because the compiler shows no error feedback!</a:t>
            </a:r>
          </a:p>
        </p:txBody>
      </p:sp>
    </p:spTree>
    <p:extLst>
      <p:ext uri="{BB962C8B-B14F-4D97-AF65-F5344CB8AC3E}">
        <p14:creationId xmlns:p14="http://schemas.microsoft.com/office/powerpoint/2010/main" val="20446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AD0F-AEB3-2607-314E-E49530D4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4 / 4, part (a)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042B03-7FBF-B520-9218-ADA7E3B6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850" y="1438588"/>
            <a:ext cx="10429875" cy="3124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E9BBA-28A9-3773-48F4-663A4330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720" y="4700337"/>
            <a:ext cx="7067550" cy="198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F29B5-78B7-F711-30A7-DEC376965FD7}"/>
              </a:ext>
            </a:extLst>
          </p:cNvPr>
          <p:cNvSpPr txBox="1"/>
          <p:nvPr/>
        </p:nvSpPr>
        <p:spPr>
          <a:xfrm>
            <a:off x="1057451" y="5160903"/>
            <a:ext cx="526809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u="sng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42872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791F-1176-D7EF-72F3-CACBA62F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43"/>
            <a:ext cx="10515600" cy="1325563"/>
          </a:xfrm>
        </p:spPr>
        <p:txBody>
          <a:bodyPr/>
          <a:lstStyle/>
          <a:p>
            <a:r>
              <a:rPr lang="en-US"/>
              <a:t>Exercise 4 / 4, part (b)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49753B-13C2-C4B9-E562-675C03EB7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2" y="1066344"/>
            <a:ext cx="9858375" cy="37147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1E6C8C-DC8D-EA3B-9A91-4A55EB071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557" y="5069561"/>
            <a:ext cx="8181975" cy="1552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A22E76-B5F4-557C-2D88-C9B910C9A143}"/>
              </a:ext>
            </a:extLst>
          </p:cNvPr>
          <p:cNvSpPr txBox="1"/>
          <p:nvPr/>
        </p:nvSpPr>
        <p:spPr>
          <a:xfrm>
            <a:off x="841936" y="5522661"/>
            <a:ext cx="526809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u="sng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15251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7F03E-8876-43DC-2201-96DF9DE7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Programming on Paper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23617D-D84A-4054-95AA-9F89131D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B43C5D0-A5EA-4427-B537-1D236BB7A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0FA4045-2CBD-47E7-B0D7-2F5619C9A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1DFCB8A-0C16-4BF4-89D1-2A93FDA13D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EC88587-B5AF-448E-9735-D9A2946AE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86A5CBB-E03B-4019-8BCD-78975D39E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4993204-9792-4E61-A83C-73D4379E2B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" name="Picture 13" descr="A pencil on top of a paper with a printed line graph">
            <a:extLst>
              <a:ext uri="{FF2B5EF4-FFF2-40B4-BE49-F238E27FC236}">
                <a16:creationId xmlns:a16="http://schemas.microsoft.com/office/drawing/2014/main" id="{F0CBFA84-2A72-D2C2-B94E-A8C16FF9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426491"/>
            <a:ext cx="4369112" cy="29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6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D6A47-8589-6FB6-D5DA-E2802E148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964" y="254544"/>
            <a:ext cx="10467975" cy="24669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7057A0-E8F5-0821-0CD8-4E52CF7FB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780" y="2804462"/>
            <a:ext cx="8780607" cy="4050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790669-592C-7888-05EB-33BC1F636DEC}"/>
              </a:ext>
            </a:extLst>
          </p:cNvPr>
          <p:cNvSpPr txBox="1"/>
          <p:nvPr/>
        </p:nvSpPr>
        <p:spPr>
          <a:xfrm>
            <a:off x="825894" y="4343566"/>
            <a:ext cx="526809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u="sng"/>
              <a:t>Answer: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D528C-3A6D-1E90-9325-977CF50CBF8C}"/>
              </a:ext>
            </a:extLst>
          </p:cNvPr>
          <p:cNvSpPr txBox="1"/>
          <p:nvPr/>
        </p:nvSpPr>
        <p:spPr>
          <a:xfrm>
            <a:off x="457969" y="3428999"/>
            <a:ext cx="33712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Tip: Use a helper function if needed!</a:t>
            </a:r>
          </a:p>
        </p:txBody>
      </p:sp>
    </p:spTree>
    <p:extLst>
      <p:ext uri="{BB962C8B-B14F-4D97-AF65-F5344CB8AC3E}">
        <p14:creationId xmlns:p14="http://schemas.microsoft.com/office/powerpoint/2010/main" val="26200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72FB-DE80-443C-CC7B-9AC7B552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03" y="-84259"/>
            <a:ext cx="10515600" cy="1325563"/>
          </a:xfrm>
        </p:spPr>
        <p:txBody>
          <a:bodyPr/>
          <a:lstStyle/>
          <a:p>
            <a:r>
              <a:rPr lang="en-US" u="sng"/>
              <a:t>Independent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EFB0-5771-2C79-728A-D3D5C9397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34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Font typeface="Arial"/>
              <a:buChar char="•"/>
            </a:pPr>
            <a:endParaRPr lang="en-US" b="1"/>
          </a:p>
          <a:p>
            <a:r>
              <a:rPr lang="en-US" b="1"/>
              <a:t>Next due dates: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Your </a:t>
            </a:r>
            <a:r>
              <a:rPr lang="en-US" b="1" u="sng"/>
              <a:t>Project 1</a:t>
            </a:r>
            <a:r>
              <a:rPr lang="en-US"/>
              <a:t> is </a:t>
            </a:r>
            <a:r>
              <a:rPr lang="en-US" b="1" u="sng">
                <a:solidFill>
                  <a:srgbClr val="FF0000"/>
                </a:solidFill>
              </a:rPr>
              <a:t>due this Friday, May 2nd, 6pm</a:t>
            </a:r>
            <a:r>
              <a:rPr lang="en-US"/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For any questions, please go to the </a:t>
            </a:r>
            <a:r>
              <a:rPr lang="en-US" b="1">
                <a:solidFill>
                  <a:srgbClr val="0070C0"/>
                </a:solidFill>
              </a:rPr>
              <a:t>First Year Centre 12pm-2pm every weekday</a:t>
            </a:r>
            <a:r>
              <a:rPr lang="en-US"/>
              <a:t> in Level 3, Melbourne Connect or ask in the </a:t>
            </a:r>
            <a:r>
              <a:rPr lang="en-US" b="1">
                <a:solidFill>
                  <a:srgbClr val="0070C0"/>
                </a:solidFill>
              </a:rPr>
              <a:t>Ed Discussion</a:t>
            </a:r>
            <a:r>
              <a:rPr lang="en-US"/>
              <a:t> Forums!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We can only provide </a:t>
            </a:r>
            <a:r>
              <a:rPr lang="en-US" b="1">
                <a:solidFill>
                  <a:srgbClr val="FF0000"/>
                </a:solidFill>
              </a:rPr>
              <a:t>very limited</a:t>
            </a:r>
            <a:r>
              <a:rPr lang="en-US"/>
              <a:t>, general guidance.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Ed Worksheets </a:t>
            </a:r>
            <a:r>
              <a:rPr lang="en-US" b="1" u="sng"/>
              <a:t>12</a:t>
            </a:r>
            <a:r>
              <a:rPr lang="en-US"/>
              <a:t> and </a:t>
            </a:r>
            <a:r>
              <a:rPr lang="en-US" b="1" u="sng"/>
              <a:t>13</a:t>
            </a:r>
            <a:r>
              <a:rPr lang="en-US"/>
              <a:t> is</a:t>
            </a:r>
            <a:r>
              <a:rPr lang="en-US" b="1"/>
              <a:t> </a:t>
            </a:r>
            <a:r>
              <a:rPr lang="en-US" b="1" u="sng">
                <a:solidFill>
                  <a:srgbClr val="FF0000"/>
                </a:solidFill>
              </a:rPr>
              <a:t>due next Monday, May 5th, 6pm</a:t>
            </a:r>
            <a:r>
              <a:rPr lang="en-US" b="1"/>
              <a:t>.</a:t>
            </a:r>
            <a:endParaRPr lang="en-US"/>
          </a:p>
          <a:p>
            <a:r>
              <a:rPr lang="en-US"/>
              <a:t>Your MST marks should be available now.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If you'd like to argue about your marks, please fill in the form in Canvas.</a:t>
            </a:r>
          </a:p>
        </p:txBody>
      </p:sp>
      <p:pic>
        <p:nvPicPr>
          <p:cNvPr id="9" name="Picture 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98D154D8-36A4-651D-18B1-6160399B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419" y="4672205"/>
            <a:ext cx="2070389" cy="207038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382B8245-6976-8DDA-D9DB-84F70C3C7ED6}"/>
              </a:ext>
            </a:extLst>
          </p:cNvPr>
          <p:cNvSpPr txBox="1"/>
          <p:nvPr/>
        </p:nvSpPr>
        <p:spPr>
          <a:xfrm>
            <a:off x="3702666" y="4151444"/>
            <a:ext cx="4849730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highlight>
                  <a:srgbClr val="FFFF00"/>
                </a:highlight>
              </a:rPr>
              <a:t>Scan here for annotated slides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89979DA-F4B7-B3E5-D381-0CB0FD607D06}"/>
              </a:ext>
            </a:extLst>
          </p:cNvPr>
          <p:cNvSpPr/>
          <p:nvPr/>
        </p:nvSpPr>
        <p:spPr>
          <a:xfrm>
            <a:off x="2021519" y="5440337"/>
            <a:ext cx="1682751" cy="5291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5C255E-335F-AC6D-4C2B-8343EA9E4F05}"/>
              </a:ext>
            </a:extLst>
          </p:cNvPr>
          <p:cNvSpPr/>
          <p:nvPr/>
        </p:nvSpPr>
        <p:spPr>
          <a:xfrm rot="10800000">
            <a:off x="8554688" y="5440337"/>
            <a:ext cx="1682751" cy="5291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0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BE35-B5EB-2B4E-44BB-F59CD705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7"/>
            <a:ext cx="10515600" cy="1325563"/>
          </a:xfrm>
        </p:spPr>
        <p:txBody>
          <a:bodyPr/>
          <a:lstStyle/>
          <a:p>
            <a:r>
              <a:rPr lang="en-US">
                <a:highlight>
                  <a:srgbClr val="FFFF00"/>
                </a:highlight>
              </a:rPr>
              <a:t>Revision:</a:t>
            </a:r>
            <a:r>
              <a:rPr lang="en-US"/>
              <a:t>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554D-D71F-9E4B-5422-A2001D797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949"/>
            <a:ext cx="109998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 library is a </a:t>
            </a:r>
            <a:r>
              <a:rPr lang="en-US" sz="2400" b="1">
                <a:ea typeface="+mn-lt"/>
                <a:cs typeface="+mn-lt"/>
              </a:rPr>
              <a:t>collection of code</a:t>
            </a:r>
            <a:r>
              <a:rPr lang="en-US" sz="2400">
                <a:ea typeface="+mn-lt"/>
                <a:cs typeface="+mn-lt"/>
              </a:rPr>
              <a:t> designed to be reused in different programs</a:t>
            </a:r>
          </a:p>
          <a:p>
            <a:r>
              <a:rPr lang="en-US" sz="2400"/>
              <a:t>Libraries tend to contain basic functionality for a particular specialized purpose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e.g. </a:t>
            </a:r>
            <a:r>
              <a:rPr lang="en-US" sz="2000" err="1"/>
              <a:t>Maths</a:t>
            </a:r>
            <a:r>
              <a:rPr lang="en-US" sz="2000"/>
              <a:t>, Generating Plots (Diagram) in Python</a:t>
            </a:r>
          </a:p>
          <a:p>
            <a:r>
              <a:rPr lang="en-US" sz="2400"/>
              <a:t>Common ones we use in this subject: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>
                <a:solidFill>
                  <a:srgbClr val="FF0000"/>
                </a:solidFill>
              </a:rPr>
              <a:t>math</a:t>
            </a:r>
            <a:r>
              <a:rPr lang="en-US" sz="2000"/>
              <a:t> (for functions like </a:t>
            </a:r>
            <a:r>
              <a:rPr lang="en-US" sz="2000" b="1">
                <a:solidFill>
                  <a:srgbClr val="0070C0"/>
                </a:solidFill>
              </a:rPr>
              <a:t>sqrt()</a:t>
            </a:r>
            <a:r>
              <a:rPr lang="en-US" sz="2000"/>
              <a:t>, </a:t>
            </a:r>
            <a:r>
              <a:rPr lang="en-US" sz="2000" b="1">
                <a:solidFill>
                  <a:srgbClr val="0070C0"/>
                </a:solidFill>
              </a:rPr>
              <a:t>log10()</a:t>
            </a:r>
            <a:r>
              <a:rPr lang="en-US" sz="2000"/>
              <a:t>, </a:t>
            </a:r>
            <a:r>
              <a:rPr lang="en-US" sz="2000" b="1">
                <a:solidFill>
                  <a:srgbClr val="0070C0"/>
                </a:solidFill>
              </a:rPr>
              <a:t>factorial()</a:t>
            </a:r>
            <a:r>
              <a:rPr lang="en-US" sz="2000"/>
              <a:t>, and constants like </a:t>
            </a:r>
            <a:r>
              <a:rPr lang="en-US" sz="2000" b="1">
                <a:solidFill>
                  <a:srgbClr val="00B050"/>
                </a:solidFill>
              </a:rPr>
              <a:t>pi</a:t>
            </a:r>
            <a:r>
              <a:rPr lang="en-US" sz="2000"/>
              <a:t>, </a:t>
            </a:r>
            <a:r>
              <a:rPr lang="en-US" sz="2000" b="1">
                <a:solidFill>
                  <a:srgbClr val="00B050"/>
                </a:solidFill>
              </a:rPr>
              <a:t>e</a:t>
            </a:r>
            <a:r>
              <a:rPr lang="en-US" sz="2000"/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>
                <a:solidFill>
                  <a:srgbClr val="FF0000"/>
                </a:solidFill>
              </a:rPr>
              <a:t>collections</a:t>
            </a:r>
            <a:r>
              <a:rPr lang="en-US" sz="2000"/>
              <a:t> (for functions like </a:t>
            </a:r>
            <a:r>
              <a:rPr lang="en-US" sz="2000" b="1" err="1">
                <a:solidFill>
                  <a:srgbClr val="0070C0"/>
                </a:solidFill>
              </a:rPr>
              <a:t>defaultdict</a:t>
            </a:r>
            <a:r>
              <a:rPr lang="en-US" sz="2000" b="1">
                <a:solidFill>
                  <a:srgbClr val="0070C0"/>
                </a:solidFill>
              </a:rPr>
              <a:t>()</a:t>
            </a:r>
            <a:r>
              <a:rPr lang="en-US" sz="2000"/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</p:txBody>
      </p:sp>
      <p:pic>
        <p:nvPicPr>
          <p:cNvPr id="6" name="Picture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4A18662A-33E2-42EF-B997-409AF686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945" y="3644688"/>
            <a:ext cx="4962525" cy="311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7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4048-1BAB-047F-2A8C-9D53683C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9"/>
            <a:ext cx="10515600" cy="1325563"/>
          </a:xfrm>
        </p:spPr>
        <p:txBody>
          <a:bodyPr/>
          <a:lstStyle/>
          <a:p>
            <a:r>
              <a:rPr lang="en-US"/>
              <a:t>Exercise 1 / 4</a:t>
            </a:r>
          </a:p>
        </p:txBody>
      </p:sp>
      <p:pic>
        <p:nvPicPr>
          <p:cNvPr id="4" name="Content Placeholder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4785517-13FC-8C34-99D5-5FCC0AF51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766" y="1046417"/>
            <a:ext cx="10296525" cy="1714500"/>
          </a:xfr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83674FB-CA90-3E6D-2ACB-CA362B4F5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061" y="2855495"/>
            <a:ext cx="9496425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BE56C5-1F49-D5C3-20F9-6379E8AC7226}"/>
              </a:ext>
            </a:extLst>
          </p:cNvPr>
          <p:cNvSpPr txBox="1"/>
          <p:nvPr/>
        </p:nvSpPr>
        <p:spPr>
          <a:xfrm>
            <a:off x="127009" y="4439008"/>
            <a:ext cx="526809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u="sng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282192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32C5-3274-83C4-BF19-4B41D34D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ighlight>
                  <a:srgbClr val="FFFF00"/>
                </a:highlight>
              </a:rPr>
              <a:t>Revision:</a:t>
            </a:r>
            <a:r>
              <a:rPr lang="en-US"/>
              <a:t> </a:t>
            </a:r>
            <a:r>
              <a:rPr lang="en-US" err="1"/>
              <a:t>defaultdict</a:t>
            </a:r>
            <a:endParaRPr lang="en-US"/>
          </a:p>
        </p:txBody>
      </p:sp>
      <p:pic>
        <p:nvPicPr>
          <p:cNvPr id="4" name="Content Placeholder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B3F060C-A9AA-5EE1-5198-CF5AE9C4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553" y="2071648"/>
            <a:ext cx="4492290" cy="3209423"/>
          </a:xfrm>
        </p:spPr>
      </p:pic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58421A7-C3E1-069D-9AB9-6D12F120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253" y="2176713"/>
            <a:ext cx="5962148" cy="2985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AEAE11-816D-EDA4-5DCF-4A9571A2B23D}"/>
              </a:ext>
            </a:extLst>
          </p:cNvPr>
          <p:cNvSpPr txBox="1"/>
          <p:nvPr/>
        </p:nvSpPr>
        <p:spPr>
          <a:xfrm>
            <a:off x="130498" y="5851664"/>
            <a:ext cx="62074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Without</a:t>
            </a:r>
            <a:r>
              <a:rPr lang="en-US" sz="2400"/>
              <a:t> </a:t>
            </a:r>
            <a:r>
              <a:rPr lang="en-US" sz="2400" err="1"/>
              <a:t>defaultdict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DEBA6-5333-03BA-7044-2EDE830B96D3}"/>
              </a:ext>
            </a:extLst>
          </p:cNvPr>
          <p:cNvSpPr txBox="1"/>
          <p:nvPr/>
        </p:nvSpPr>
        <p:spPr>
          <a:xfrm>
            <a:off x="7625629" y="5851720"/>
            <a:ext cx="25378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00B050"/>
                </a:solidFill>
              </a:rPr>
              <a:t>With</a:t>
            </a:r>
            <a:r>
              <a:rPr lang="en-US" sz="2400"/>
              <a:t> </a:t>
            </a:r>
            <a:r>
              <a:rPr lang="en-US" sz="2400" err="1"/>
              <a:t>defaultdict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2496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C4CA-2648-C079-E7BE-2B24B5C2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 / 4</a:t>
            </a:r>
          </a:p>
        </p:txBody>
      </p:sp>
      <p:pic>
        <p:nvPicPr>
          <p:cNvPr id="4" name="Content Placeholder 3" descr="A white box with black text&#10;&#10;AI-generated content may be incorrect.">
            <a:extLst>
              <a:ext uri="{FF2B5EF4-FFF2-40B4-BE49-F238E27FC236}">
                <a16:creationId xmlns:a16="http://schemas.microsoft.com/office/drawing/2014/main" id="{6A354018-B8CB-2F30-0B33-FCA0E3242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1343"/>
            <a:ext cx="10515600" cy="21012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D43DB-9929-E2D2-0CE2-EFD762E106D3}"/>
              </a:ext>
            </a:extLst>
          </p:cNvPr>
          <p:cNvSpPr txBox="1"/>
          <p:nvPr/>
        </p:nvSpPr>
        <p:spPr>
          <a:xfrm>
            <a:off x="127009" y="4439008"/>
            <a:ext cx="526809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u="sng"/>
              <a:t>Answer:</a:t>
            </a:r>
          </a:p>
        </p:txBody>
      </p:sp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F1348DB-4A10-7C3D-EC2D-8C67FF0D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971" y="4193261"/>
            <a:ext cx="95535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1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2D06-D22D-EE14-477D-0D9CF4D7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ighlight>
                  <a:srgbClr val="FFFF00"/>
                </a:highlight>
              </a:rPr>
              <a:t>Revision:</a:t>
            </a:r>
            <a:r>
              <a:rPr lang="en-US"/>
              <a:t> Lambda functions</a:t>
            </a: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17FAFE0-C2B4-7BFD-214A-D21F89D7A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483" y="1694320"/>
            <a:ext cx="6415616" cy="1666009"/>
          </a:xfrm>
        </p:spPr>
      </p:pic>
      <p:pic>
        <p:nvPicPr>
          <p:cNvPr id="5" name="Picture 4" descr="A black background with white and blue text&#10;&#10;AI-generated content may be incorrect.">
            <a:extLst>
              <a:ext uri="{FF2B5EF4-FFF2-40B4-BE49-F238E27FC236}">
                <a16:creationId xmlns:a16="http://schemas.microsoft.com/office/drawing/2014/main" id="{8920CCB7-802A-3A6C-8A45-B174D82E1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73" y="2981374"/>
            <a:ext cx="5071907" cy="1146842"/>
          </a:xfrm>
          <a:prstGeom prst="rect">
            <a:avLst/>
          </a:prstGeom>
        </p:spPr>
      </p:pic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D765D04-C0A1-A946-2550-9A990CB1E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664" y="5416107"/>
            <a:ext cx="6810375" cy="866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C10BC-EF4F-2409-81CC-836735E356DB}"/>
              </a:ext>
            </a:extLst>
          </p:cNvPr>
          <p:cNvSpPr txBox="1"/>
          <p:nvPr/>
        </p:nvSpPr>
        <p:spPr>
          <a:xfrm>
            <a:off x="5001529" y="4888779"/>
            <a:ext cx="62707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Sort the list of animals according to their last character.</a:t>
            </a:r>
          </a:p>
        </p:txBody>
      </p:sp>
    </p:spTree>
    <p:extLst>
      <p:ext uri="{BB962C8B-B14F-4D97-AF65-F5344CB8AC3E}">
        <p14:creationId xmlns:p14="http://schemas.microsoft.com/office/powerpoint/2010/main" val="283987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B2C1-5A7C-E20D-493D-E441BC07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ighlight>
                  <a:srgbClr val="FFFF00"/>
                </a:highlight>
              </a:rPr>
              <a:t>Revision:</a:t>
            </a:r>
            <a:r>
              <a:rPr lang="en-US"/>
              <a:t>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81736B-7E5E-4FD1-15E0-9FAE68E7B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471" y="1596482"/>
            <a:ext cx="10830425" cy="110389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A6B0D3-6A21-EDAE-9BFD-F3731BF3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23" y="3031957"/>
            <a:ext cx="8358438" cy="1788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F83C97-940C-F714-FDEB-037C7F8B7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61" y="5156535"/>
            <a:ext cx="10670005" cy="10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20C5-D17B-BA1D-412F-7C03468A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ighlight>
                  <a:srgbClr val="FFFF00"/>
                </a:highlight>
              </a:rPr>
              <a:t>Revision:</a:t>
            </a:r>
            <a:r>
              <a:rPr lang="en-US"/>
              <a:t> Filter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C9D50-15DF-7C4C-B089-8CD51F124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490" y="1717801"/>
            <a:ext cx="10407315" cy="1061786"/>
          </a:xfrm>
        </p:spPr>
      </p:pic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5686949-137D-7D10-4DEB-9FD7229DD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36" y="3155782"/>
            <a:ext cx="7271084" cy="1918034"/>
          </a:xfrm>
          <a:prstGeom prst="rect">
            <a:avLst/>
          </a:prstGeom>
        </p:spPr>
      </p:pic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3B274A7-5212-C7C5-E638-B63C6CD05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42" y="5572375"/>
            <a:ext cx="10332118" cy="99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F45B-ABB4-CD69-A213-BB04647B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683"/>
            <a:ext cx="10515600" cy="1325563"/>
          </a:xfrm>
        </p:spPr>
        <p:txBody>
          <a:bodyPr/>
          <a:lstStyle/>
          <a:p>
            <a:r>
              <a:rPr lang="en-US"/>
              <a:t>Exercise 3 /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CF76A3-F155-DF30-240A-8E3F84E99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221" y="1105113"/>
            <a:ext cx="10515600" cy="25839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F70676-EC6B-66E0-3E9B-6473B9E09385}"/>
              </a:ext>
            </a:extLst>
          </p:cNvPr>
          <p:cNvSpPr txBox="1"/>
          <p:nvPr/>
        </p:nvSpPr>
        <p:spPr>
          <a:xfrm>
            <a:off x="118988" y="4767871"/>
            <a:ext cx="526809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u="sng"/>
              <a:t>Answer: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D5881-21AD-AC96-9EF2-93515149E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87" y="4010025"/>
            <a:ext cx="8267700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4E8712-D017-2C33-EDD5-02373B760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263" y="4770270"/>
            <a:ext cx="746760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B94A65-5DC8-7F0A-AAA4-1FC2B18F1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282" y="5534275"/>
            <a:ext cx="97155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6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e5bf3cf-1ff4-46b7-9176-52c538c22a4d}" enabled="0" method="" siteId="{0e5bf3cf-1ff4-46b7-9176-52c538c22a4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Week 8 Tutorial</vt:lpstr>
      <vt:lpstr>Revision: Libraries</vt:lpstr>
      <vt:lpstr>Exercise 1 / 4</vt:lpstr>
      <vt:lpstr>Revision: defaultdict</vt:lpstr>
      <vt:lpstr>Exercise 2 / 4</vt:lpstr>
      <vt:lpstr>Revision: Lambda functions</vt:lpstr>
      <vt:lpstr>Revision: Map</vt:lpstr>
      <vt:lpstr>Revision: Filter</vt:lpstr>
      <vt:lpstr>Exercise 3 / 4</vt:lpstr>
      <vt:lpstr>Revision: Types of errors</vt:lpstr>
      <vt:lpstr>Exercise 4 / 4, part (a)</vt:lpstr>
      <vt:lpstr>Exercise 4 / 4, part (b)</vt:lpstr>
      <vt:lpstr>Programming on Paper</vt:lpstr>
      <vt:lpstr>PowerPoint Presentation</vt:lpstr>
      <vt:lpstr>Independent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 Tutorial</dc:title>
  <dc:creator/>
  <cp:revision>4</cp:revision>
  <dcterms:created xsi:type="dcterms:W3CDTF">2025-04-24T00:11:34Z</dcterms:created>
  <dcterms:modified xsi:type="dcterms:W3CDTF">2025-09-18T04:10:15Z</dcterms:modified>
</cp:coreProperties>
</file>