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ttern tree" id="{060BC6BF-6353-4254-8E26-342CECB1AF18}">
          <p14:sldIdLst>
            <p14:sldId id="257"/>
            <p14:sldId id="256"/>
            <p14:sldId id="258"/>
            <p14:sldId id="259"/>
            <p14:sldId id="261"/>
            <p14:sldId id="262"/>
            <p14:sldId id="260"/>
            <p14:sldId id="264"/>
          </p14:sldIdLst>
        </p14:section>
        <p14:section name="Tab completions" id="{B5F9ECCB-CABE-475A-8A3D-6C9DC2AA244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0580-DB61-44AB-B196-D97E3857AAB5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764F8-2EC4-47BC-A819-1634C7866B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764F8-2EC4-47BC-A819-1634C7866BE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3A4-FBAA-A471-A85B-B6F8E7F7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8B23C-D559-5726-35FD-1759DE35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92F-4A56-7CF5-DEEF-104EE602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2D1F-1AB4-B374-5AFD-CDA740C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0A59-9645-FD97-8F51-2AB533A5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A5D-CBF3-F38C-7F10-E2B69D72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82CB-2D6E-8799-62BD-EAE7E1A9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CE3D-CE7E-AA7B-94C2-7C7AC023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B14C-2635-9775-98BB-23C215E7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FE07-FAFC-CE02-F0D2-152A56E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024C9-8DEA-B828-358E-B83767F0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B946-2AC3-C76F-E561-6360306C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A653-AD39-BD57-122E-55A67709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E4C8-5C09-AE76-3660-B28790C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C8BF-2229-3BBC-85B6-E14B1A87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4F62-FAB2-8B50-C109-BA8B27AD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E7-BFCE-C580-6ACB-A674C747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E8E3-639D-33D1-7C7B-FE89E881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AE08-7B92-7AAE-2570-3A05F97F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EED6-8AD0-1C84-74E8-F6627A8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A3B1-CA35-3C34-CD78-E8560C54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BD77-93DE-7C23-B9BE-7284475B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EA63-6CAD-64F8-75F1-4419BA73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CC27-8D14-E768-7B70-52C9E71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8201-E682-2320-F581-018FDCC3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29C-1657-AF71-D091-6065544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860B-A749-16B5-E054-7C6CD2CC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9281-51AB-73F2-AF65-9649BCD5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2015-6788-1EFC-55A8-26940F7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032-4A0C-968A-5191-0B14B98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F13A-E355-349B-28FD-99AAAD1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2A3-9A31-C901-C348-02632BBC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020B-8FDF-DF13-7F4D-534133F9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89733-D765-F69B-9502-11308DEA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C3810-6DE3-AD08-4422-108A6AB29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26C9-8158-CBF0-1624-4030983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76B4C-A350-B17C-8688-5978C70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E112F-4EBF-B537-6429-CB7A3009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0E53-AF5F-E688-DD0A-F0D630DD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8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511-1105-24F9-C9B2-E22B1132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C6FEB-47DA-594F-CFC2-8408BE98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6566-B6ED-9BB7-028A-FC96BDA3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18C4-EDE6-4D09-1C73-E2C28DC6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10CD1-50C0-7BDB-6B01-5E757672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F1CD8-92F9-EA57-211E-F04DEDE3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E024-E059-4BD0-4F45-5FDB314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A3F-C6EA-B6E9-0ED1-968B3117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719D-59A5-E896-8E83-79BBBAD7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2CB42-7D70-C757-3C2F-3501C169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490E-C2EA-0BE3-3F8E-5D3BFBD5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1E32-D238-2876-D714-C61ECBAC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BFDF-4739-BCE3-F5E7-3D6B828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D280-6502-BBC8-07FA-EEF32200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E3365-F1EB-A616-FF18-061BD554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2F54D-4DCE-5055-C792-0DDA4D31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AD0A-471A-296E-33F2-E05D974C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AC15-0C50-E182-4DB2-2B1D413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DF93-210C-9F52-526E-2ED4AB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4FF88-E854-1D9C-B82E-7D6CE447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8053-9B9D-4ED5-EBFC-CB5C26E4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0779-95CD-ADEB-4148-A1B58A1C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669F0-B532-4999-9248-F1C38B555120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0E9F-CD44-F1C9-C73E-BEDB24178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B4F-951C-21D1-107D-5D9E610CC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277DE-B565-4A93-8E17-D7F6103F38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riptLang/Skript/blob/master/src/main/java/ch/njol/skript/lang/SkriptParse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14754F-A13F-FBE7-3F62-9584EDB2FB82}"/>
              </a:ext>
            </a:extLst>
          </p:cNvPr>
          <p:cNvSpPr txBox="1"/>
          <p:nvPr/>
        </p:nvSpPr>
        <p:spPr>
          <a:xfrm>
            <a:off x="2130552" y="1170433"/>
            <a:ext cx="866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Controllable way to traverse pattern tree: a function to step -&gt; returns new progress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442E9-914B-AF61-483B-153E190F67E8}"/>
              </a:ext>
            </a:extLst>
          </p:cNvPr>
          <p:cNvSpPr/>
          <p:nvPr/>
        </p:nvSpPr>
        <p:spPr>
          <a:xfrm>
            <a:off x="380270" y="2679192"/>
            <a:ext cx="4383754" cy="245973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ysClr val="windowText" lastClr="000000"/>
                </a:solidFill>
              </a:rPr>
              <a:t>- Adaptative</a:t>
            </a:r>
          </a:p>
          <a:p>
            <a:pPr marL="285750" indent="-285750" algn="ctr">
              <a:buFontTx/>
              <a:buChar char="-"/>
            </a:pPr>
            <a:r>
              <a:rPr lang="en-US" noProof="0" dirty="0">
                <a:solidFill>
                  <a:sysClr val="windowText" lastClr="000000"/>
                </a:solidFill>
              </a:rPr>
              <a:t>Nice for tab completions</a:t>
            </a:r>
          </a:p>
          <a:p>
            <a:pPr marL="285750" indent="-285750" algn="ctr">
              <a:buFontTx/>
              <a:buChar char="-"/>
            </a:pPr>
            <a:r>
              <a:rPr lang="en-US" noProof="0" dirty="0">
                <a:solidFill>
                  <a:sysClr val="windowText" lastClr="000000"/>
                </a:solidFill>
              </a:rPr>
              <a:t>Nice for debugging</a:t>
            </a:r>
          </a:p>
          <a:p>
            <a:pPr marL="285750" indent="-285750" algn="ctr">
              <a:buFontTx/>
              <a:buChar char="-"/>
            </a:pPr>
            <a:r>
              <a:rPr lang="en-US" noProof="0" dirty="0">
                <a:solidFill>
                  <a:sysClr val="windowText" lastClr="000000"/>
                </a:solidFill>
              </a:rPr>
              <a:t>Less recursion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ysClr val="windowText" lastClr="000000"/>
                </a:solidFill>
              </a:rPr>
              <a:t>simpler</a:t>
            </a:r>
            <a:endParaRPr lang="en-US" noProof="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60999-B07F-F7BA-744D-3E07DDAD1F17}"/>
              </a:ext>
            </a:extLst>
          </p:cNvPr>
          <p:cNvSpPr txBox="1"/>
          <p:nvPr/>
        </p:nvSpPr>
        <p:spPr>
          <a:xfrm>
            <a:off x="1280160" y="2011680"/>
            <a:ext cx="62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DECF6-8D5F-6557-E620-63D1E5C7481C}"/>
              </a:ext>
            </a:extLst>
          </p:cNvPr>
          <p:cNvSpPr txBox="1"/>
          <p:nvPr/>
        </p:nvSpPr>
        <p:spPr>
          <a:xfrm>
            <a:off x="8281416" y="216512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cons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8DB25-EE95-14B1-8B0E-D98F4045F9B0}"/>
              </a:ext>
            </a:extLst>
          </p:cNvPr>
          <p:cNvSpPr/>
          <p:nvPr/>
        </p:nvSpPr>
        <p:spPr>
          <a:xfrm>
            <a:off x="6096000" y="2679192"/>
            <a:ext cx="4383754" cy="24597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Implementation effort</a:t>
            </a:r>
          </a:p>
          <a:p>
            <a:pPr marL="285750" indent="-285750" algn="ctr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All </a:t>
            </a:r>
            <a:r>
              <a:rPr lang="en-US" noProof="0" dirty="0" err="1">
                <a:solidFill>
                  <a:schemeClr val="bg1"/>
                </a:solidFill>
              </a:rPr>
              <a:t>subnodes</a:t>
            </a:r>
            <a:r>
              <a:rPr lang="en-US" noProof="0" dirty="0">
                <a:solidFill>
                  <a:schemeClr val="bg1"/>
                </a:solidFill>
              </a:rPr>
              <a:t> are checked already, which means that a </a:t>
            </a:r>
            <a:r>
              <a:rPr lang="en-US" dirty="0">
                <a:solidFill>
                  <a:schemeClr val="bg1"/>
                </a:solidFill>
              </a:rPr>
              <a:t>pattern tree already gets compiled</a:t>
            </a:r>
            <a:endParaRPr lang="en-US" noProof="0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9CD20-88D1-3867-51D6-9670AC9DA2F8}"/>
              </a:ext>
            </a:extLst>
          </p:cNvPr>
          <p:cNvSpPr txBox="1"/>
          <p:nvPr/>
        </p:nvSpPr>
        <p:spPr>
          <a:xfrm>
            <a:off x="1570086" y="850392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Substitution: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97E68-F542-B1E6-103F-8281428B4038}"/>
              </a:ext>
            </a:extLst>
          </p:cNvPr>
          <p:cNvSpPr/>
          <p:nvPr/>
        </p:nvSpPr>
        <p:spPr>
          <a:xfrm>
            <a:off x="722376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37952-345E-7BB4-5785-BE07DAF652B1}"/>
              </a:ext>
            </a:extLst>
          </p:cNvPr>
          <p:cNvSpPr/>
          <p:nvPr/>
        </p:nvSpPr>
        <p:spPr>
          <a:xfrm>
            <a:off x="8590112" y="4684302"/>
            <a:ext cx="85344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Text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CA9E8-D300-4DB1-630C-05098F2A362B}"/>
              </a:ext>
            </a:extLst>
          </p:cNvPr>
          <p:cNvSpPr/>
          <p:nvPr/>
        </p:nvSpPr>
        <p:spPr>
          <a:xfrm>
            <a:off x="1481328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D6909-3520-7A83-EA38-1CA968F72167}"/>
              </a:ext>
            </a:extLst>
          </p:cNvPr>
          <p:cNvSpPr/>
          <p:nvPr/>
        </p:nvSpPr>
        <p:spPr>
          <a:xfrm>
            <a:off x="2258568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CA506-9415-2A73-8D3C-6AA4EC4B4C95}"/>
              </a:ext>
            </a:extLst>
          </p:cNvPr>
          <p:cNvSpPr/>
          <p:nvPr/>
        </p:nvSpPr>
        <p:spPr>
          <a:xfrm>
            <a:off x="3035808" y="2450592"/>
            <a:ext cx="59436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highlight>
                <a:srgbClr val="00FFFF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34651-1B2C-F9FA-2B13-39EC3991C83C}"/>
              </a:ext>
            </a:extLst>
          </p:cNvPr>
          <p:cNvSpPr/>
          <p:nvPr/>
        </p:nvSpPr>
        <p:spPr>
          <a:xfrm>
            <a:off x="3630168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5284D-EC7D-26F8-495E-B4871B27CAE1}"/>
              </a:ext>
            </a:extLst>
          </p:cNvPr>
          <p:cNvSpPr/>
          <p:nvPr/>
        </p:nvSpPr>
        <p:spPr>
          <a:xfrm>
            <a:off x="4389120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E7EFA-F4DF-70E1-C2CB-AB3C34ED4FFC}"/>
              </a:ext>
            </a:extLst>
          </p:cNvPr>
          <p:cNvSpPr/>
          <p:nvPr/>
        </p:nvSpPr>
        <p:spPr>
          <a:xfrm>
            <a:off x="5166360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427B2-05D0-E728-35D2-9D0A914B4177}"/>
              </a:ext>
            </a:extLst>
          </p:cNvPr>
          <p:cNvSpPr/>
          <p:nvPr/>
        </p:nvSpPr>
        <p:spPr>
          <a:xfrm>
            <a:off x="9554804" y="4671137"/>
            <a:ext cx="85344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Type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BFC413-54AF-E1EB-7C9A-4A005B384124}"/>
              </a:ext>
            </a:extLst>
          </p:cNvPr>
          <p:cNvSpPr/>
          <p:nvPr/>
        </p:nvSpPr>
        <p:spPr>
          <a:xfrm>
            <a:off x="10589104" y="4671137"/>
            <a:ext cx="85344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End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23D37-91C3-1D58-52D6-5C58A2F84835}"/>
              </a:ext>
            </a:extLst>
          </p:cNvPr>
          <p:cNvSpPr/>
          <p:nvPr/>
        </p:nvSpPr>
        <p:spPr>
          <a:xfrm>
            <a:off x="6068568" y="1525524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70BC-9211-87E1-9C70-FB6AC8EDE7FF}"/>
              </a:ext>
            </a:extLst>
          </p:cNvPr>
          <p:cNvSpPr/>
          <p:nvPr/>
        </p:nvSpPr>
        <p:spPr>
          <a:xfrm>
            <a:off x="1393247" y="455475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C6620D-C484-5EE7-EB2A-F7B0BFF0DEBC}"/>
              </a:ext>
            </a:extLst>
          </p:cNvPr>
          <p:cNvSpPr/>
          <p:nvPr/>
        </p:nvSpPr>
        <p:spPr>
          <a:xfrm>
            <a:off x="2239433" y="455475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10DBC-633E-C9E8-D441-81202C7DB3A4}"/>
              </a:ext>
            </a:extLst>
          </p:cNvPr>
          <p:cNvSpPr/>
          <p:nvPr/>
        </p:nvSpPr>
        <p:spPr>
          <a:xfrm>
            <a:off x="703241" y="5245133"/>
            <a:ext cx="59436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highlight>
                <a:srgbClr val="00FFFF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05A3E-CB13-4358-B6C5-0D90689FE695}"/>
              </a:ext>
            </a:extLst>
          </p:cNvPr>
          <p:cNvSpPr/>
          <p:nvPr/>
        </p:nvSpPr>
        <p:spPr>
          <a:xfrm>
            <a:off x="3074219" y="452428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255931-22F2-3DB7-2998-8B0AC1126280}"/>
              </a:ext>
            </a:extLst>
          </p:cNvPr>
          <p:cNvSpPr/>
          <p:nvPr/>
        </p:nvSpPr>
        <p:spPr>
          <a:xfrm>
            <a:off x="3920405" y="4524282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8CADB-309F-9B05-7C22-E0E8BC949EBA}"/>
              </a:ext>
            </a:extLst>
          </p:cNvPr>
          <p:cNvSpPr/>
          <p:nvPr/>
        </p:nvSpPr>
        <p:spPr>
          <a:xfrm>
            <a:off x="6792468" y="2450592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70CB4-D47D-5D0A-8CCA-BB27429D6CAF}"/>
              </a:ext>
            </a:extLst>
          </p:cNvPr>
          <p:cNvSpPr/>
          <p:nvPr/>
        </p:nvSpPr>
        <p:spPr>
          <a:xfrm>
            <a:off x="4725077" y="519331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92B7E6-A05F-C9B2-B9E6-489BC9E61AE6}"/>
              </a:ext>
            </a:extLst>
          </p:cNvPr>
          <p:cNvSpPr/>
          <p:nvPr/>
        </p:nvSpPr>
        <p:spPr>
          <a:xfrm>
            <a:off x="5607473" y="519331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720235-15CB-727D-2A6C-01F6F5208CE2}"/>
              </a:ext>
            </a:extLst>
          </p:cNvPr>
          <p:cNvSpPr/>
          <p:nvPr/>
        </p:nvSpPr>
        <p:spPr>
          <a:xfrm>
            <a:off x="6620933" y="5193317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89EF03-907C-F852-D42F-927C9AF8AC5C}"/>
              </a:ext>
            </a:extLst>
          </p:cNvPr>
          <p:cNvCxnSpPr/>
          <p:nvPr/>
        </p:nvCxnSpPr>
        <p:spPr>
          <a:xfrm>
            <a:off x="577596" y="3118104"/>
            <a:ext cx="70149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8C4224-E05E-0189-8ED7-031F198E48DC}"/>
              </a:ext>
            </a:extLst>
          </p:cNvPr>
          <p:cNvCxnSpPr>
            <a:cxnSpLocks/>
          </p:cNvCxnSpPr>
          <p:nvPr/>
        </p:nvCxnSpPr>
        <p:spPr>
          <a:xfrm>
            <a:off x="9089585" y="4189191"/>
            <a:ext cx="7254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3B461F-3C8E-3469-76B8-3E5A7C7A52DE}"/>
              </a:ext>
            </a:extLst>
          </p:cNvPr>
          <p:cNvSpPr txBox="1"/>
          <p:nvPr/>
        </p:nvSpPr>
        <p:spPr>
          <a:xfrm>
            <a:off x="9075768" y="3741397"/>
            <a:ext cx="73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Event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3372A5-CA46-B573-F417-CEAED9448327}"/>
              </a:ext>
            </a:extLst>
          </p:cNvPr>
          <p:cNvCxnSpPr>
            <a:cxnSpLocks/>
          </p:cNvCxnSpPr>
          <p:nvPr/>
        </p:nvCxnSpPr>
        <p:spPr>
          <a:xfrm>
            <a:off x="10150289" y="4189191"/>
            <a:ext cx="7254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7219CB-4BA8-EB72-4CB7-F708B491466F}"/>
              </a:ext>
            </a:extLst>
          </p:cNvPr>
          <p:cNvSpPr txBox="1"/>
          <p:nvPr/>
        </p:nvSpPr>
        <p:spPr>
          <a:xfrm>
            <a:off x="9907872" y="3754851"/>
            <a:ext cx="13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Expression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A4A053-3ABC-E9BD-5631-86FBFD9BCC6D}"/>
              </a:ext>
            </a:extLst>
          </p:cNvPr>
          <p:cNvCxnSpPr>
            <a:cxnSpLocks/>
          </p:cNvCxnSpPr>
          <p:nvPr/>
        </p:nvCxnSpPr>
        <p:spPr>
          <a:xfrm>
            <a:off x="3517392" y="2198608"/>
            <a:ext cx="32750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5C2D93-D602-085F-984C-39F9582CA33B}"/>
              </a:ext>
            </a:extLst>
          </p:cNvPr>
          <p:cNvSpPr txBox="1"/>
          <p:nvPr/>
        </p:nvSpPr>
        <p:spPr>
          <a:xfrm>
            <a:off x="11159787" y="3787355"/>
            <a:ext cx="8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effect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464DE3-8707-7077-9AF7-5BC5AD7E5641}"/>
              </a:ext>
            </a:extLst>
          </p:cNvPr>
          <p:cNvCxnSpPr>
            <a:cxnSpLocks/>
          </p:cNvCxnSpPr>
          <p:nvPr/>
        </p:nvCxnSpPr>
        <p:spPr>
          <a:xfrm>
            <a:off x="11159787" y="4189191"/>
            <a:ext cx="7254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AF6D40-368A-066C-7F14-F74C3F22A15C}"/>
              </a:ext>
            </a:extLst>
          </p:cNvPr>
          <p:cNvCxnSpPr>
            <a:cxnSpLocks/>
          </p:cNvCxnSpPr>
          <p:nvPr/>
        </p:nvCxnSpPr>
        <p:spPr>
          <a:xfrm>
            <a:off x="572177" y="5910597"/>
            <a:ext cx="681380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2F6DAB-EA9F-27A8-8538-E1579CFAF7E7}"/>
              </a:ext>
            </a:extLst>
          </p:cNvPr>
          <p:cNvCxnSpPr>
            <a:cxnSpLocks/>
          </p:cNvCxnSpPr>
          <p:nvPr/>
        </p:nvCxnSpPr>
        <p:spPr>
          <a:xfrm>
            <a:off x="8350344" y="4268439"/>
            <a:ext cx="72542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9A4EF4-6861-1B39-0235-BC38A0218D81}"/>
              </a:ext>
            </a:extLst>
          </p:cNvPr>
          <p:cNvSpPr txBox="1"/>
          <p:nvPr/>
        </p:nvSpPr>
        <p:spPr>
          <a:xfrm>
            <a:off x="8446588" y="3769067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Type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D21304-3BCB-A164-76F3-6BB05C2E2C08}"/>
              </a:ext>
            </a:extLst>
          </p:cNvPr>
          <p:cNvCxnSpPr>
            <a:cxnSpLocks/>
          </p:cNvCxnSpPr>
          <p:nvPr/>
        </p:nvCxnSpPr>
        <p:spPr>
          <a:xfrm>
            <a:off x="1145201" y="5193317"/>
            <a:ext cx="350672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7F2CE6-0909-386C-DE91-771E6E818F33}"/>
              </a:ext>
            </a:extLst>
          </p:cNvPr>
          <p:cNvSpPr/>
          <p:nvPr/>
        </p:nvSpPr>
        <p:spPr>
          <a:xfrm>
            <a:off x="3432414" y="1068040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F0DAE4-13D8-27EF-B433-53C7AE1DD606}"/>
              </a:ext>
            </a:extLst>
          </p:cNvPr>
          <p:cNvSpPr/>
          <p:nvPr/>
        </p:nvSpPr>
        <p:spPr>
          <a:xfrm>
            <a:off x="8842698" y="1411463"/>
            <a:ext cx="1715658" cy="16001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Match call recursion</a:t>
            </a:r>
          </a:p>
          <a:p>
            <a:pPr algn="ctr"/>
            <a:r>
              <a:rPr lang="en-US" noProof="0" dirty="0"/>
              <a:t>count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D71A56-A347-C3C6-5E4F-1E1D063D7059}"/>
              </a:ext>
            </a:extLst>
          </p:cNvPr>
          <p:cNvSpPr/>
          <p:nvPr/>
        </p:nvSpPr>
        <p:spPr>
          <a:xfrm>
            <a:off x="6611295" y="1010304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4A954A-BA92-E6FA-B24B-C38BA4134003}"/>
              </a:ext>
            </a:extLst>
          </p:cNvPr>
          <p:cNvSpPr/>
          <p:nvPr/>
        </p:nvSpPr>
        <p:spPr>
          <a:xfrm>
            <a:off x="1154711" y="3898024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044D88-866C-A84E-6CA6-6321EA8E0BB5}"/>
              </a:ext>
            </a:extLst>
          </p:cNvPr>
          <p:cNvSpPr/>
          <p:nvPr/>
        </p:nvSpPr>
        <p:spPr>
          <a:xfrm>
            <a:off x="4333592" y="3961401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2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8B6E95C-E865-2B2E-4744-8BBCA3F49BC8}"/>
              </a:ext>
            </a:extLst>
          </p:cNvPr>
          <p:cNvSpPr/>
          <p:nvPr/>
        </p:nvSpPr>
        <p:spPr>
          <a:xfrm rot="16200000">
            <a:off x="-167644" y="2006847"/>
            <a:ext cx="1185146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nesting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D6F0263-F0D0-158B-8935-C49099BB11D8}"/>
              </a:ext>
            </a:extLst>
          </p:cNvPr>
          <p:cNvSpPr/>
          <p:nvPr/>
        </p:nvSpPr>
        <p:spPr>
          <a:xfrm rot="16200000">
            <a:off x="-167644" y="4931953"/>
            <a:ext cx="1185146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nesting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A39F763-A6B9-CA37-3F57-A01A8A4F980D}"/>
              </a:ext>
            </a:extLst>
          </p:cNvPr>
          <p:cNvSpPr/>
          <p:nvPr/>
        </p:nvSpPr>
        <p:spPr>
          <a:xfrm>
            <a:off x="798838" y="3125385"/>
            <a:ext cx="1276849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progress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1E7CB50-F2AE-D720-0C83-C45D3FA338CF}"/>
              </a:ext>
            </a:extLst>
          </p:cNvPr>
          <p:cNvSpPr/>
          <p:nvPr/>
        </p:nvSpPr>
        <p:spPr>
          <a:xfrm>
            <a:off x="710758" y="5973941"/>
            <a:ext cx="1276849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35371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411323-2715-BEB0-2A3A-236309BE191A}"/>
              </a:ext>
            </a:extLst>
          </p:cNvPr>
          <p:cNvSpPr txBox="1"/>
          <p:nvPr/>
        </p:nvSpPr>
        <p:spPr>
          <a:xfrm>
            <a:off x="5465064" y="365761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steptreenode</a:t>
            </a:r>
            <a:endParaRPr lang="en-US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C64D32-1389-919B-E8AB-CF178ED3D4E2}"/>
              </a:ext>
            </a:extLst>
          </p:cNvPr>
          <p:cNvCxnSpPr/>
          <p:nvPr/>
        </p:nvCxnSpPr>
        <p:spPr>
          <a:xfrm>
            <a:off x="2862072" y="2395728"/>
            <a:ext cx="969264" cy="29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93A55B-AC8F-720F-7A8C-4F679B59D81D}"/>
              </a:ext>
            </a:extLst>
          </p:cNvPr>
          <p:cNvCxnSpPr>
            <a:cxnSpLocks/>
          </p:cNvCxnSpPr>
          <p:nvPr/>
        </p:nvCxnSpPr>
        <p:spPr>
          <a:xfrm flipV="1">
            <a:off x="2862072" y="1975104"/>
            <a:ext cx="1335024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A3A7C-716B-B2FB-0F3E-7DC3C62C4FC4}"/>
              </a:ext>
            </a:extLst>
          </p:cNvPr>
          <p:cNvCxnSpPr>
            <a:cxnSpLocks/>
          </p:cNvCxnSpPr>
          <p:nvPr/>
        </p:nvCxnSpPr>
        <p:spPr>
          <a:xfrm flipV="1">
            <a:off x="4197096" y="1554480"/>
            <a:ext cx="1335024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FE6FC-A7D5-A421-1205-C266E20461B6}"/>
              </a:ext>
            </a:extLst>
          </p:cNvPr>
          <p:cNvCxnSpPr>
            <a:cxnSpLocks/>
          </p:cNvCxnSpPr>
          <p:nvPr/>
        </p:nvCxnSpPr>
        <p:spPr>
          <a:xfrm>
            <a:off x="4197096" y="1975104"/>
            <a:ext cx="1199388" cy="386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2FB692A-3DF1-7124-C5AB-99D920252F0D}"/>
              </a:ext>
            </a:extLst>
          </p:cNvPr>
          <p:cNvSpPr/>
          <p:nvPr/>
        </p:nvSpPr>
        <p:spPr>
          <a:xfrm>
            <a:off x="2682240" y="1989083"/>
            <a:ext cx="329184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1CA654-5741-FC5A-0563-638D706BA081}"/>
              </a:ext>
            </a:extLst>
          </p:cNvPr>
          <p:cNvSpPr/>
          <p:nvPr/>
        </p:nvSpPr>
        <p:spPr>
          <a:xfrm>
            <a:off x="3576828" y="2267712"/>
            <a:ext cx="329184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C74EF7-2366-192C-8F30-4F623B16A18F}"/>
              </a:ext>
            </a:extLst>
          </p:cNvPr>
          <p:cNvSpPr/>
          <p:nvPr/>
        </p:nvSpPr>
        <p:spPr>
          <a:xfrm>
            <a:off x="4032504" y="1554480"/>
            <a:ext cx="329184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4583D6-9B56-2E32-953D-5C6957B286F4}"/>
              </a:ext>
            </a:extLst>
          </p:cNvPr>
          <p:cNvSpPr/>
          <p:nvPr/>
        </p:nvSpPr>
        <p:spPr>
          <a:xfrm>
            <a:off x="5181600" y="1989083"/>
            <a:ext cx="329184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F4367-6FC9-D4B1-E32A-6B887F18809A}"/>
              </a:ext>
            </a:extLst>
          </p:cNvPr>
          <p:cNvSpPr/>
          <p:nvPr/>
        </p:nvSpPr>
        <p:spPr>
          <a:xfrm>
            <a:off x="5330190" y="1183150"/>
            <a:ext cx="329184" cy="29260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2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22FC2-6ACE-D0A2-5C72-9A22C9F00CD6}"/>
              </a:ext>
            </a:extLst>
          </p:cNvPr>
          <p:cNvSpPr txBox="1"/>
          <p:nvPr/>
        </p:nvSpPr>
        <p:spPr>
          <a:xfrm>
            <a:off x="5465064" y="365761"/>
            <a:ext cx="18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Merging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454C6-E336-700A-A67B-87DDECFA7E59}"/>
              </a:ext>
            </a:extLst>
          </p:cNvPr>
          <p:cNvSpPr/>
          <p:nvPr/>
        </p:nvSpPr>
        <p:spPr>
          <a:xfrm>
            <a:off x="1029462" y="151333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a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2B8B0-FAB7-1124-F4A8-12A383C40C11}"/>
              </a:ext>
            </a:extLst>
          </p:cNvPr>
          <p:cNvSpPr/>
          <p:nvPr/>
        </p:nvSpPr>
        <p:spPr>
          <a:xfrm>
            <a:off x="1834134" y="151333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19D0A-4324-A0A9-0CB7-80708EF23DE0}"/>
              </a:ext>
            </a:extLst>
          </p:cNvPr>
          <p:cNvSpPr/>
          <p:nvPr/>
        </p:nvSpPr>
        <p:spPr>
          <a:xfrm>
            <a:off x="2638806" y="151333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d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9EF913-B8BD-A6CC-3E66-350509A5A7C9}"/>
              </a:ext>
            </a:extLst>
          </p:cNvPr>
          <p:cNvSpPr/>
          <p:nvPr/>
        </p:nvSpPr>
        <p:spPr>
          <a:xfrm>
            <a:off x="4766691" y="1793748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t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8899B-E329-ACC8-C703-33F1F4E546F2}"/>
              </a:ext>
            </a:extLst>
          </p:cNvPr>
          <p:cNvSpPr/>
          <p:nvPr/>
        </p:nvSpPr>
        <p:spPr>
          <a:xfrm>
            <a:off x="5545264" y="178765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o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D24DE1-332B-C1D2-89D8-396D80837E93}"/>
              </a:ext>
            </a:extLst>
          </p:cNvPr>
          <p:cNvSpPr/>
          <p:nvPr/>
        </p:nvSpPr>
        <p:spPr>
          <a:xfrm>
            <a:off x="3562731" y="1793748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DDC36-3127-850B-7F9E-F75AF3904E4B}"/>
              </a:ext>
            </a:extLst>
          </p:cNvPr>
          <p:cNvSpPr/>
          <p:nvPr/>
        </p:nvSpPr>
        <p:spPr>
          <a:xfrm>
            <a:off x="667512" y="232257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FDE85-9C1F-4545-B940-81D1ED9EB93D}"/>
              </a:ext>
            </a:extLst>
          </p:cNvPr>
          <p:cNvSpPr/>
          <p:nvPr/>
        </p:nvSpPr>
        <p:spPr>
          <a:xfrm>
            <a:off x="1412748" y="232257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i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8228C-2B41-E5C0-EA23-9913957C8BB8}"/>
              </a:ext>
            </a:extLst>
          </p:cNvPr>
          <p:cNvSpPr/>
          <p:nvPr/>
        </p:nvSpPr>
        <p:spPr>
          <a:xfrm>
            <a:off x="2114550" y="232257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v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275A6-580F-E003-DBFD-B8D40731F7EF}"/>
              </a:ext>
            </a:extLst>
          </p:cNvPr>
          <p:cNvSpPr/>
          <p:nvPr/>
        </p:nvSpPr>
        <p:spPr>
          <a:xfrm>
            <a:off x="2852166" y="232257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C4409-489F-BE17-3E54-D368AA38F89B}"/>
              </a:ext>
            </a:extLst>
          </p:cNvPr>
          <p:cNvSpPr/>
          <p:nvPr/>
        </p:nvSpPr>
        <p:spPr>
          <a:xfrm>
            <a:off x="6323837" y="1787652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A4C69-3D0C-8695-16B0-87FEDEE21556}"/>
              </a:ext>
            </a:extLst>
          </p:cNvPr>
          <p:cNvSpPr/>
          <p:nvPr/>
        </p:nvSpPr>
        <p:spPr>
          <a:xfrm>
            <a:off x="667512" y="380847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D2BF4-1B54-EB34-65D6-693ACA85F4EC}"/>
              </a:ext>
            </a:extLst>
          </p:cNvPr>
          <p:cNvSpPr/>
          <p:nvPr/>
        </p:nvSpPr>
        <p:spPr>
          <a:xfrm>
            <a:off x="1412748" y="380847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i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63A31F-11D1-54BE-D748-8E4E242327C6}"/>
              </a:ext>
            </a:extLst>
          </p:cNvPr>
          <p:cNvSpPr/>
          <p:nvPr/>
        </p:nvSpPr>
        <p:spPr>
          <a:xfrm>
            <a:off x="2114550" y="380847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v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10FAB0-EB7B-FD0B-7B82-D46D91CFA50A}"/>
              </a:ext>
            </a:extLst>
          </p:cNvPr>
          <p:cNvSpPr/>
          <p:nvPr/>
        </p:nvSpPr>
        <p:spPr>
          <a:xfrm>
            <a:off x="2852166" y="380847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E8607-9938-1946-BE7B-95F08D5F69F2}"/>
              </a:ext>
            </a:extLst>
          </p:cNvPr>
          <p:cNvSpPr txBox="1"/>
          <p:nvPr/>
        </p:nvSpPr>
        <p:spPr>
          <a:xfrm>
            <a:off x="2007108" y="824460"/>
            <a:ext cx="18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871751-895A-15B2-8696-79B28CA23C9A}"/>
              </a:ext>
            </a:extLst>
          </p:cNvPr>
          <p:cNvSpPr txBox="1"/>
          <p:nvPr/>
        </p:nvSpPr>
        <p:spPr>
          <a:xfrm>
            <a:off x="1187958" y="4385550"/>
            <a:ext cx="18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New pattern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3E33DF-5E55-764C-246B-972719941A52}"/>
              </a:ext>
            </a:extLst>
          </p:cNvPr>
          <p:cNvSpPr/>
          <p:nvPr/>
        </p:nvSpPr>
        <p:spPr>
          <a:xfrm>
            <a:off x="5009769" y="3808477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636D0E-A5D8-14A0-FDBE-758CF9985993}"/>
              </a:ext>
            </a:extLst>
          </p:cNvPr>
          <p:cNvCxnSpPr>
            <a:cxnSpLocks/>
            <a:stCxn id="59" idx="0"/>
            <a:endCxn id="15" idx="2"/>
          </p:cNvCxnSpPr>
          <p:nvPr/>
        </p:nvCxnSpPr>
        <p:spPr>
          <a:xfrm flipV="1">
            <a:off x="4046506" y="2333244"/>
            <a:ext cx="18383" cy="147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17C5FC-DB6C-48D3-5828-D9A79BFBA3EE}"/>
              </a:ext>
            </a:extLst>
          </p:cNvPr>
          <p:cNvSpPr txBox="1"/>
          <p:nvPr/>
        </p:nvSpPr>
        <p:spPr>
          <a:xfrm>
            <a:off x="7673148" y="313575"/>
            <a:ext cx="429787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</a:t>
            </a:r>
            <a:r>
              <a:rPr lang="en-US" dirty="0"/>
              <a:t>hen the first ‘objects’ node is linked, the new pattern (give %objects% %objects%) will add a new ‘objects’ node behind the first ‘objects’ node.</a:t>
            </a:r>
          </a:p>
          <a:p>
            <a:r>
              <a:rPr lang="en-US" noProof="0" dirty="0"/>
              <a:t>Because of this, ‘add %objects% %objects%’ </a:t>
            </a:r>
            <a:r>
              <a:rPr lang="en-US" dirty="0"/>
              <a:t>would be a valid pattern.</a:t>
            </a:r>
          </a:p>
          <a:p>
            <a:endParaRPr lang="en-US" dirty="0"/>
          </a:p>
          <a:p>
            <a:r>
              <a:rPr lang="en-US" dirty="0"/>
              <a:t>Sometimes we need to merge nodes though, because there would be too much possibilities otherwise:</a:t>
            </a:r>
          </a:p>
          <a:p>
            <a:r>
              <a:rPr lang="en-US" dirty="0"/>
              <a:t>[lets] [lag] [the] [pattern] detector</a:t>
            </a:r>
          </a:p>
          <a:p>
            <a:endParaRPr lang="en-US" noProof="0" dirty="0"/>
          </a:p>
          <a:p>
            <a:r>
              <a:rPr lang="en-US" noProof="0" dirty="0"/>
              <a:t>To still merge nodes without it being a problem, each node should know about its parent nodes. (multiple parent nodes merged)</a:t>
            </a:r>
            <a:br>
              <a:rPr lang="en-US" noProof="0" dirty="0"/>
            </a:br>
            <a:r>
              <a:rPr lang="en-US" noProof="0" dirty="0"/>
              <a:t>when a new pattern adds a new child (</a:t>
            </a:r>
            <a:r>
              <a:rPr lang="en-US" noProof="0" dirty="0" err="1"/>
              <a:t>nC</a:t>
            </a:r>
            <a:r>
              <a:rPr lang="en-US" noProof="0" dirty="0"/>
              <a:t>) to an existing parent node (</a:t>
            </a:r>
            <a:r>
              <a:rPr lang="en-US" noProof="0" dirty="0" err="1"/>
              <a:t>nP</a:t>
            </a:r>
            <a:r>
              <a:rPr lang="en-US" noProof="0" dirty="0"/>
              <a:t>), the </a:t>
            </a:r>
            <a:r>
              <a:rPr lang="en-US" dirty="0"/>
              <a:t>other parents of that existing parent node (</a:t>
            </a:r>
            <a:r>
              <a:rPr lang="en-US" dirty="0" err="1"/>
              <a:t>nP</a:t>
            </a:r>
            <a:r>
              <a:rPr lang="en-US" dirty="0"/>
              <a:t>) should point to a clone (nP2) of the existing parent node (</a:t>
            </a:r>
            <a:r>
              <a:rPr lang="en-US" dirty="0" err="1"/>
              <a:t>nP</a:t>
            </a:r>
            <a:r>
              <a:rPr lang="en-US" dirty="0"/>
              <a:t>). That clone should point to the same children as the children of the existing parent node.</a:t>
            </a:r>
            <a:endParaRPr lang="en-US" noProof="0" dirty="0"/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828BE530-6E76-D92D-F84B-870EA45FC4BE}"/>
              </a:ext>
            </a:extLst>
          </p:cNvPr>
          <p:cNvSpPr/>
          <p:nvPr/>
        </p:nvSpPr>
        <p:spPr>
          <a:xfrm>
            <a:off x="4915186" y="2617850"/>
            <a:ext cx="410337" cy="410337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66D598-378C-6786-AE7B-A8B14F6E4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53549" y="1753362"/>
            <a:ext cx="309182" cy="3101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1777AD-3839-73B6-F20A-48B3AED57AB3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567047" y="2063496"/>
            <a:ext cx="442722" cy="20147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2A9D3F-73CA-B1B9-1FC8-4860FD3EBAE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28494" y="1783080"/>
            <a:ext cx="21031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59B767-0BFD-0614-4C11-AFEB9A46205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623822" y="1783080"/>
            <a:ext cx="210312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B7E93EE-2C8F-4D90-1693-6077DC8E2E00}"/>
              </a:ext>
            </a:extLst>
          </p:cNvPr>
          <p:cNvSpPr/>
          <p:nvPr/>
        </p:nvSpPr>
        <p:spPr>
          <a:xfrm>
            <a:off x="3544348" y="3809805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7F715F-3B15-9714-16D1-B3620CF8745B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3149346" y="2862072"/>
            <a:ext cx="0" cy="94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A4C73E-3B00-9836-C6A6-3272EAA2C6D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11730" y="2862072"/>
            <a:ext cx="0" cy="94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8FD27CE-6DB6-A9A5-0A92-304A40132E21}"/>
              </a:ext>
            </a:extLst>
          </p:cNvPr>
          <p:cNvCxnSpPr>
            <a:cxnSpLocks/>
          </p:cNvCxnSpPr>
          <p:nvPr/>
        </p:nvCxnSpPr>
        <p:spPr>
          <a:xfrm flipV="1">
            <a:off x="1728978" y="2852731"/>
            <a:ext cx="0" cy="94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0EFF1D-BCE2-9B98-522A-7E069C683BF1}"/>
              </a:ext>
            </a:extLst>
          </p:cNvPr>
          <p:cNvCxnSpPr>
            <a:cxnSpLocks/>
          </p:cNvCxnSpPr>
          <p:nvPr/>
        </p:nvCxnSpPr>
        <p:spPr>
          <a:xfrm flipV="1">
            <a:off x="964692" y="2888545"/>
            <a:ext cx="0" cy="946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E7EF6A-DB26-8E4D-F5AE-A0270BE3CA82}"/>
              </a:ext>
            </a:extLst>
          </p:cNvPr>
          <p:cNvCxnSpPr>
            <a:cxnSpLocks/>
          </p:cNvCxnSpPr>
          <p:nvPr/>
        </p:nvCxnSpPr>
        <p:spPr>
          <a:xfrm flipV="1">
            <a:off x="804519" y="5123402"/>
            <a:ext cx="0" cy="45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4350AAD-E871-1CB7-2525-56F0B0E5460C}"/>
              </a:ext>
            </a:extLst>
          </p:cNvPr>
          <p:cNvSpPr txBox="1"/>
          <p:nvPr/>
        </p:nvSpPr>
        <p:spPr>
          <a:xfrm>
            <a:off x="879195" y="5207222"/>
            <a:ext cx="14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 </a:t>
            </a:r>
            <a:r>
              <a:rPr lang="nl-NL" dirty="0" err="1"/>
              <a:t>old</a:t>
            </a:r>
            <a:r>
              <a:rPr lang="nl-NL" dirty="0"/>
              <a:t> node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B34919-58C8-F8B9-BA92-9D83A5AB634C}"/>
              </a:ext>
            </a:extLst>
          </p:cNvPr>
          <p:cNvSpPr txBox="1"/>
          <p:nvPr/>
        </p:nvSpPr>
        <p:spPr>
          <a:xfrm>
            <a:off x="2972788" y="5157668"/>
            <a:ext cx="12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wrong </a:t>
            </a:r>
            <a:r>
              <a:rPr lang="nl-NL" dirty="0" err="1"/>
              <a:t>path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10B3B-0D07-112D-F8C0-ADF2F0BF95C9}"/>
              </a:ext>
            </a:extLst>
          </p:cNvPr>
          <p:cNvCxnSpPr>
            <a:cxnSpLocks/>
          </p:cNvCxnSpPr>
          <p:nvPr/>
        </p:nvCxnSpPr>
        <p:spPr>
          <a:xfrm>
            <a:off x="2558117" y="5374755"/>
            <a:ext cx="359999" cy="171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4CAF74-9AAC-3B8C-3DEB-2E0C4A259B1A}"/>
              </a:ext>
            </a:extLst>
          </p:cNvPr>
          <p:cNvSpPr/>
          <p:nvPr/>
        </p:nvSpPr>
        <p:spPr>
          <a:xfrm>
            <a:off x="3463194" y="913888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E834D53-7EDF-3400-7F40-666E072EEEE4}"/>
              </a:ext>
            </a:extLst>
          </p:cNvPr>
          <p:cNvCxnSpPr>
            <a:cxnSpLocks/>
            <a:stCxn id="7" idx="0"/>
            <a:endCxn id="79" idx="2"/>
          </p:cNvCxnSpPr>
          <p:nvPr/>
        </p:nvCxnSpPr>
        <p:spPr>
          <a:xfrm flipV="1">
            <a:off x="2935986" y="1453384"/>
            <a:ext cx="1029366" cy="599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CB71918-51EE-491E-8D9F-22E7FDA5DBDB}"/>
              </a:ext>
            </a:extLst>
          </p:cNvPr>
          <p:cNvCxnSpPr>
            <a:cxnSpLocks/>
            <a:stCxn id="79" idx="3"/>
            <a:endCxn id="9" idx="0"/>
          </p:cNvCxnSpPr>
          <p:nvPr/>
        </p:nvCxnSpPr>
        <p:spPr>
          <a:xfrm>
            <a:off x="4467510" y="1183636"/>
            <a:ext cx="596361" cy="6101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EC5A-EA29-8D2A-DEFE-F0A1438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6B4F0B-9721-6567-9B48-659787F5ECAE}"/>
              </a:ext>
            </a:extLst>
          </p:cNvPr>
          <p:cNvSpPr/>
          <p:nvPr/>
        </p:nvSpPr>
        <p:spPr>
          <a:xfrm>
            <a:off x="4441602" y="822448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5FBAE0-155E-AAA6-F711-B7CF73D425D3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>
            <a:off x="3465576" y="1092196"/>
            <a:ext cx="976026" cy="15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44ED750-0C0A-A856-23C2-7198B581221D}"/>
              </a:ext>
            </a:extLst>
          </p:cNvPr>
          <p:cNvSpPr/>
          <p:nvPr/>
        </p:nvSpPr>
        <p:spPr>
          <a:xfrm>
            <a:off x="2057400" y="973836"/>
            <a:ext cx="1408176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Parent node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5119A-9B14-E8B9-047D-B68EE4B1B300}"/>
              </a:ext>
            </a:extLst>
          </p:cNvPr>
          <p:cNvSpPr/>
          <p:nvPr/>
        </p:nvSpPr>
        <p:spPr>
          <a:xfrm>
            <a:off x="4441602" y="1788664"/>
            <a:ext cx="1004316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objects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0AA366-D5F2-9DE8-5397-1C3204BF7117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3465576" y="1243584"/>
            <a:ext cx="976026" cy="814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BD0DD-B76B-C9FA-F92C-21210176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E21CEE-A40B-3E0D-5182-4263D93F1ECE}"/>
              </a:ext>
            </a:extLst>
          </p:cNvPr>
          <p:cNvSpPr/>
          <p:nvPr/>
        </p:nvSpPr>
        <p:spPr>
          <a:xfrm>
            <a:off x="115062" y="635508"/>
            <a:ext cx="1247394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Pattern</a:t>
            </a:r>
            <a:r>
              <a:rPr lang="nl-NL" noProof="0" dirty="0">
                <a:solidFill>
                  <a:schemeClr val="tx1"/>
                </a:solidFill>
              </a:rPr>
              <a:t> 1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FBDBE-9414-6D52-E7F5-B5968262561C}"/>
              </a:ext>
            </a:extLst>
          </p:cNvPr>
          <p:cNvSpPr/>
          <p:nvPr/>
        </p:nvSpPr>
        <p:spPr>
          <a:xfrm>
            <a:off x="115062" y="2011680"/>
            <a:ext cx="1247394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Pattern</a:t>
            </a:r>
            <a:r>
              <a:rPr lang="nl-NL" noProof="0" dirty="0">
                <a:solidFill>
                  <a:schemeClr val="tx1"/>
                </a:solidFill>
              </a:rPr>
              <a:t> 2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03605-F378-5B45-5A54-A3B807254D8D}"/>
              </a:ext>
            </a:extLst>
          </p:cNvPr>
          <p:cNvSpPr/>
          <p:nvPr/>
        </p:nvSpPr>
        <p:spPr>
          <a:xfrm>
            <a:off x="2169414" y="342138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a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5CA25-7E77-F7A0-9846-173239566165}"/>
              </a:ext>
            </a:extLst>
          </p:cNvPr>
          <p:cNvSpPr/>
          <p:nvPr/>
        </p:nvSpPr>
        <p:spPr>
          <a:xfrm>
            <a:off x="2169414" y="136398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b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60A71-DFA7-2E31-2603-1A81E13655E0}"/>
              </a:ext>
            </a:extLst>
          </p:cNvPr>
          <p:cNvSpPr/>
          <p:nvPr/>
        </p:nvSpPr>
        <p:spPr>
          <a:xfrm>
            <a:off x="2169414" y="230505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c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7E30AC-F611-B36F-3D38-3826B3B66289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1362456" y="611886"/>
            <a:ext cx="806958" cy="29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649834-2B8B-EE34-F83E-8DA621CCC7A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362456" y="905256"/>
            <a:ext cx="806958" cy="728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793E7-D259-6C6F-2878-B0CAFBAE6E2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1362456" y="1633728"/>
            <a:ext cx="806958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7F77C-E220-B1E6-AC19-8D0FBFCAB98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1362456" y="2281428"/>
            <a:ext cx="806958" cy="29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7B88954-79F7-395B-ED7A-EADD538E523E}"/>
              </a:ext>
            </a:extLst>
          </p:cNvPr>
          <p:cNvSpPr/>
          <p:nvPr/>
        </p:nvSpPr>
        <p:spPr>
          <a:xfrm>
            <a:off x="3668268" y="1341120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Merged</a:t>
            </a:r>
            <a:r>
              <a:rPr lang="nl-NL" dirty="0">
                <a:solidFill>
                  <a:schemeClr val="tx1"/>
                </a:solidFill>
              </a:rPr>
              <a:t> node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B256C2-3BDE-E7EF-9A59-6B43C5E6EA0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763774" y="611886"/>
            <a:ext cx="904494" cy="99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82E879-10F2-BB2B-DD31-B1DAFA7255D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2763774" y="1610868"/>
            <a:ext cx="904494" cy="2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E2BD6-501A-4EA0-40EE-667CCE102731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2763774" y="1610868"/>
            <a:ext cx="904494" cy="963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E528BC-1654-FB9B-4FAE-D1441D06B9DD}"/>
              </a:ext>
            </a:extLst>
          </p:cNvPr>
          <p:cNvSpPr/>
          <p:nvPr/>
        </p:nvSpPr>
        <p:spPr>
          <a:xfrm>
            <a:off x="5459351" y="688086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Out 1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89DC68-49A2-7EDF-31AE-BFA575C4A24C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 flipV="1">
            <a:off x="4772406" y="957834"/>
            <a:ext cx="686945" cy="65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76CF4B7-1A82-8340-AD6C-900561A970C9}"/>
              </a:ext>
            </a:extLst>
          </p:cNvPr>
          <p:cNvSpPr/>
          <p:nvPr/>
        </p:nvSpPr>
        <p:spPr>
          <a:xfrm>
            <a:off x="5459351" y="1823085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Out 2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4D00E-C020-8B3B-50AE-B620221228EA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4772406" y="1610868"/>
            <a:ext cx="686945" cy="48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30BA968-4421-2606-162F-015F92638008}"/>
              </a:ext>
            </a:extLst>
          </p:cNvPr>
          <p:cNvSpPr/>
          <p:nvPr/>
        </p:nvSpPr>
        <p:spPr>
          <a:xfrm>
            <a:off x="115062" y="4306824"/>
            <a:ext cx="1247394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Pattern</a:t>
            </a:r>
            <a:r>
              <a:rPr lang="nl-NL" noProof="0" dirty="0">
                <a:solidFill>
                  <a:schemeClr val="tx1"/>
                </a:solidFill>
              </a:rPr>
              <a:t> 1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C1380C-7E27-0B71-82C1-40D56A429578}"/>
              </a:ext>
            </a:extLst>
          </p:cNvPr>
          <p:cNvSpPr/>
          <p:nvPr/>
        </p:nvSpPr>
        <p:spPr>
          <a:xfrm>
            <a:off x="115062" y="5682996"/>
            <a:ext cx="1247394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Pattern</a:t>
            </a:r>
            <a:r>
              <a:rPr lang="nl-NL" noProof="0" dirty="0">
                <a:solidFill>
                  <a:schemeClr val="tx1"/>
                </a:solidFill>
              </a:rPr>
              <a:t> 2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630376-FDD4-C4EB-88D6-A708E9E4ABD3}"/>
              </a:ext>
            </a:extLst>
          </p:cNvPr>
          <p:cNvSpPr/>
          <p:nvPr/>
        </p:nvSpPr>
        <p:spPr>
          <a:xfrm>
            <a:off x="2169414" y="4013454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a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F09C9-2B13-2C35-34EC-1DD8B918F849}"/>
              </a:ext>
            </a:extLst>
          </p:cNvPr>
          <p:cNvSpPr/>
          <p:nvPr/>
        </p:nvSpPr>
        <p:spPr>
          <a:xfrm>
            <a:off x="2169414" y="503529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b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1B337B-4E24-648B-0F5E-A4B7EE308D03}"/>
              </a:ext>
            </a:extLst>
          </p:cNvPr>
          <p:cNvSpPr/>
          <p:nvPr/>
        </p:nvSpPr>
        <p:spPr>
          <a:xfrm>
            <a:off x="2169414" y="597636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c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F757C6-F4F8-B4F2-6170-DCC557A00139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1362456" y="4283202"/>
            <a:ext cx="806958" cy="29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5A9ACB-198E-5F1A-79D1-A53AED46E221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1362456" y="4576572"/>
            <a:ext cx="806958" cy="728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747869-EBAE-1A39-ED71-8B3A3F35F652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1362456" y="5305044"/>
            <a:ext cx="806958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2256C6-4B2B-DD12-B634-E87A5C796115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362456" y="5952744"/>
            <a:ext cx="806958" cy="29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3C53303-7373-6AAD-C05D-F0ED7CBA294F}"/>
              </a:ext>
            </a:extLst>
          </p:cNvPr>
          <p:cNvSpPr/>
          <p:nvPr/>
        </p:nvSpPr>
        <p:spPr>
          <a:xfrm>
            <a:off x="3668268" y="5012436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Merged</a:t>
            </a:r>
            <a:r>
              <a:rPr lang="nl-NL" noProof="0" dirty="0">
                <a:solidFill>
                  <a:schemeClr val="tx1"/>
                </a:solidFill>
              </a:rPr>
              <a:t> node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E83A78-ADCF-CCB4-F455-C1FD763DB9DE}"/>
              </a:ext>
            </a:extLst>
          </p:cNvPr>
          <p:cNvCxnSpPr>
            <a:cxnSpLocks/>
            <a:stCxn id="59" idx="3"/>
            <a:endCxn id="74" idx="1"/>
          </p:cNvCxnSpPr>
          <p:nvPr/>
        </p:nvCxnSpPr>
        <p:spPr>
          <a:xfrm>
            <a:off x="2763774" y="4283202"/>
            <a:ext cx="904494" cy="4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9DBAC8-11B8-C9B9-E741-B935067D2592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763774" y="5282184"/>
            <a:ext cx="904494" cy="2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41EADF-2400-A4AE-D912-86D52F76F43F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 flipV="1">
            <a:off x="2763774" y="6111240"/>
            <a:ext cx="858012" cy="134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BA41F24-37E4-8F32-C45F-4DCD5CDFDD26}"/>
              </a:ext>
            </a:extLst>
          </p:cNvPr>
          <p:cNvSpPr/>
          <p:nvPr/>
        </p:nvSpPr>
        <p:spPr>
          <a:xfrm>
            <a:off x="5459351" y="4359402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Out 1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263FBC-45EF-7529-31C8-45F7995344D1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V="1">
            <a:off x="4772406" y="4629150"/>
            <a:ext cx="686945" cy="653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F5C2960-396C-D06F-5F77-D8D9EAE12994}"/>
              </a:ext>
            </a:extLst>
          </p:cNvPr>
          <p:cNvSpPr/>
          <p:nvPr/>
        </p:nvSpPr>
        <p:spPr>
          <a:xfrm>
            <a:off x="5459351" y="5494401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Out 2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45DD8F-DE8D-6CFE-7656-202D05399D41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>
            <a:off x="4772406" y="5282184"/>
            <a:ext cx="686945" cy="48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703EEC5-DD8B-F3EB-11A2-28BF3135A97D}"/>
              </a:ext>
            </a:extLst>
          </p:cNvPr>
          <p:cNvSpPr/>
          <p:nvPr/>
        </p:nvSpPr>
        <p:spPr>
          <a:xfrm>
            <a:off x="3668268" y="3877437"/>
            <a:ext cx="1104138" cy="8964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 err="1">
                <a:solidFill>
                  <a:schemeClr val="tx1"/>
                </a:solidFill>
              </a:rPr>
              <a:t>Clone</a:t>
            </a:r>
            <a:r>
              <a:rPr lang="nl-NL" noProof="0" dirty="0">
                <a:solidFill>
                  <a:schemeClr val="tx1"/>
                </a:solidFill>
              </a:rPr>
              <a:t> of </a:t>
            </a:r>
            <a:r>
              <a:rPr lang="nl-NL" noProof="0" dirty="0" err="1">
                <a:solidFill>
                  <a:schemeClr val="tx1"/>
                </a:solidFill>
              </a:rPr>
              <a:t>merged</a:t>
            </a:r>
            <a:r>
              <a:rPr lang="nl-NL" noProof="0" dirty="0">
                <a:solidFill>
                  <a:schemeClr val="tx1"/>
                </a:solidFill>
              </a:rPr>
              <a:t> node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9AF158-8A1F-7D37-1617-F18EB13CB5A6}"/>
              </a:ext>
            </a:extLst>
          </p:cNvPr>
          <p:cNvSpPr/>
          <p:nvPr/>
        </p:nvSpPr>
        <p:spPr>
          <a:xfrm>
            <a:off x="3621786" y="5841492"/>
            <a:ext cx="1104138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chemeClr val="tx1"/>
                </a:solidFill>
              </a:rPr>
              <a:t>New </a:t>
            </a:r>
            <a:r>
              <a:rPr lang="nl-NL" noProof="0" dirty="0" err="1">
                <a:solidFill>
                  <a:schemeClr val="tx1"/>
                </a:solidFill>
              </a:rPr>
              <a:t>nodes</a:t>
            </a:r>
            <a:endParaRPr lang="en-US" noProof="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9FAF0E-104F-AF6A-00CB-C93717544123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>
            <a:off x="4772406" y="4325684"/>
            <a:ext cx="686945" cy="30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0458F0-7CB5-85DA-AEEC-AADE3FEDE575}"/>
              </a:ext>
            </a:extLst>
          </p:cNvPr>
          <p:cNvCxnSpPr>
            <a:cxnSpLocks/>
            <a:stCxn id="75" idx="3"/>
            <a:endCxn id="72" idx="1"/>
          </p:cNvCxnSpPr>
          <p:nvPr/>
        </p:nvCxnSpPr>
        <p:spPr>
          <a:xfrm flipV="1">
            <a:off x="4725924" y="5764149"/>
            <a:ext cx="733427" cy="347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9BB6BDA-F325-A060-0E7A-95AA871BD9C0}"/>
              </a:ext>
            </a:extLst>
          </p:cNvPr>
          <p:cNvSpPr txBox="1"/>
          <p:nvPr/>
        </p:nvSpPr>
        <p:spPr>
          <a:xfrm>
            <a:off x="7377280" y="2362581"/>
            <a:ext cx="47817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split them into 3 groups:</a:t>
            </a:r>
          </a:p>
          <a:p>
            <a:r>
              <a:rPr lang="en-US" dirty="0"/>
              <a:t>- Old parents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Shared parents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New parents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New parents are created in another function,</a:t>
            </a:r>
          </a:p>
          <a:p>
            <a:r>
              <a:rPr lang="en-US" dirty="0"/>
              <a:t>so the only hassle really is to find out which</a:t>
            </a:r>
          </a:p>
          <a:p>
            <a:r>
              <a:rPr lang="en-US" dirty="0"/>
              <a:t>old parents aren’t included in the new parents.</a:t>
            </a:r>
          </a:p>
        </p:txBody>
      </p:sp>
    </p:spTree>
    <p:extLst>
      <p:ext uri="{BB962C8B-B14F-4D97-AF65-F5344CB8AC3E}">
        <p14:creationId xmlns:p14="http://schemas.microsoft.com/office/powerpoint/2010/main" val="329989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470E9-EBE9-4007-2B5E-3F1A750A2792}"/>
              </a:ext>
            </a:extLst>
          </p:cNvPr>
          <p:cNvSpPr txBox="1"/>
          <p:nvPr/>
        </p:nvSpPr>
        <p:spPr>
          <a:xfrm>
            <a:off x="379618" y="422226"/>
            <a:ext cx="1018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 err="1"/>
              <a:t>Validatepattern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https://github.com/SkriptLang/Skript/blob/master/src/main/java/ch/njol/skript/lang/SkriptParser.java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DDBA93-954A-F1F2-3617-B1B84A1A51AE}"/>
              </a:ext>
            </a:extLst>
          </p:cNvPr>
          <p:cNvSpPr txBox="1"/>
          <p:nvPr/>
        </p:nvSpPr>
        <p:spPr>
          <a:xfrm>
            <a:off x="4002024" y="165612"/>
            <a:ext cx="188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Tree traversal inefficiency: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609CB-2A31-1037-D844-C26A48FAD894}"/>
              </a:ext>
            </a:extLst>
          </p:cNvPr>
          <p:cNvSpPr txBox="1"/>
          <p:nvPr/>
        </p:nvSpPr>
        <p:spPr>
          <a:xfrm>
            <a:off x="1783080" y="1417320"/>
            <a:ext cx="9637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each tree is traversed separately, we can’t first traverse another tree and when we don’t find any options anymore, get back to the original tree and substitute.</a:t>
            </a:r>
          </a:p>
          <a:p>
            <a:r>
              <a:rPr lang="en-US" dirty="0"/>
              <a:t>But for tab completions, this is essential, because it makes the patterns a lot more relevant, since we don’t substitute for expression / type patterns at the start.</a:t>
            </a:r>
          </a:p>
          <a:p>
            <a:r>
              <a:rPr lang="en-US" dirty="0"/>
              <a:t>But even then, we’ll need a way for tab completions to be more relevant, like some sort of algorithm.</a:t>
            </a:r>
          </a:p>
        </p:txBody>
      </p:sp>
    </p:spTree>
    <p:extLst>
      <p:ext uri="{BB962C8B-B14F-4D97-AF65-F5344CB8AC3E}">
        <p14:creationId xmlns:p14="http://schemas.microsoft.com/office/powerpoint/2010/main" val="5590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48AED-AB34-63EC-9F6B-7A7B51A8919B}"/>
              </a:ext>
            </a:extLst>
          </p:cNvPr>
          <p:cNvSpPr txBox="1"/>
          <p:nvPr/>
        </p:nvSpPr>
        <p:spPr>
          <a:xfrm>
            <a:off x="4002024" y="165612"/>
            <a:ext cx="18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Tab completions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10BE5-B22C-39C8-A740-B36F0264B258}"/>
              </a:ext>
            </a:extLst>
          </p:cNvPr>
          <p:cNvSpPr txBox="1"/>
          <p:nvPr/>
        </p:nvSpPr>
        <p:spPr>
          <a:xfrm>
            <a:off x="595867" y="668387"/>
            <a:ext cx="7485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resolve tab completions intelligently, more is needed than just reading the current line and providing completions for that line. We need to know:</a:t>
            </a:r>
          </a:p>
          <a:p>
            <a:r>
              <a:rPr lang="en-US" dirty="0"/>
              <a:t>-  where patterns should be completed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the hierarchy is at that point</a:t>
            </a:r>
          </a:p>
          <a:p>
            <a:pPr marL="285750" indent="-285750">
              <a:buFontTx/>
              <a:buChar char="-"/>
            </a:pPr>
            <a:r>
              <a:rPr lang="en-US" noProof="0" dirty="0"/>
              <a:t>What the pattern string is (set % to % instead of set {_a} to {_b})</a:t>
            </a:r>
          </a:p>
          <a:p>
            <a:r>
              <a:rPr lang="en-US" dirty="0"/>
              <a:t>- What the types of values of these pattern arguments are</a:t>
            </a:r>
            <a:endParaRPr lang="en-US" noProof="0" dirty="0"/>
          </a:p>
          <a:p>
            <a:pPr marL="285750" indent="-285750">
              <a:buFontTx/>
              <a:buChar char="-"/>
            </a:pPr>
            <a:r>
              <a:rPr lang="en-US" dirty="0"/>
              <a:t>Where the cursor is</a:t>
            </a:r>
          </a:p>
          <a:p>
            <a:r>
              <a:rPr lang="en-US" dirty="0"/>
              <a:t>Options: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4EC95-D6DB-4802-8214-C61EC038572F}"/>
              </a:ext>
            </a:extLst>
          </p:cNvPr>
          <p:cNvSpPr txBox="1"/>
          <p:nvPr/>
        </p:nvSpPr>
        <p:spPr>
          <a:xfrm>
            <a:off x="595867" y="3110154"/>
            <a:ext cx="114925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-reinvent the wheel and code it myself</a:t>
            </a:r>
          </a:p>
          <a:p>
            <a:r>
              <a:rPr lang="en-US" dirty="0"/>
              <a:t>Bad idea. We should reuse code. All of this already exists in some form.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Store all results in some sort of array</a:t>
            </a:r>
          </a:p>
          <a:p>
            <a:r>
              <a:rPr lang="en-US" dirty="0"/>
              <a:t>Would require some form of hierarchy for pattern call results, but they can’t be attached to the </a:t>
            </a:r>
            <a:r>
              <a:rPr lang="en-US" dirty="0" err="1"/>
              <a:t>skriptnesthierarchy</a:t>
            </a:r>
            <a:r>
              <a:rPr lang="en-US" dirty="0"/>
              <a:t> because the hierarchy doesn’t change, while the results do.</a:t>
            </a:r>
          </a:p>
          <a:p>
            <a:r>
              <a:rPr lang="en-US" dirty="0"/>
              <a:t>Would cost more storage.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the line again in a new context</a:t>
            </a:r>
          </a:p>
          <a:p>
            <a:r>
              <a:rPr lang="en-US" dirty="0"/>
              <a:t>Would cost more code to create a context and would still require to add some form of logging.</a:t>
            </a:r>
          </a:p>
          <a:p>
            <a:r>
              <a:rPr lang="en-US" dirty="0"/>
              <a:t>The context should not be able to change the environment. We already have this requirement for testing different indentations, so this shouldn’t be a problem. It’s also beneficial for multi threaded code.</a:t>
            </a:r>
          </a:p>
          <a:p>
            <a:r>
              <a:rPr lang="en-US" dirty="0"/>
              <a:t>Wouldn’t know if we’re in multi line strings.</a:t>
            </a:r>
          </a:p>
        </p:txBody>
      </p:sp>
    </p:spTree>
    <p:extLst>
      <p:ext uri="{BB962C8B-B14F-4D97-AF65-F5344CB8AC3E}">
        <p14:creationId xmlns:p14="http://schemas.microsoft.com/office/powerpoint/2010/main" val="99231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703</Words>
  <Application>Microsoft Office PowerPoint</Application>
  <PresentationFormat>Widescreen</PresentationFormat>
  <Paragraphs>118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 Heikens</cp:lastModifiedBy>
  <cp:revision>6</cp:revision>
  <dcterms:created xsi:type="dcterms:W3CDTF">2025-04-28T11:37:23Z</dcterms:created>
  <dcterms:modified xsi:type="dcterms:W3CDTF">2025-05-05T18:58:17Z</dcterms:modified>
</cp:coreProperties>
</file>