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6" r:id="rId3"/>
    <p:sldId id="258" r:id="rId4"/>
    <p:sldId id="259" r:id="rId5"/>
    <p:sldId id="261" r:id="rId6"/>
    <p:sldId id="262" r:id="rId7"/>
    <p:sldId id="260"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ttern tree" id="{060BC6BF-6353-4254-8E26-342CECB1AF18}">
          <p14:sldIdLst>
            <p14:sldId id="257"/>
            <p14:sldId id="256"/>
            <p14:sldId id="258"/>
            <p14:sldId id="259"/>
            <p14:sldId id="261"/>
            <p14:sldId id="262"/>
            <p14:sldId id="260"/>
            <p14:sldId id="264"/>
          </p14:sldIdLst>
        </p14:section>
        <p14:section name="Tab completions" id="{B5F9ECCB-CABE-475A-8A3D-6C9DC2AA2448}">
          <p14:sldIdLst>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2B0580-DB61-44AB-B196-D97E3857AAB5}" type="datetimeFigureOut">
              <a:rPr lang="en-US" smtClean="0"/>
              <a:t>5/6/2025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764F8-2EC4-47BC-A819-1634C7866BEC}" type="slidenum">
              <a:rPr lang="en-US" smtClean="0"/>
              <a:t>‹#›</a:t>
            </a:fld>
            <a:endParaRPr lang="en-US" dirty="0"/>
          </a:p>
        </p:txBody>
      </p:sp>
    </p:spTree>
    <p:extLst>
      <p:ext uri="{BB962C8B-B14F-4D97-AF65-F5344CB8AC3E}">
        <p14:creationId xmlns:p14="http://schemas.microsoft.com/office/powerpoint/2010/main" val="3373720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764F8-2EC4-47BC-A819-1634C7866BEC}" type="slidenum">
              <a:rPr lang="en-US" smtClean="0"/>
              <a:t>2</a:t>
            </a:fld>
            <a:endParaRPr lang="en-US" dirty="0"/>
          </a:p>
        </p:txBody>
      </p:sp>
    </p:spTree>
    <p:extLst>
      <p:ext uri="{BB962C8B-B14F-4D97-AF65-F5344CB8AC3E}">
        <p14:creationId xmlns:p14="http://schemas.microsoft.com/office/powerpoint/2010/main" val="1356015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EB3A4-FBAA-A471-A85B-B6F8E7F7CA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A8B23C-D559-5726-35FD-1759DE3533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BA592F-4A56-7CF5-DEEF-104EE602BCC9}"/>
              </a:ext>
            </a:extLst>
          </p:cNvPr>
          <p:cNvSpPr>
            <a:spLocks noGrp="1"/>
          </p:cNvSpPr>
          <p:nvPr>
            <p:ph type="dt" sz="half" idx="10"/>
          </p:nvPr>
        </p:nvSpPr>
        <p:spPr/>
        <p:txBody>
          <a:bodyPr/>
          <a:lstStyle/>
          <a:p>
            <a:fld id="{DD9669F0-B532-4999-9248-F1C38B555120}" type="datetimeFigureOut">
              <a:rPr lang="en-US" smtClean="0"/>
              <a:t>5/6/2025</a:t>
            </a:fld>
            <a:endParaRPr lang="en-US" dirty="0"/>
          </a:p>
        </p:txBody>
      </p:sp>
      <p:sp>
        <p:nvSpPr>
          <p:cNvPr id="5" name="Footer Placeholder 4">
            <a:extLst>
              <a:ext uri="{FF2B5EF4-FFF2-40B4-BE49-F238E27FC236}">
                <a16:creationId xmlns:a16="http://schemas.microsoft.com/office/drawing/2014/main" id="{CC732D1F-1AB4-B374-5AFD-CDA740CFED5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E5D0A59-9645-FD97-8F51-2AB533A5E4E2}"/>
              </a:ext>
            </a:extLst>
          </p:cNvPr>
          <p:cNvSpPr>
            <a:spLocks noGrp="1"/>
          </p:cNvSpPr>
          <p:nvPr>
            <p:ph type="sldNum" sz="quarter" idx="12"/>
          </p:nvPr>
        </p:nvSpPr>
        <p:spPr/>
        <p:txBody>
          <a:bodyPr/>
          <a:lstStyle/>
          <a:p>
            <a:fld id="{28A277DE-B565-4A93-8E17-D7F6103F3843}" type="slidenum">
              <a:rPr lang="en-US" smtClean="0"/>
              <a:t>‹#›</a:t>
            </a:fld>
            <a:endParaRPr lang="en-US" dirty="0"/>
          </a:p>
        </p:txBody>
      </p:sp>
    </p:spTree>
    <p:extLst>
      <p:ext uri="{BB962C8B-B14F-4D97-AF65-F5344CB8AC3E}">
        <p14:creationId xmlns:p14="http://schemas.microsoft.com/office/powerpoint/2010/main" val="2558142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C7A5D-CBF3-F38C-7F10-E2B69D72D3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0382CB-2D6E-8799-62BD-EAE7E1A960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5CE3D-CE7E-AA7B-94C2-7C7AC023B42C}"/>
              </a:ext>
            </a:extLst>
          </p:cNvPr>
          <p:cNvSpPr>
            <a:spLocks noGrp="1"/>
          </p:cNvSpPr>
          <p:nvPr>
            <p:ph type="dt" sz="half" idx="10"/>
          </p:nvPr>
        </p:nvSpPr>
        <p:spPr/>
        <p:txBody>
          <a:bodyPr/>
          <a:lstStyle/>
          <a:p>
            <a:fld id="{DD9669F0-B532-4999-9248-F1C38B555120}" type="datetimeFigureOut">
              <a:rPr lang="en-US" smtClean="0"/>
              <a:t>5/6/2025</a:t>
            </a:fld>
            <a:endParaRPr lang="en-US" dirty="0"/>
          </a:p>
        </p:txBody>
      </p:sp>
      <p:sp>
        <p:nvSpPr>
          <p:cNvPr id="5" name="Footer Placeholder 4">
            <a:extLst>
              <a:ext uri="{FF2B5EF4-FFF2-40B4-BE49-F238E27FC236}">
                <a16:creationId xmlns:a16="http://schemas.microsoft.com/office/drawing/2014/main" id="{6065B14C-2635-9775-98BB-23C215E7A68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9EFE07-FAFC-CE02-F0D2-152A56EEEFBA}"/>
              </a:ext>
            </a:extLst>
          </p:cNvPr>
          <p:cNvSpPr>
            <a:spLocks noGrp="1"/>
          </p:cNvSpPr>
          <p:nvPr>
            <p:ph type="sldNum" sz="quarter" idx="12"/>
          </p:nvPr>
        </p:nvSpPr>
        <p:spPr/>
        <p:txBody>
          <a:bodyPr/>
          <a:lstStyle/>
          <a:p>
            <a:fld id="{28A277DE-B565-4A93-8E17-D7F6103F3843}" type="slidenum">
              <a:rPr lang="en-US" smtClean="0"/>
              <a:t>‹#›</a:t>
            </a:fld>
            <a:endParaRPr lang="en-US" dirty="0"/>
          </a:p>
        </p:txBody>
      </p:sp>
    </p:spTree>
    <p:extLst>
      <p:ext uri="{BB962C8B-B14F-4D97-AF65-F5344CB8AC3E}">
        <p14:creationId xmlns:p14="http://schemas.microsoft.com/office/powerpoint/2010/main" val="1251317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E024C9-8DEA-B828-358E-B83767F012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17B946-2AC3-C76F-E561-6360306CED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A653-AD39-BD57-122E-55A677097E35}"/>
              </a:ext>
            </a:extLst>
          </p:cNvPr>
          <p:cNvSpPr>
            <a:spLocks noGrp="1"/>
          </p:cNvSpPr>
          <p:nvPr>
            <p:ph type="dt" sz="half" idx="10"/>
          </p:nvPr>
        </p:nvSpPr>
        <p:spPr/>
        <p:txBody>
          <a:bodyPr/>
          <a:lstStyle/>
          <a:p>
            <a:fld id="{DD9669F0-B532-4999-9248-F1C38B555120}" type="datetimeFigureOut">
              <a:rPr lang="en-US" smtClean="0"/>
              <a:t>5/6/2025</a:t>
            </a:fld>
            <a:endParaRPr lang="en-US" dirty="0"/>
          </a:p>
        </p:txBody>
      </p:sp>
      <p:sp>
        <p:nvSpPr>
          <p:cNvPr id="5" name="Footer Placeholder 4">
            <a:extLst>
              <a:ext uri="{FF2B5EF4-FFF2-40B4-BE49-F238E27FC236}">
                <a16:creationId xmlns:a16="http://schemas.microsoft.com/office/drawing/2014/main" id="{D1D2E4C8-5C09-AE76-3660-B28790C484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F5C8BF-2229-3BBC-85B6-E14B1A872D47}"/>
              </a:ext>
            </a:extLst>
          </p:cNvPr>
          <p:cNvSpPr>
            <a:spLocks noGrp="1"/>
          </p:cNvSpPr>
          <p:nvPr>
            <p:ph type="sldNum" sz="quarter" idx="12"/>
          </p:nvPr>
        </p:nvSpPr>
        <p:spPr/>
        <p:txBody>
          <a:bodyPr/>
          <a:lstStyle/>
          <a:p>
            <a:fld id="{28A277DE-B565-4A93-8E17-D7F6103F3843}" type="slidenum">
              <a:rPr lang="en-US" smtClean="0"/>
              <a:t>‹#›</a:t>
            </a:fld>
            <a:endParaRPr lang="en-US" dirty="0"/>
          </a:p>
        </p:txBody>
      </p:sp>
    </p:spTree>
    <p:extLst>
      <p:ext uri="{BB962C8B-B14F-4D97-AF65-F5344CB8AC3E}">
        <p14:creationId xmlns:p14="http://schemas.microsoft.com/office/powerpoint/2010/main" val="158928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94F62-FAB2-8B50-C109-BA8B27ADCB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9E10E7-BFCE-C580-6ACB-A674C747FF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B5E8E3-639D-33D1-7C7B-FE89E8818BB5}"/>
              </a:ext>
            </a:extLst>
          </p:cNvPr>
          <p:cNvSpPr>
            <a:spLocks noGrp="1"/>
          </p:cNvSpPr>
          <p:nvPr>
            <p:ph type="dt" sz="half" idx="10"/>
          </p:nvPr>
        </p:nvSpPr>
        <p:spPr/>
        <p:txBody>
          <a:bodyPr/>
          <a:lstStyle/>
          <a:p>
            <a:fld id="{DD9669F0-B532-4999-9248-F1C38B555120}" type="datetimeFigureOut">
              <a:rPr lang="en-US" smtClean="0"/>
              <a:t>5/6/2025</a:t>
            </a:fld>
            <a:endParaRPr lang="en-US" dirty="0"/>
          </a:p>
        </p:txBody>
      </p:sp>
      <p:sp>
        <p:nvSpPr>
          <p:cNvPr id="5" name="Footer Placeholder 4">
            <a:extLst>
              <a:ext uri="{FF2B5EF4-FFF2-40B4-BE49-F238E27FC236}">
                <a16:creationId xmlns:a16="http://schemas.microsoft.com/office/drawing/2014/main" id="{2145AE08-7B92-7AAE-2570-3A05F97F03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CBEED6-8AD0-1C84-74E8-F6627A8C1564}"/>
              </a:ext>
            </a:extLst>
          </p:cNvPr>
          <p:cNvSpPr>
            <a:spLocks noGrp="1"/>
          </p:cNvSpPr>
          <p:nvPr>
            <p:ph type="sldNum" sz="quarter" idx="12"/>
          </p:nvPr>
        </p:nvSpPr>
        <p:spPr/>
        <p:txBody>
          <a:bodyPr/>
          <a:lstStyle/>
          <a:p>
            <a:fld id="{28A277DE-B565-4A93-8E17-D7F6103F3843}" type="slidenum">
              <a:rPr lang="en-US" smtClean="0"/>
              <a:t>‹#›</a:t>
            </a:fld>
            <a:endParaRPr lang="en-US" dirty="0"/>
          </a:p>
        </p:txBody>
      </p:sp>
    </p:spTree>
    <p:extLst>
      <p:ext uri="{BB962C8B-B14F-4D97-AF65-F5344CB8AC3E}">
        <p14:creationId xmlns:p14="http://schemas.microsoft.com/office/powerpoint/2010/main" val="386749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A3B1-CA35-3C34-CD78-E8560C54DF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CEBD77-93DE-7C23-B9BE-7284475B8DB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1DEA63-6CAD-64F8-75F1-4419BA73902B}"/>
              </a:ext>
            </a:extLst>
          </p:cNvPr>
          <p:cNvSpPr>
            <a:spLocks noGrp="1"/>
          </p:cNvSpPr>
          <p:nvPr>
            <p:ph type="dt" sz="half" idx="10"/>
          </p:nvPr>
        </p:nvSpPr>
        <p:spPr/>
        <p:txBody>
          <a:bodyPr/>
          <a:lstStyle/>
          <a:p>
            <a:fld id="{DD9669F0-B532-4999-9248-F1C38B555120}" type="datetimeFigureOut">
              <a:rPr lang="en-US" smtClean="0"/>
              <a:t>5/6/2025</a:t>
            </a:fld>
            <a:endParaRPr lang="en-US" dirty="0"/>
          </a:p>
        </p:txBody>
      </p:sp>
      <p:sp>
        <p:nvSpPr>
          <p:cNvPr id="5" name="Footer Placeholder 4">
            <a:extLst>
              <a:ext uri="{FF2B5EF4-FFF2-40B4-BE49-F238E27FC236}">
                <a16:creationId xmlns:a16="http://schemas.microsoft.com/office/drawing/2014/main" id="{8E90CC27-8D14-E768-7B70-52C9E717BA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568201-E682-2320-F581-018FDCC3331A}"/>
              </a:ext>
            </a:extLst>
          </p:cNvPr>
          <p:cNvSpPr>
            <a:spLocks noGrp="1"/>
          </p:cNvSpPr>
          <p:nvPr>
            <p:ph type="sldNum" sz="quarter" idx="12"/>
          </p:nvPr>
        </p:nvSpPr>
        <p:spPr/>
        <p:txBody>
          <a:bodyPr/>
          <a:lstStyle/>
          <a:p>
            <a:fld id="{28A277DE-B565-4A93-8E17-D7F6103F3843}" type="slidenum">
              <a:rPr lang="en-US" smtClean="0"/>
              <a:t>‹#›</a:t>
            </a:fld>
            <a:endParaRPr lang="en-US" dirty="0"/>
          </a:p>
        </p:txBody>
      </p:sp>
    </p:spTree>
    <p:extLst>
      <p:ext uri="{BB962C8B-B14F-4D97-AF65-F5344CB8AC3E}">
        <p14:creationId xmlns:p14="http://schemas.microsoft.com/office/powerpoint/2010/main" val="1166927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D329C-1657-AF71-D091-60655444C7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21860B-A749-16B5-E054-7C6CD2CC1C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F09281-51AB-73F2-AF65-9649BCD5F5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BD2015-6788-1EFC-55A8-26940F727657}"/>
              </a:ext>
            </a:extLst>
          </p:cNvPr>
          <p:cNvSpPr>
            <a:spLocks noGrp="1"/>
          </p:cNvSpPr>
          <p:nvPr>
            <p:ph type="dt" sz="half" idx="10"/>
          </p:nvPr>
        </p:nvSpPr>
        <p:spPr/>
        <p:txBody>
          <a:bodyPr/>
          <a:lstStyle/>
          <a:p>
            <a:fld id="{DD9669F0-B532-4999-9248-F1C38B555120}" type="datetimeFigureOut">
              <a:rPr lang="en-US" smtClean="0"/>
              <a:t>5/6/2025</a:t>
            </a:fld>
            <a:endParaRPr lang="en-US" dirty="0"/>
          </a:p>
        </p:txBody>
      </p:sp>
      <p:sp>
        <p:nvSpPr>
          <p:cNvPr id="6" name="Footer Placeholder 5">
            <a:extLst>
              <a:ext uri="{FF2B5EF4-FFF2-40B4-BE49-F238E27FC236}">
                <a16:creationId xmlns:a16="http://schemas.microsoft.com/office/drawing/2014/main" id="{EBFA8032-4A0C-968A-5191-0B14B98B590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545F13A-E355-349B-28FD-99AAAD19457C}"/>
              </a:ext>
            </a:extLst>
          </p:cNvPr>
          <p:cNvSpPr>
            <a:spLocks noGrp="1"/>
          </p:cNvSpPr>
          <p:nvPr>
            <p:ph type="sldNum" sz="quarter" idx="12"/>
          </p:nvPr>
        </p:nvSpPr>
        <p:spPr/>
        <p:txBody>
          <a:bodyPr/>
          <a:lstStyle/>
          <a:p>
            <a:fld id="{28A277DE-B565-4A93-8E17-D7F6103F3843}" type="slidenum">
              <a:rPr lang="en-US" smtClean="0"/>
              <a:t>‹#›</a:t>
            </a:fld>
            <a:endParaRPr lang="en-US" dirty="0"/>
          </a:p>
        </p:txBody>
      </p:sp>
    </p:spTree>
    <p:extLst>
      <p:ext uri="{BB962C8B-B14F-4D97-AF65-F5344CB8AC3E}">
        <p14:creationId xmlns:p14="http://schemas.microsoft.com/office/powerpoint/2010/main" val="2949828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D42A3-9A31-C901-C348-02632BBC48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5E020B-8FDF-DF13-7F4D-534133F913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889733-D765-F69B-9502-11308DEAFE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5C3810-6DE3-AD08-4422-108A6AB291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A626C9-8158-CBF0-1624-4030983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676B4C-A350-B17C-8688-5978C70841B9}"/>
              </a:ext>
            </a:extLst>
          </p:cNvPr>
          <p:cNvSpPr>
            <a:spLocks noGrp="1"/>
          </p:cNvSpPr>
          <p:nvPr>
            <p:ph type="dt" sz="half" idx="10"/>
          </p:nvPr>
        </p:nvSpPr>
        <p:spPr/>
        <p:txBody>
          <a:bodyPr/>
          <a:lstStyle/>
          <a:p>
            <a:fld id="{DD9669F0-B532-4999-9248-F1C38B555120}" type="datetimeFigureOut">
              <a:rPr lang="en-US" smtClean="0"/>
              <a:t>5/6/2025</a:t>
            </a:fld>
            <a:endParaRPr lang="en-US" dirty="0"/>
          </a:p>
        </p:txBody>
      </p:sp>
      <p:sp>
        <p:nvSpPr>
          <p:cNvPr id="8" name="Footer Placeholder 7">
            <a:extLst>
              <a:ext uri="{FF2B5EF4-FFF2-40B4-BE49-F238E27FC236}">
                <a16:creationId xmlns:a16="http://schemas.microsoft.com/office/drawing/2014/main" id="{54BE112F-4EBF-B537-6429-CB7A3009BF1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8960E53-AF5F-E688-DD0A-F0D630DDFB13}"/>
              </a:ext>
            </a:extLst>
          </p:cNvPr>
          <p:cNvSpPr>
            <a:spLocks noGrp="1"/>
          </p:cNvSpPr>
          <p:nvPr>
            <p:ph type="sldNum" sz="quarter" idx="12"/>
          </p:nvPr>
        </p:nvSpPr>
        <p:spPr/>
        <p:txBody>
          <a:bodyPr/>
          <a:lstStyle/>
          <a:p>
            <a:fld id="{28A277DE-B565-4A93-8E17-D7F6103F3843}" type="slidenum">
              <a:rPr lang="en-US" smtClean="0"/>
              <a:t>‹#›</a:t>
            </a:fld>
            <a:endParaRPr lang="en-US" dirty="0"/>
          </a:p>
        </p:txBody>
      </p:sp>
    </p:spTree>
    <p:extLst>
      <p:ext uri="{BB962C8B-B14F-4D97-AF65-F5344CB8AC3E}">
        <p14:creationId xmlns:p14="http://schemas.microsoft.com/office/powerpoint/2010/main" val="2866187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F511-1105-24F9-C9B2-E22B113214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7C6FEB-47DA-594F-CFC2-8408BE9820DA}"/>
              </a:ext>
            </a:extLst>
          </p:cNvPr>
          <p:cNvSpPr>
            <a:spLocks noGrp="1"/>
          </p:cNvSpPr>
          <p:nvPr>
            <p:ph type="dt" sz="half" idx="10"/>
          </p:nvPr>
        </p:nvSpPr>
        <p:spPr/>
        <p:txBody>
          <a:bodyPr/>
          <a:lstStyle/>
          <a:p>
            <a:fld id="{DD9669F0-B532-4999-9248-F1C38B555120}" type="datetimeFigureOut">
              <a:rPr lang="en-US" smtClean="0"/>
              <a:t>5/6/2025</a:t>
            </a:fld>
            <a:endParaRPr lang="en-US" dirty="0"/>
          </a:p>
        </p:txBody>
      </p:sp>
      <p:sp>
        <p:nvSpPr>
          <p:cNvPr id="4" name="Footer Placeholder 3">
            <a:extLst>
              <a:ext uri="{FF2B5EF4-FFF2-40B4-BE49-F238E27FC236}">
                <a16:creationId xmlns:a16="http://schemas.microsoft.com/office/drawing/2014/main" id="{6AD86566-B6ED-9BB7-028A-FC96BDA3CC0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FCD18C4-EDE6-4D09-1C73-E2C28DC6ABF2}"/>
              </a:ext>
            </a:extLst>
          </p:cNvPr>
          <p:cNvSpPr>
            <a:spLocks noGrp="1"/>
          </p:cNvSpPr>
          <p:nvPr>
            <p:ph type="sldNum" sz="quarter" idx="12"/>
          </p:nvPr>
        </p:nvSpPr>
        <p:spPr/>
        <p:txBody>
          <a:bodyPr/>
          <a:lstStyle/>
          <a:p>
            <a:fld id="{28A277DE-B565-4A93-8E17-D7F6103F3843}" type="slidenum">
              <a:rPr lang="en-US" smtClean="0"/>
              <a:t>‹#›</a:t>
            </a:fld>
            <a:endParaRPr lang="en-US" dirty="0"/>
          </a:p>
        </p:txBody>
      </p:sp>
    </p:spTree>
    <p:extLst>
      <p:ext uri="{BB962C8B-B14F-4D97-AF65-F5344CB8AC3E}">
        <p14:creationId xmlns:p14="http://schemas.microsoft.com/office/powerpoint/2010/main" val="835731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610CD1-50C0-7BDB-6B01-5E757672E177}"/>
              </a:ext>
            </a:extLst>
          </p:cNvPr>
          <p:cNvSpPr>
            <a:spLocks noGrp="1"/>
          </p:cNvSpPr>
          <p:nvPr>
            <p:ph type="dt" sz="half" idx="10"/>
          </p:nvPr>
        </p:nvSpPr>
        <p:spPr/>
        <p:txBody>
          <a:bodyPr/>
          <a:lstStyle/>
          <a:p>
            <a:fld id="{DD9669F0-B532-4999-9248-F1C38B555120}" type="datetimeFigureOut">
              <a:rPr lang="en-US" smtClean="0"/>
              <a:t>5/6/2025</a:t>
            </a:fld>
            <a:endParaRPr lang="en-US" dirty="0"/>
          </a:p>
        </p:txBody>
      </p:sp>
      <p:sp>
        <p:nvSpPr>
          <p:cNvPr id="3" name="Footer Placeholder 2">
            <a:extLst>
              <a:ext uri="{FF2B5EF4-FFF2-40B4-BE49-F238E27FC236}">
                <a16:creationId xmlns:a16="http://schemas.microsoft.com/office/drawing/2014/main" id="{F60F1CD8-92F9-EA57-211E-F04DEDE3B55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06E024-E059-4BD0-4F45-5FDB3140E585}"/>
              </a:ext>
            </a:extLst>
          </p:cNvPr>
          <p:cNvSpPr>
            <a:spLocks noGrp="1"/>
          </p:cNvSpPr>
          <p:nvPr>
            <p:ph type="sldNum" sz="quarter" idx="12"/>
          </p:nvPr>
        </p:nvSpPr>
        <p:spPr/>
        <p:txBody>
          <a:bodyPr/>
          <a:lstStyle/>
          <a:p>
            <a:fld id="{28A277DE-B565-4A93-8E17-D7F6103F3843}" type="slidenum">
              <a:rPr lang="en-US" smtClean="0"/>
              <a:t>‹#›</a:t>
            </a:fld>
            <a:endParaRPr lang="en-US" dirty="0"/>
          </a:p>
        </p:txBody>
      </p:sp>
    </p:spTree>
    <p:extLst>
      <p:ext uri="{BB962C8B-B14F-4D97-AF65-F5344CB8AC3E}">
        <p14:creationId xmlns:p14="http://schemas.microsoft.com/office/powerpoint/2010/main" val="1673244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EA3F-C6EA-B6E9-0ED1-968B31177D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B5719D-59A5-E896-8E83-79BBBAD7CD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32CB42-7D70-C757-3C2F-3501C169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36490E-C2EA-0BE3-3F8E-5D3BFBD5073E}"/>
              </a:ext>
            </a:extLst>
          </p:cNvPr>
          <p:cNvSpPr>
            <a:spLocks noGrp="1"/>
          </p:cNvSpPr>
          <p:nvPr>
            <p:ph type="dt" sz="half" idx="10"/>
          </p:nvPr>
        </p:nvSpPr>
        <p:spPr/>
        <p:txBody>
          <a:bodyPr/>
          <a:lstStyle/>
          <a:p>
            <a:fld id="{DD9669F0-B532-4999-9248-F1C38B555120}" type="datetimeFigureOut">
              <a:rPr lang="en-US" smtClean="0"/>
              <a:t>5/6/2025</a:t>
            </a:fld>
            <a:endParaRPr lang="en-US" dirty="0"/>
          </a:p>
        </p:txBody>
      </p:sp>
      <p:sp>
        <p:nvSpPr>
          <p:cNvPr id="6" name="Footer Placeholder 5">
            <a:extLst>
              <a:ext uri="{FF2B5EF4-FFF2-40B4-BE49-F238E27FC236}">
                <a16:creationId xmlns:a16="http://schemas.microsoft.com/office/drawing/2014/main" id="{B9151E32-D238-2876-D714-C61ECBAC807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A70BFDF-4739-BCE3-F5E7-3D6B8288C913}"/>
              </a:ext>
            </a:extLst>
          </p:cNvPr>
          <p:cNvSpPr>
            <a:spLocks noGrp="1"/>
          </p:cNvSpPr>
          <p:nvPr>
            <p:ph type="sldNum" sz="quarter" idx="12"/>
          </p:nvPr>
        </p:nvSpPr>
        <p:spPr/>
        <p:txBody>
          <a:bodyPr/>
          <a:lstStyle/>
          <a:p>
            <a:fld id="{28A277DE-B565-4A93-8E17-D7F6103F3843}" type="slidenum">
              <a:rPr lang="en-US" smtClean="0"/>
              <a:t>‹#›</a:t>
            </a:fld>
            <a:endParaRPr lang="en-US" dirty="0"/>
          </a:p>
        </p:txBody>
      </p:sp>
    </p:spTree>
    <p:extLst>
      <p:ext uri="{BB962C8B-B14F-4D97-AF65-F5344CB8AC3E}">
        <p14:creationId xmlns:p14="http://schemas.microsoft.com/office/powerpoint/2010/main" val="1558705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4D280-6502-BBC8-07FA-EEF322005D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6E3365-F1EB-A616-FF18-061BD55459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732F54D-4DCE-5055-C792-0DDA4D318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4AD0A-471A-296E-33F2-E05D974CF1C2}"/>
              </a:ext>
            </a:extLst>
          </p:cNvPr>
          <p:cNvSpPr>
            <a:spLocks noGrp="1"/>
          </p:cNvSpPr>
          <p:nvPr>
            <p:ph type="dt" sz="half" idx="10"/>
          </p:nvPr>
        </p:nvSpPr>
        <p:spPr/>
        <p:txBody>
          <a:bodyPr/>
          <a:lstStyle/>
          <a:p>
            <a:fld id="{DD9669F0-B532-4999-9248-F1C38B555120}" type="datetimeFigureOut">
              <a:rPr lang="en-US" smtClean="0"/>
              <a:t>5/6/2025</a:t>
            </a:fld>
            <a:endParaRPr lang="en-US" dirty="0"/>
          </a:p>
        </p:txBody>
      </p:sp>
      <p:sp>
        <p:nvSpPr>
          <p:cNvPr id="6" name="Footer Placeholder 5">
            <a:extLst>
              <a:ext uri="{FF2B5EF4-FFF2-40B4-BE49-F238E27FC236}">
                <a16:creationId xmlns:a16="http://schemas.microsoft.com/office/drawing/2014/main" id="{D3D5AC15-0C50-E182-4DB2-2B1D413D342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AA5DF93-210C-9F52-526E-2ED4ABA7D9BB}"/>
              </a:ext>
            </a:extLst>
          </p:cNvPr>
          <p:cNvSpPr>
            <a:spLocks noGrp="1"/>
          </p:cNvSpPr>
          <p:nvPr>
            <p:ph type="sldNum" sz="quarter" idx="12"/>
          </p:nvPr>
        </p:nvSpPr>
        <p:spPr/>
        <p:txBody>
          <a:bodyPr/>
          <a:lstStyle/>
          <a:p>
            <a:fld id="{28A277DE-B565-4A93-8E17-D7F6103F3843}" type="slidenum">
              <a:rPr lang="en-US" smtClean="0"/>
              <a:t>‹#›</a:t>
            </a:fld>
            <a:endParaRPr lang="en-US" dirty="0"/>
          </a:p>
        </p:txBody>
      </p:sp>
    </p:spTree>
    <p:extLst>
      <p:ext uri="{BB962C8B-B14F-4D97-AF65-F5344CB8AC3E}">
        <p14:creationId xmlns:p14="http://schemas.microsoft.com/office/powerpoint/2010/main" val="221614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54FF88-E854-1D9C-B82E-7D6CE447FC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598053-9B9D-4ED5-EBFC-CB5C26E4C3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9F0779-95CD-ADEB-4148-A1B58A1CB3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D9669F0-B532-4999-9248-F1C38B555120}" type="datetimeFigureOut">
              <a:rPr lang="en-US" smtClean="0"/>
              <a:t>5/6/2025</a:t>
            </a:fld>
            <a:endParaRPr lang="en-US" dirty="0"/>
          </a:p>
        </p:txBody>
      </p:sp>
      <p:sp>
        <p:nvSpPr>
          <p:cNvPr id="5" name="Footer Placeholder 4">
            <a:extLst>
              <a:ext uri="{FF2B5EF4-FFF2-40B4-BE49-F238E27FC236}">
                <a16:creationId xmlns:a16="http://schemas.microsoft.com/office/drawing/2014/main" id="{85E80E9F-CD44-F1C9-C73E-BEDB24178B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0445EB4F-951C-21D1-107D-5D9E610CCB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8A277DE-B565-4A93-8E17-D7F6103F3843}" type="slidenum">
              <a:rPr lang="en-US" smtClean="0"/>
              <a:t>‹#›</a:t>
            </a:fld>
            <a:endParaRPr lang="en-US" dirty="0"/>
          </a:p>
        </p:txBody>
      </p:sp>
    </p:spTree>
    <p:extLst>
      <p:ext uri="{BB962C8B-B14F-4D97-AF65-F5344CB8AC3E}">
        <p14:creationId xmlns:p14="http://schemas.microsoft.com/office/powerpoint/2010/main" val="3948032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kriptLang/Skript/blob/master/src/main/java/ch/njol/skript/lang/SkriptParser.jav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14754F-A13F-FBE7-3F62-9584EDB2FB82}"/>
              </a:ext>
            </a:extLst>
          </p:cNvPr>
          <p:cNvSpPr txBox="1"/>
          <p:nvPr/>
        </p:nvSpPr>
        <p:spPr>
          <a:xfrm>
            <a:off x="2130552" y="1170433"/>
            <a:ext cx="8668512" cy="369332"/>
          </a:xfrm>
          <a:prstGeom prst="rect">
            <a:avLst/>
          </a:prstGeom>
          <a:noFill/>
        </p:spPr>
        <p:txBody>
          <a:bodyPr wrap="square" rtlCol="0">
            <a:spAutoFit/>
          </a:bodyPr>
          <a:lstStyle/>
          <a:p>
            <a:r>
              <a:rPr lang="en-US" noProof="0" dirty="0"/>
              <a:t>Controllable way to traverse pattern tree: a function to step -&gt; returns new progress</a:t>
            </a:r>
          </a:p>
        </p:txBody>
      </p:sp>
      <p:sp>
        <p:nvSpPr>
          <p:cNvPr id="5" name="Rectangle 4">
            <a:extLst>
              <a:ext uri="{FF2B5EF4-FFF2-40B4-BE49-F238E27FC236}">
                <a16:creationId xmlns:a16="http://schemas.microsoft.com/office/drawing/2014/main" id="{500442E9-914B-AF61-483B-153E190F67E8}"/>
              </a:ext>
            </a:extLst>
          </p:cNvPr>
          <p:cNvSpPr/>
          <p:nvPr/>
        </p:nvSpPr>
        <p:spPr>
          <a:xfrm>
            <a:off x="380270" y="2679192"/>
            <a:ext cx="4383754" cy="245973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solidFill>
                  <a:sysClr val="windowText" lastClr="000000"/>
                </a:solidFill>
              </a:rPr>
              <a:t>- Adaptative</a:t>
            </a:r>
          </a:p>
          <a:p>
            <a:pPr marL="285750" indent="-285750" algn="ctr">
              <a:buFontTx/>
              <a:buChar char="-"/>
            </a:pPr>
            <a:r>
              <a:rPr lang="en-US" noProof="0" dirty="0">
                <a:solidFill>
                  <a:sysClr val="windowText" lastClr="000000"/>
                </a:solidFill>
              </a:rPr>
              <a:t>Nice for tab completions</a:t>
            </a:r>
          </a:p>
          <a:p>
            <a:pPr marL="285750" indent="-285750" algn="ctr">
              <a:buFontTx/>
              <a:buChar char="-"/>
            </a:pPr>
            <a:r>
              <a:rPr lang="en-US" noProof="0" dirty="0">
                <a:solidFill>
                  <a:sysClr val="windowText" lastClr="000000"/>
                </a:solidFill>
              </a:rPr>
              <a:t>Nice for debugging</a:t>
            </a:r>
          </a:p>
          <a:p>
            <a:pPr marL="285750" indent="-285750" algn="ctr">
              <a:buFontTx/>
              <a:buChar char="-"/>
            </a:pPr>
            <a:r>
              <a:rPr lang="en-US" noProof="0" dirty="0">
                <a:solidFill>
                  <a:sysClr val="windowText" lastClr="000000"/>
                </a:solidFill>
              </a:rPr>
              <a:t>Less recursion</a:t>
            </a:r>
          </a:p>
          <a:p>
            <a:pPr marL="285750" indent="-285750" algn="ctr">
              <a:buFontTx/>
              <a:buChar char="-"/>
            </a:pPr>
            <a:r>
              <a:rPr lang="en-US" dirty="0">
                <a:solidFill>
                  <a:sysClr val="windowText" lastClr="000000"/>
                </a:solidFill>
              </a:rPr>
              <a:t>simpler</a:t>
            </a:r>
            <a:endParaRPr lang="en-US" noProof="0" dirty="0">
              <a:solidFill>
                <a:sysClr val="windowText" lastClr="000000"/>
              </a:solidFill>
            </a:endParaRPr>
          </a:p>
        </p:txBody>
      </p:sp>
      <p:sp>
        <p:nvSpPr>
          <p:cNvPr id="6" name="TextBox 5">
            <a:extLst>
              <a:ext uri="{FF2B5EF4-FFF2-40B4-BE49-F238E27FC236}">
                <a16:creationId xmlns:a16="http://schemas.microsoft.com/office/drawing/2014/main" id="{77B60999-B07F-F7BA-744D-3E07DDAD1F17}"/>
              </a:ext>
            </a:extLst>
          </p:cNvPr>
          <p:cNvSpPr txBox="1"/>
          <p:nvPr/>
        </p:nvSpPr>
        <p:spPr>
          <a:xfrm>
            <a:off x="1280160" y="2011680"/>
            <a:ext cx="627159" cy="369332"/>
          </a:xfrm>
          <a:prstGeom prst="rect">
            <a:avLst/>
          </a:prstGeom>
          <a:noFill/>
        </p:spPr>
        <p:txBody>
          <a:bodyPr wrap="none" rtlCol="0">
            <a:spAutoFit/>
          </a:bodyPr>
          <a:lstStyle/>
          <a:p>
            <a:r>
              <a:rPr lang="en-US" noProof="0" dirty="0"/>
              <a:t>pros</a:t>
            </a:r>
          </a:p>
        </p:txBody>
      </p:sp>
      <p:sp>
        <p:nvSpPr>
          <p:cNvPr id="7" name="TextBox 6">
            <a:extLst>
              <a:ext uri="{FF2B5EF4-FFF2-40B4-BE49-F238E27FC236}">
                <a16:creationId xmlns:a16="http://schemas.microsoft.com/office/drawing/2014/main" id="{55CDECF6-8D5F-6557-E620-63D1E5C7481C}"/>
              </a:ext>
            </a:extLst>
          </p:cNvPr>
          <p:cNvSpPr txBox="1"/>
          <p:nvPr/>
        </p:nvSpPr>
        <p:spPr>
          <a:xfrm>
            <a:off x="8281416" y="2165128"/>
            <a:ext cx="671979" cy="369332"/>
          </a:xfrm>
          <a:prstGeom prst="rect">
            <a:avLst/>
          </a:prstGeom>
          <a:noFill/>
        </p:spPr>
        <p:txBody>
          <a:bodyPr wrap="none" rtlCol="0">
            <a:spAutoFit/>
          </a:bodyPr>
          <a:lstStyle/>
          <a:p>
            <a:r>
              <a:rPr lang="en-US" noProof="0" dirty="0"/>
              <a:t>cons</a:t>
            </a:r>
          </a:p>
        </p:txBody>
      </p:sp>
      <p:sp>
        <p:nvSpPr>
          <p:cNvPr id="8" name="Rectangle 7">
            <a:extLst>
              <a:ext uri="{FF2B5EF4-FFF2-40B4-BE49-F238E27FC236}">
                <a16:creationId xmlns:a16="http://schemas.microsoft.com/office/drawing/2014/main" id="{65F8DB25-EE95-14B1-8B0E-D98F4045F9B0}"/>
              </a:ext>
            </a:extLst>
          </p:cNvPr>
          <p:cNvSpPr/>
          <p:nvPr/>
        </p:nvSpPr>
        <p:spPr>
          <a:xfrm>
            <a:off x="6096000" y="2679192"/>
            <a:ext cx="4383754" cy="2459736"/>
          </a:xfrm>
          <a:prstGeom prst="rect">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Tx/>
              <a:buChar char="-"/>
            </a:pPr>
            <a:r>
              <a:rPr lang="en-US" noProof="0" dirty="0">
                <a:solidFill>
                  <a:schemeClr val="bg1"/>
                </a:solidFill>
              </a:rPr>
              <a:t>Implementation effort</a:t>
            </a:r>
          </a:p>
          <a:p>
            <a:pPr marL="285750" indent="-285750" algn="ctr">
              <a:buFontTx/>
              <a:buChar char="-"/>
            </a:pPr>
            <a:r>
              <a:rPr lang="en-US" noProof="0" dirty="0">
                <a:solidFill>
                  <a:schemeClr val="bg1"/>
                </a:solidFill>
              </a:rPr>
              <a:t>All </a:t>
            </a:r>
            <a:r>
              <a:rPr lang="en-US" noProof="0" dirty="0" err="1">
                <a:solidFill>
                  <a:schemeClr val="bg1"/>
                </a:solidFill>
              </a:rPr>
              <a:t>subnodes</a:t>
            </a:r>
            <a:r>
              <a:rPr lang="en-US" noProof="0" dirty="0">
                <a:solidFill>
                  <a:schemeClr val="bg1"/>
                </a:solidFill>
              </a:rPr>
              <a:t> are checked already, which means that a </a:t>
            </a:r>
            <a:r>
              <a:rPr lang="en-US" dirty="0">
                <a:solidFill>
                  <a:schemeClr val="bg1"/>
                </a:solidFill>
              </a:rPr>
              <a:t>pattern tree already gets compiled</a:t>
            </a:r>
            <a:endParaRPr lang="en-US" noProof="0" dirty="0">
              <a:solidFill>
                <a:schemeClr val="bg1"/>
              </a:solidFill>
            </a:endParaRPr>
          </a:p>
          <a:p>
            <a:pPr marL="285750" indent="-285750" algn="ctr">
              <a:buFontTx/>
              <a:buChar char="-"/>
            </a:pPr>
            <a:endParaRPr lang="en-US" noProof="0" dirty="0">
              <a:solidFill>
                <a:schemeClr val="bg1"/>
              </a:solidFill>
            </a:endParaRPr>
          </a:p>
        </p:txBody>
      </p:sp>
    </p:spTree>
    <p:extLst>
      <p:ext uri="{BB962C8B-B14F-4D97-AF65-F5344CB8AC3E}">
        <p14:creationId xmlns:p14="http://schemas.microsoft.com/office/powerpoint/2010/main" val="2368291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E9CD20-88D1-3867-51D6-9670AC9DA2F8}"/>
              </a:ext>
            </a:extLst>
          </p:cNvPr>
          <p:cNvSpPr txBox="1"/>
          <p:nvPr/>
        </p:nvSpPr>
        <p:spPr>
          <a:xfrm>
            <a:off x="1570086" y="850392"/>
            <a:ext cx="1465722" cy="369332"/>
          </a:xfrm>
          <a:prstGeom prst="rect">
            <a:avLst/>
          </a:prstGeom>
          <a:noFill/>
        </p:spPr>
        <p:txBody>
          <a:bodyPr wrap="none" rtlCol="0">
            <a:spAutoFit/>
          </a:bodyPr>
          <a:lstStyle/>
          <a:p>
            <a:r>
              <a:rPr lang="en-US" noProof="0" dirty="0"/>
              <a:t>Substitution:</a:t>
            </a:r>
          </a:p>
        </p:txBody>
      </p:sp>
      <p:sp>
        <p:nvSpPr>
          <p:cNvPr id="7" name="Rectangle 6">
            <a:extLst>
              <a:ext uri="{FF2B5EF4-FFF2-40B4-BE49-F238E27FC236}">
                <a16:creationId xmlns:a16="http://schemas.microsoft.com/office/drawing/2014/main" id="{08697E68-F542-B1E6-103F-8281428B4038}"/>
              </a:ext>
            </a:extLst>
          </p:cNvPr>
          <p:cNvSpPr/>
          <p:nvPr/>
        </p:nvSpPr>
        <p:spPr>
          <a:xfrm>
            <a:off x="722376" y="2450592"/>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8D637952-345E-7BB4-5785-BE07DAF652B1}"/>
              </a:ext>
            </a:extLst>
          </p:cNvPr>
          <p:cNvSpPr/>
          <p:nvPr/>
        </p:nvSpPr>
        <p:spPr>
          <a:xfrm>
            <a:off x="8590112" y="4684302"/>
            <a:ext cx="85344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solidFill>
                  <a:schemeClr val="tx1"/>
                </a:solidFill>
              </a:rPr>
              <a:t>Text node</a:t>
            </a:r>
          </a:p>
        </p:txBody>
      </p:sp>
      <p:sp>
        <p:nvSpPr>
          <p:cNvPr id="9" name="Rectangle 8">
            <a:extLst>
              <a:ext uri="{FF2B5EF4-FFF2-40B4-BE49-F238E27FC236}">
                <a16:creationId xmlns:a16="http://schemas.microsoft.com/office/drawing/2014/main" id="{6EFCA9E8-D300-4DB1-630C-05098F2A362B}"/>
              </a:ext>
            </a:extLst>
          </p:cNvPr>
          <p:cNvSpPr/>
          <p:nvPr/>
        </p:nvSpPr>
        <p:spPr>
          <a:xfrm>
            <a:off x="1481328" y="2450592"/>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A42D6909-3520-7A83-EA38-1CA968F72167}"/>
              </a:ext>
            </a:extLst>
          </p:cNvPr>
          <p:cNvSpPr/>
          <p:nvPr/>
        </p:nvSpPr>
        <p:spPr>
          <a:xfrm>
            <a:off x="2258568" y="2450592"/>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42CCA506-9415-2A73-8D3C-6AA4EC4B4C95}"/>
              </a:ext>
            </a:extLst>
          </p:cNvPr>
          <p:cNvSpPr/>
          <p:nvPr/>
        </p:nvSpPr>
        <p:spPr>
          <a:xfrm>
            <a:off x="3035808" y="2450592"/>
            <a:ext cx="594360" cy="53949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highlight>
                <a:srgbClr val="00FFFF"/>
              </a:highlight>
            </a:endParaRPr>
          </a:p>
        </p:txBody>
      </p:sp>
      <p:sp>
        <p:nvSpPr>
          <p:cNvPr id="12" name="Rectangle 11">
            <a:extLst>
              <a:ext uri="{FF2B5EF4-FFF2-40B4-BE49-F238E27FC236}">
                <a16:creationId xmlns:a16="http://schemas.microsoft.com/office/drawing/2014/main" id="{44E34651-1B2C-F9FA-2B13-39EC3991C83C}"/>
              </a:ext>
            </a:extLst>
          </p:cNvPr>
          <p:cNvSpPr/>
          <p:nvPr/>
        </p:nvSpPr>
        <p:spPr>
          <a:xfrm>
            <a:off x="3630168" y="1524000"/>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C775284D-EC7D-26F8-495E-B4871B27CAE1}"/>
              </a:ext>
            </a:extLst>
          </p:cNvPr>
          <p:cNvSpPr/>
          <p:nvPr/>
        </p:nvSpPr>
        <p:spPr>
          <a:xfrm>
            <a:off x="4389120" y="1524000"/>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E1E7EFA-F4DF-70E1-C2CB-AB3C34ED4FFC}"/>
              </a:ext>
            </a:extLst>
          </p:cNvPr>
          <p:cNvSpPr/>
          <p:nvPr/>
        </p:nvSpPr>
        <p:spPr>
          <a:xfrm>
            <a:off x="5166360" y="1524000"/>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164427B2-05D0-E728-35D2-9D0A914B4177}"/>
              </a:ext>
            </a:extLst>
          </p:cNvPr>
          <p:cNvSpPr/>
          <p:nvPr/>
        </p:nvSpPr>
        <p:spPr>
          <a:xfrm>
            <a:off x="9554804" y="4671137"/>
            <a:ext cx="853440" cy="53949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solidFill>
                  <a:schemeClr val="tx1"/>
                </a:solidFill>
              </a:rPr>
              <a:t>Type node</a:t>
            </a:r>
          </a:p>
        </p:txBody>
      </p:sp>
      <p:sp>
        <p:nvSpPr>
          <p:cNvPr id="17" name="Rectangle 16">
            <a:extLst>
              <a:ext uri="{FF2B5EF4-FFF2-40B4-BE49-F238E27FC236}">
                <a16:creationId xmlns:a16="http://schemas.microsoft.com/office/drawing/2014/main" id="{CABFC413-54AF-E1EB-7C9A-4A005B384124}"/>
              </a:ext>
            </a:extLst>
          </p:cNvPr>
          <p:cNvSpPr/>
          <p:nvPr/>
        </p:nvSpPr>
        <p:spPr>
          <a:xfrm>
            <a:off x="10589104" y="4671137"/>
            <a:ext cx="853440" cy="53949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solidFill>
                  <a:schemeClr val="tx1"/>
                </a:solidFill>
              </a:rPr>
              <a:t>End node</a:t>
            </a:r>
          </a:p>
        </p:txBody>
      </p:sp>
      <p:sp>
        <p:nvSpPr>
          <p:cNvPr id="18" name="Rectangle 17">
            <a:extLst>
              <a:ext uri="{FF2B5EF4-FFF2-40B4-BE49-F238E27FC236}">
                <a16:creationId xmlns:a16="http://schemas.microsoft.com/office/drawing/2014/main" id="{A6D23D37-91C3-1D58-52D6-5C58A2F84835}"/>
              </a:ext>
            </a:extLst>
          </p:cNvPr>
          <p:cNvSpPr/>
          <p:nvPr/>
        </p:nvSpPr>
        <p:spPr>
          <a:xfrm>
            <a:off x="6068568" y="1525524"/>
            <a:ext cx="594360" cy="53949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737570BC-9211-87E1-9C70-FB6AC8EDE7FF}"/>
              </a:ext>
            </a:extLst>
          </p:cNvPr>
          <p:cNvSpPr/>
          <p:nvPr/>
        </p:nvSpPr>
        <p:spPr>
          <a:xfrm>
            <a:off x="1393247" y="4554756"/>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9CC6620D-C484-5EE7-EB2A-F7B0BFF0DEBC}"/>
              </a:ext>
            </a:extLst>
          </p:cNvPr>
          <p:cNvSpPr/>
          <p:nvPr/>
        </p:nvSpPr>
        <p:spPr>
          <a:xfrm>
            <a:off x="2239433" y="4554756"/>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50E10DBC-633E-C9E8-D441-81202C7DB3A4}"/>
              </a:ext>
            </a:extLst>
          </p:cNvPr>
          <p:cNvSpPr/>
          <p:nvPr/>
        </p:nvSpPr>
        <p:spPr>
          <a:xfrm>
            <a:off x="703241" y="5245133"/>
            <a:ext cx="594360" cy="53949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highlight>
                <a:srgbClr val="00FFFF"/>
              </a:highlight>
            </a:endParaRPr>
          </a:p>
        </p:txBody>
      </p:sp>
      <p:sp>
        <p:nvSpPr>
          <p:cNvPr id="22" name="Rectangle 21">
            <a:extLst>
              <a:ext uri="{FF2B5EF4-FFF2-40B4-BE49-F238E27FC236}">
                <a16:creationId xmlns:a16="http://schemas.microsoft.com/office/drawing/2014/main" id="{86905A3E-CB13-4358-B6C5-0D90689FE695}"/>
              </a:ext>
            </a:extLst>
          </p:cNvPr>
          <p:cNvSpPr/>
          <p:nvPr/>
        </p:nvSpPr>
        <p:spPr>
          <a:xfrm>
            <a:off x="3074219" y="4524282"/>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a:extLst>
              <a:ext uri="{FF2B5EF4-FFF2-40B4-BE49-F238E27FC236}">
                <a16:creationId xmlns:a16="http://schemas.microsoft.com/office/drawing/2014/main" id="{63255931-22F2-3DB7-2998-8B0AC1126280}"/>
              </a:ext>
            </a:extLst>
          </p:cNvPr>
          <p:cNvSpPr/>
          <p:nvPr/>
        </p:nvSpPr>
        <p:spPr>
          <a:xfrm>
            <a:off x="3920405" y="4524282"/>
            <a:ext cx="594360" cy="53949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23">
            <a:extLst>
              <a:ext uri="{FF2B5EF4-FFF2-40B4-BE49-F238E27FC236}">
                <a16:creationId xmlns:a16="http://schemas.microsoft.com/office/drawing/2014/main" id="{0E48CADB-309F-9B05-7C22-E0E8BC949EBA}"/>
              </a:ext>
            </a:extLst>
          </p:cNvPr>
          <p:cNvSpPr/>
          <p:nvPr/>
        </p:nvSpPr>
        <p:spPr>
          <a:xfrm>
            <a:off x="6792468" y="2450592"/>
            <a:ext cx="594360" cy="53949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41970CB4-D47D-5D0A-8CCA-BB27429D6CAF}"/>
              </a:ext>
            </a:extLst>
          </p:cNvPr>
          <p:cNvSpPr/>
          <p:nvPr/>
        </p:nvSpPr>
        <p:spPr>
          <a:xfrm>
            <a:off x="4725077" y="5193317"/>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5692B7E6-A05F-C9B2-B9E6-489BC9E61AE6}"/>
              </a:ext>
            </a:extLst>
          </p:cNvPr>
          <p:cNvSpPr/>
          <p:nvPr/>
        </p:nvSpPr>
        <p:spPr>
          <a:xfrm>
            <a:off x="5607473" y="5193317"/>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A8720235-15CB-727D-2A6C-01F6F5208CE2}"/>
              </a:ext>
            </a:extLst>
          </p:cNvPr>
          <p:cNvSpPr/>
          <p:nvPr/>
        </p:nvSpPr>
        <p:spPr>
          <a:xfrm>
            <a:off x="6620933" y="5193317"/>
            <a:ext cx="594360" cy="53949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0" name="Straight Connector 29">
            <a:extLst>
              <a:ext uri="{FF2B5EF4-FFF2-40B4-BE49-F238E27FC236}">
                <a16:creationId xmlns:a16="http://schemas.microsoft.com/office/drawing/2014/main" id="{BC89EF03-907C-F852-D42F-927C9AF8AC5C}"/>
              </a:ext>
            </a:extLst>
          </p:cNvPr>
          <p:cNvCxnSpPr/>
          <p:nvPr/>
        </p:nvCxnSpPr>
        <p:spPr>
          <a:xfrm>
            <a:off x="577596" y="3118104"/>
            <a:ext cx="7014972" cy="0"/>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B38C4224-E05E-0189-8ED7-031F198E48DC}"/>
              </a:ext>
            </a:extLst>
          </p:cNvPr>
          <p:cNvCxnSpPr>
            <a:cxnSpLocks/>
          </p:cNvCxnSpPr>
          <p:nvPr/>
        </p:nvCxnSpPr>
        <p:spPr>
          <a:xfrm>
            <a:off x="9089585" y="4189191"/>
            <a:ext cx="725424" cy="0"/>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663B461F-3C8E-3469-76B8-3E5A7C7A52DE}"/>
              </a:ext>
            </a:extLst>
          </p:cNvPr>
          <p:cNvSpPr txBox="1"/>
          <p:nvPr/>
        </p:nvSpPr>
        <p:spPr>
          <a:xfrm>
            <a:off x="9075768" y="3741397"/>
            <a:ext cx="739241" cy="369332"/>
          </a:xfrm>
          <a:prstGeom prst="rect">
            <a:avLst/>
          </a:prstGeom>
          <a:noFill/>
        </p:spPr>
        <p:txBody>
          <a:bodyPr wrap="none" rtlCol="0">
            <a:spAutoFit/>
          </a:bodyPr>
          <a:lstStyle/>
          <a:p>
            <a:r>
              <a:rPr lang="en-US" noProof="0" dirty="0"/>
              <a:t>Event</a:t>
            </a:r>
          </a:p>
        </p:txBody>
      </p:sp>
      <p:cxnSp>
        <p:nvCxnSpPr>
          <p:cNvPr id="37" name="Straight Connector 36">
            <a:extLst>
              <a:ext uri="{FF2B5EF4-FFF2-40B4-BE49-F238E27FC236}">
                <a16:creationId xmlns:a16="http://schemas.microsoft.com/office/drawing/2014/main" id="{CA3372A5-CA46-B573-F417-CEAED9448327}"/>
              </a:ext>
            </a:extLst>
          </p:cNvPr>
          <p:cNvCxnSpPr>
            <a:cxnSpLocks/>
          </p:cNvCxnSpPr>
          <p:nvPr/>
        </p:nvCxnSpPr>
        <p:spPr>
          <a:xfrm>
            <a:off x="10150289" y="4189191"/>
            <a:ext cx="725424"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BB7219CB-4BA8-EB72-4CB7-F708B491466F}"/>
              </a:ext>
            </a:extLst>
          </p:cNvPr>
          <p:cNvSpPr txBox="1"/>
          <p:nvPr/>
        </p:nvSpPr>
        <p:spPr>
          <a:xfrm>
            <a:off x="9907872" y="3754851"/>
            <a:ext cx="1367129" cy="369332"/>
          </a:xfrm>
          <a:prstGeom prst="rect">
            <a:avLst/>
          </a:prstGeom>
          <a:noFill/>
        </p:spPr>
        <p:txBody>
          <a:bodyPr wrap="square" rtlCol="0">
            <a:spAutoFit/>
          </a:bodyPr>
          <a:lstStyle/>
          <a:p>
            <a:r>
              <a:rPr lang="en-US" noProof="0" dirty="0"/>
              <a:t>Expression</a:t>
            </a:r>
          </a:p>
        </p:txBody>
      </p:sp>
      <p:cxnSp>
        <p:nvCxnSpPr>
          <p:cNvPr id="40" name="Straight Connector 39">
            <a:extLst>
              <a:ext uri="{FF2B5EF4-FFF2-40B4-BE49-F238E27FC236}">
                <a16:creationId xmlns:a16="http://schemas.microsoft.com/office/drawing/2014/main" id="{48A4A053-3ABC-E9BD-5631-86FBFD9BCC6D}"/>
              </a:ext>
            </a:extLst>
          </p:cNvPr>
          <p:cNvCxnSpPr>
            <a:cxnSpLocks/>
          </p:cNvCxnSpPr>
          <p:nvPr/>
        </p:nvCxnSpPr>
        <p:spPr>
          <a:xfrm>
            <a:off x="3517392" y="2198608"/>
            <a:ext cx="3275076"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AD5C2D93-D602-085F-984C-39F9582CA33B}"/>
              </a:ext>
            </a:extLst>
          </p:cNvPr>
          <p:cNvSpPr txBox="1"/>
          <p:nvPr/>
        </p:nvSpPr>
        <p:spPr>
          <a:xfrm>
            <a:off x="11159787" y="3787355"/>
            <a:ext cx="815441" cy="369332"/>
          </a:xfrm>
          <a:prstGeom prst="rect">
            <a:avLst/>
          </a:prstGeom>
          <a:noFill/>
        </p:spPr>
        <p:txBody>
          <a:bodyPr wrap="square" rtlCol="0">
            <a:spAutoFit/>
          </a:bodyPr>
          <a:lstStyle/>
          <a:p>
            <a:r>
              <a:rPr lang="en-US" noProof="0" dirty="0"/>
              <a:t>effect</a:t>
            </a:r>
          </a:p>
        </p:txBody>
      </p:sp>
      <p:cxnSp>
        <p:nvCxnSpPr>
          <p:cNvPr id="45" name="Straight Connector 44">
            <a:extLst>
              <a:ext uri="{FF2B5EF4-FFF2-40B4-BE49-F238E27FC236}">
                <a16:creationId xmlns:a16="http://schemas.microsoft.com/office/drawing/2014/main" id="{22464DE3-8707-7077-9AF7-5BC5AD7E5641}"/>
              </a:ext>
            </a:extLst>
          </p:cNvPr>
          <p:cNvCxnSpPr>
            <a:cxnSpLocks/>
          </p:cNvCxnSpPr>
          <p:nvPr/>
        </p:nvCxnSpPr>
        <p:spPr>
          <a:xfrm>
            <a:off x="11159787" y="4189191"/>
            <a:ext cx="725424" cy="0"/>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E5AF6D40-368A-066C-7F14-F74C3F22A15C}"/>
              </a:ext>
            </a:extLst>
          </p:cNvPr>
          <p:cNvCxnSpPr>
            <a:cxnSpLocks/>
          </p:cNvCxnSpPr>
          <p:nvPr/>
        </p:nvCxnSpPr>
        <p:spPr>
          <a:xfrm>
            <a:off x="572177" y="5910597"/>
            <a:ext cx="6813804" cy="0"/>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A82F6DAB-EA9F-27A8-8538-E1579CFAF7E7}"/>
              </a:ext>
            </a:extLst>
          </p:cNvPr>
          <p:cNvCxnSpPr>
            <a:cxnSpLocks/>
          </p:cNvCxnSpPr>
          <p:nvPr/>
        </p:nvCxnSpPr>
        <p:spPr>
          <a:xfrm>
            <a:off x="8350344" y="4268439"/>
            <a:ext cx="725424" cy="0"/>
          </a:xfrm>
          <a:prstGeom prst="line">
            <a:avLst/>
          </a:prstGeom>
          <a:ln>
            <a:solidFill>
              <a:srgbClr val="92D050"/>
            </a:solidFill>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899A4EF4-6861-1B39-0235-BC38A0218D81}"/>
              </a:ext>
            </a:extLst>
          </p:cNvPr>
          <p:cNvSpPr txBox="1"/>
          <p:nvPr/>
        </p:nvSpPr>
        <p:spPr>
          <a:xfrm>
            <a:off x="8446588" y="3769067"/>
            <a:ext cx="642997" cy="369332"/>
          </a:xfrm>
          <a:prstGeom prst="rect">
            <a:avLst/>
          </a:prstGeom>
          <a:noFill/>
        </p:spPr>
        <p:txBody>
          <a:bodyPr wrap="none" rtlCol="0">
            <a:spAutoFit/>
          </a:bodyPr>
          <a:lstStyle/>
          <a:p>
            <a:r>
              <a:rPr lang="en-US" noProof="0" dirty="0"/>
              <a:t>Type</a:t>
            </a:r>
          </a:p>
        </p:txBody>
      </p:sp>
      <p:cxnSp>
        <p:nvCxnSpPr>
          <p:cNvPr id="51" name="Straight Connector 50">
            <a:extLst>
              <a:ext uri="{FF2B5EF4-FFF2-40B4-BE49-F238E27FC236}">
                <a16:creationId xmlns:a16="http://schemas.microsoft.com/office/drawing/2014/main" id="{98D21304-3BCB-A164-76F3-6BB05C2E2C08}"/>
              </a:ext>
            </a:extLst>
          </p:cNvPr>
          <p:cNvCxnSpPr>
            <a:cxnSpLocks/>
          </p:cNvCxnSpPr>
          <p:nvPr/>
        </p:nvCxnSpPr>
        <p:spPr>
          <a:xfrm>
            <a:off x="1145201" y="5193317"/>
            <a:ext cx="3506724" cy="0"/>
          </a:xfrm>
          <a:prstGeom prst="line">
            <a:avLst/>
          </a:prstGeom>
          <a:ln>
            <a:solidFill>
              <a:srgbClr val="92D050"/>
            </a:solidFill>
          </a:ln>
        </p:spPr>
        <p:style>
          <a:lnRef idx="2">
            <a:schemeClr val="accent1"/>
          </a:lnRef>
          <a:fillRef idx="0">
            <a:schemeClr val="accent1"/>
          </a:fillRef>
          <a:effectRef idx="1">
            <a:schemeClr val="accent1"/>
          </a:effectRef>
          <a:fontRef idx="minor">
            <a:schemeClr val="tx1"/>
          </a:fontRef>
        </p:style>
      </p:cxnSp>
      <p:sp>
        <p:nvSpPr>
          <p:cNvPr id="54" name="Oval 53">
            <a:extLst>
              <a:ext uri="{FF2B5EF4-FFF2-40B4-BE49-F238E27FC236}">
                <a16:creationId xmlns:a16="http://schemas.microsoft.com/office/drawing/2014/main" id="{A47F2CE6-0909-386C-DE91-771E6E818F33}"/>
              </a:ext>
            </a:extLst>
          </p:cNvPr>
          <p:cNvSpPr/>
          <p:nvPr/>
        </p:nvSpPr>
        <p:spPr>
          <a:xfrm>
            <a:off x="3432414" y="1068040"/>
            <a:ext cx="362346" cy="343423"/>
          </a:xfrm>
          <a:prstGeom prst="ellipse">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t>1</a:t>
            </a:r>
          </a:p>
        </p:txBody>
      </p:sp>
      <p:sp>
        <p:nvSpPr>
          <p:cNvPr id="55" name="Oval 54">
            <a:extLst>
              <a:ext uri="{FF2B5EF4-FFF2-40B4-BE49-F238E27FC236}">
                <a16:creationId xmlns:a16="http://schemas.microsoft.com/office/drawing/2014/main" id="{60F0DAE4-13D8-27EF-B433-53C7AE1DD606}"/>
              </a:ext>
            </a:extLst>
          </p:cNvPr>
          <p:cNvSpPr/>
          <p:nvPr/>
        </p:nvSpPr>
        <p:spPr>
          <a:xfrm>
            <a:off x="8842698" y="1411463"/>
            <a:ext cx="1715658" cy="1600197"/>
          </a:xfrm>
          <a:prstGeom prst="ellipse">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t>Match call recursion</a:t>
            </a:r>
          </a:p>
          <a:p>
            <a:pPr algn="ctr"/>
            <a:r>
              <a:rPr lang="en-US" noProof="0" dirty="0"/>
              <a:t>count</a:t>
            </a:r>
          </a:p>
        </p:txBody>
      </p:sp>
      <p:sp>
        <p:nvSpPr>
          <p:cNvPr id="57" name="Oval 56">
            <a:extLst>
              <a:ext uri="{FF2B5EF4-FFF2-40B4-BE49-F238E27FC236}">
                <a16:creationId xmlns:a16="http://schemas.microsoft.com/office/drawing/2014/main" id="{93D71A56-A347-C3C6-5E4F-1E1D063D7059}"/>
              </a:ext>
            </a:extLst>
          </p:cNvPr>
          <p:cNvSpPr/>
          <p:nvPr/>
        </p:nvSpPr>
        <p:spPr>
          <a:xfrm>
            <a:off x="6611295" y="1010304"/>
            <a:ext cx="362346" cy="343423"/>
          </a:xfrm>
          <a:prstGeom prst="ellipse">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t>2</a:t>
            </a:r>
          </a:p>
        </p:txBody>
      </p:sp>
      <p:sp>
        <p:nvSpPr>
          <p:cNvPr id="58" name="Oval 57">
            <a:extLst>
              <a:ext uri="{FF2B5EF4-FFF2-40B4-BE49-F238E27FC236}">
                <a16:creationId xmlns:a16="http://schemas.microsoft.com/office/drawing/2014/main" id="{004A954A-BA92-E6FA-B24B-C38BA4134003}"/>
              </a:ext>
            </a:extLst>
          </p:cNvPr>
          <p:cNvSpPr/>
          <p:nvPr/>
        </p:nvSpPr>
        <p:spPr>
          <a:xfrm>
            <a:off x="1154711" y="3898024"/>
            <a:ext cx="362346" cy="343423"/>
          </a:xfrm>
          <a:prstGeom prst="ellipse">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t>1</a:t>
            </a:r>
          </a:p>
        </p:txBody>
      </p:sp>
      <p:sp>
        <p:nvSpPr>
          <p:cNvPr id="59" name="Oval 58">
            <a:extLst>
              <a:ext uri="{FF2B5EF4-FFF2-40B4-BE49-F238E27FC236}">
                <a16:creationId xmlns:a16="http://schemas.microsoft.com/office/drawing/2014/main" id="{B9044D88-866C-A84E-6CA6-6321EA8E0BB5}"/>
              </a:ext>
            </a:extLst>
          </p:cNvPr>
          <p:cNvSpPr/>
          <p:nvPr/>
        </p:nvSpPr>
        <p:spPr>
          <a:xfrm>
            <a:off x="4333592" y="3961401"/>
            <a:ext cx="362346" cy="343423"/>
          </a:xfrm>
          <a:prstGeom prst="ellipse">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t>2</a:t>
            </a:r>
          </a:p>
        </p:txBody>
      </p:sp>
      <p:sp>
        <p:nvSpPr>
          <p:cNvPr id="61" name="Arrow: Right 60">
            <a:extLst>
              <a:ext uri="{FF2B5EF4-FFF2-40B4-BE49-F238E27FC236}">
                <a16:creationId xmlns:a16="http://schemas.microsoft.com/office/drawing/2014/main" id="{D8B6E95C-E865-2B2E-4744-8BBCA3F49BC8}"/>
              </a:ext>
            </a:extLst>
          </p:cNvPr>
          <p:cNvSpPr/>
          <p:nvPr/>
        </p:nvSpPr>
        <p:spPr>
          <a:xfrm rot="16200000">
            <a:off x="-167644" y="2006847"/>
            <a:ext cx="1185146" cy="594359"/>
          </a:xfrm>
          <a:prstGeom prst="rightArrow">
            <a:avLst/>
          </a:prstGeom>
          <a:solidFill>
            <a:srgbClr val="00206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t>nesting</a:t>
            </a:r>
          </a:p>
        </p:txBody>
      </p:sp>
      <p:sp>
        <p:nvSpPr>
          <p:cNvPr id="62" name="Arrow: Right 61">
            <a:extLst>
              <a:ext uri="{FF2B5EF4-FFF2-40B4-BE49-F238E27FC236}">
                <a16:creationId xmlns:a16="http://schemas.microsoft.com/office/drawing/2014/main" id="{1D6F0263-F0D0-158B-8935-C49099BB11D8}"/>
              </a:ext>
            </a:extLst>
          </p:cNvPr>
          <p:cNvSpPr/>
          <p:nvPr/>
        </p:nvSpPr>
        <p:spPr>
          <a:xfrm rot="16200000">
            <a:off x="-167644" y="4931953"/>
            <a:ext cx="1185146" cy="594359"/>
          </a:xfrm>
          <a:prstGeom prst="rightArrow">
            <a:avLst/>
          </a:prstGeom>
          <a:solidFill>
            <a:srgbClr val="00206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t>nesting</a:t>
            </a:r>
          </a:p>
        </p:txBody>
      </p:sp>
      <p:sp>
        <p:nvSpPr>
          <p:cNvPr id="63" name="Arrow: Right 62">
            <a:extLst>
              <a:ext uri="{FF2B5EF4-FFF2-40B4-BE49-F238E27FC236}">
                <a16:creationId xmlns:a16="http://schemas.microsoft.com/office/drawing/2014/main" id="{BA39F763-A6B9-CA37-3F57-A01A8A4F980D}"/>
              </a:ext>
            </a:extLst>
          </p:cNvPr>
          <p:cNvSpPr/>
          <p:nvPr/>
        </p:nvSpPr>
        <p:spPr>
          <a:xfrm>
            <a:off x="798838" y="3125385"/>
            <a:ext cx="1276849" cy="594359"/>
          </a:xfrm>
          <a:prstGeom prst="rightArrow">
            <a:avLst/>
          </a:prstGeom>
          <a:solidFill>
            <a:srgbClr val="00206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t>progress</a:t>
            </a:r>
          </a:p>
        </p:txBody>
      </p:sp>
      <p:sp>
        <p:nvSpPr>
          <p:cNvPr id="64" name="Arrow: Right 63">
            <a:extLst>
              <a:ext uri="{FF2B5EF4-FFF2-40B4-BE49-F238E27FC236}">
                <a16:creationId xmlns:a16="http://schemas.microsoft.com/office/drawing/2014/main" id="{C1E7CB50-F2AE-D720-0C83-C45D3FA338CF}"/>
              </a:ext>
            </a:extLst>
          </p:cNvPr>
          <p:cNvSpPr/>
          <p:nvPr/>
        </p:nvSpPr>
        <p:spPr>
          <a:xfrm>
            <a:off x="710758" y="5973941"/>
            <a:ext cx="1276849" cy="594359"/>
          </a:xfrm>
          <a:prstGeom prst="rightArrow">
            <a:avLst/>
          </a:prstGeom>
          <a:solidFill>
            <a:srgbClr val="00206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t>progress</a:t>
            </a:r>
          </a:p>
        </p:txBody>
      </p:sp>
    </p:spTree>
    <p:extLst>
      <p:ext uri="{BB962C8B-B14F-4D97-AF65-F5344CB8AC3E}">
        <p14:creationId xmlns:p14="http://schemas.microsoft.com/office/powerpoint/2010/main" val="3537157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411323-2715-BEB0-2A3A-236309BE191A}"/>
              </a:ext>
            </a:extLst>
          </p:cNvPr>
          <p:cNvSpPr txBox="1"/>
          <p:nvPr/>
        </p:nvSpPr>
        <p:spPr>
          <a:xfrm>
            <a:off x="5465064" y="365761"/>
            <a:ext cx="1517904" cy="369332"/>
          </a:xfrm>
          <a:prstGeom prst="rect">
            <a:avLst/>
          </a:prstGeom>
          <a:noFill/>
        </p:spPr>
        <p:txBody>
          <a:bodyPr wrap="square" rtlCol="0">
            <a:spAutoFit/>
          </a:bodyPr>
          <a:lstStyle/>
          <a:p>
            <a:r>
              <a:rPr lang="en-US" noProof="0" dirty="0" err="1"/>
              <a:t>steptreenode</a:t>
            </a:r>
            <a:endParaRPr lang="en-US" noProof="0" dirty="0"/>
          </a:p>
        </p:txBody>
      </p:sp>
      <p:cxnSp>
        <p:nvCxnSpPr>
          <p:cNvPr id="6" name="Straight Arrow Connector 5">
            <a:extLst>
              <a:ext uri="{FF2B5EF4-FFF2-40B4-BE49-F238E27FC236}">
                <a16:creationId xmlns:a16="http://schemas.microsoft.com/office/drawing/2014/main" id="{05C64D32-1389-919B-E8AB-CF178ED3D4E2}"/>
              </a:ext>
            </a:extLst>
          </p:cNvPr>
          <p:cNvCxnSpPr/>
          <p:nvPr/>
        </p:nvCxnSpPr>
        <p:spPr>
          <a:xfrm>
            <a:off x="2862072" y="2395728"/>
            <a:ext cx="969264" cy="2926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6793A55B-AC8F-720F-7A8C-4F679B59D81D}"/>
              </a:ext>
            </a:extLst>
          </p:cNvPr>
          <p:cNvCxnSpPr>
            <a:cxnSpLocks/>
          </p:cNvCxnSpPr>
          <p:nvPr/>
        </p:nvCxnSpPr>
        <p:spPr>
          <a:xfrm flipV="1">
            <a:off x="2862072" y="1975104"/>
            <a:ext cx="1335024" cy="420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669A3A7C-716B-B2FB-0F3E-7DC3C62C4FC4}"/>
              </a:ext>
            </a:extLst>
          </p:cNvPr>
          <p:cNvCxnSpPr>
            <a:cxnSpLocks/>
          </p:cNvCxnSpPr>
          <p:nvPr/>
        </p:nvCxnSpPr>
        <p:spPr>
          <a:xfrm flipV="1">
            <a:off x="4197096" y="1554480"/>
            <a:ext cx="1335024" cy="420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FE6FC-A7D5-A421-1205-C266E20461B6}"/>
              </a:ext>
            </a:extLst>
          </p:cNvPr>
          <p:cNvCxnSpPr>
            <a:cxnSpLocks/>
          </p:cNvCxnSpPr>
          <p:nvPr/>
        </p:nvCxnSpPr>
        <p:spPr>
          <a:xfrm>
            <a:off x="4197096" y="1975104"/>
            <a:ext cx="1199388" cy="3865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Oval 13">
            <a:extLst>
              <a:ext uri="{FF2B5EF4-FFF2-40B4-BE49-F238E27FC236}">
                <a16:creationId xmlns:a16="http://schemas.microsoft.com/office/drawing/2014/main" id="{32FB692A-3DF1-7124-C5AB-99D920252F0D}"/>
              </a:ext>
            </a:extLst>
          </p:cNvPr>
          <p:cNvSpPr/>
          <p:nvPr/>
        </p:nvSpPr>
        <p:spPr>
          <a:xfrm>
            <a:off x="2682240" y="1989083"/>
            <a:ext cx="329184" cy="292608"/>
          </a:xfrm>
          <a:prstGeom prst="ellipse">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1</a:t>
            </a:r>
            <a:endParaRPr lang="en-US" dirty="0">
              <a:solidFill>
                <a:schemeClr val="tx1"/>
              </a:solidFill>
            </a:endParaRPr>
          </a:p>
        </p:txBody>
      </p:sp>
      <p:sp>
        <p:nvSpPr>
          <p:cNvPr id="15" name="Oval 14">
            <a:extLst>
              <a:ext uri="{FF2B5EF4-FFF2-40B4-BE49-F238E27FC236}">
                <a16:creationId xmlns:a16="http://schemas.microsoft.com/office/drawing/2014/main" id="{C11CA654-5741-FC5A-0563-638D706BA081}"/>
              </a:ext>
            </a:extLst>
          </p:cNvPr>
          <p:cNvSpPr/>
          <p:nvPr/>
        </p:nvSpPr>
        <p:spPr>
          <a:xfrm>
            <a:off x="3576828" y="2267712"/>
            <a:ext cx="329184" cy="292608"/>
          </a:xfrm>
          <a:prstGeom prst="ellipse">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2</a:t>
            </a:r>
            <a:endParaRPr lang="en-US" dirty="0">
              <a:solidFill>
                <a:schemeClr val="tx1"/>
              </a:solidFill>
            </a:endParaRPr>
          </a:p>
        </p:txBody>
      </p:sp>
      <p:sp>
        <p:nvSpPr>
          <p:cNvPr id="16" name="Oval 15">
            <a:extLst>
              <a:ext uri="{FF2B5EF4-FFF2-40B4-BE49-F238E27FC236}">
                <a16:creationId xmlns:a16="http://schemas.microsoft.com/office/drawing/2014/main" id="{40C74EF7-2366-192C-8F30-4F623B16A18F}"/>
              </a:ext>
            </a:extLst>
          </p:cNvPr>
          <p:cNvSpPr/>
          <p:nvPr/>
        </p:nvSpPr>
        <p:spPr>
          <a:xfrm>
            <a:off x="4032504" y="1554480"/>
            <a:ext cx="329184" cy="292608"/>
          </a:xfrm>
          <a:prstGeom prst="ellipse">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3</a:t>
            </a:r>
            <a:endParaRPr lang="en-US" dirty="0">
              <a:solidFill>
                <a:schemeClr val="tx1"/>
              </a:solidFill>
            </a:endParaRPr>
          </a:p>
        </p:txBody>
      </p:sp>
      <p:sp>
        <p:nvSpPr>
          <p:cNvPr id="17" name="Oval 16">
            <a:extLst>
              <a:ext uri="{FF2B5EF4-FFF2-40B4-BE49-F238E27FC236}">
                <a16:creationId xmlns:a16="http://schemas.microsoft.com/office/drawing/2014/main" id="{E34583D6-9B56-2E32-953D-5C6957B286F4}"/>
              </a:ext>
            </a:extLst>
          </p:cNvPr>
          <p:cNvSpPr/>
          <p:nvPr/>
        </p:nvSpPr>
        <p:spPr>
          <a:xfrm>
            <a:off x="5181600" y="1989083"/>
            <a:ext cx="329184" cy="292608"/>
          </a:xfrm>
          <a:prstGeom prst="ellipse">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a:solidFill>
                  <a:schemeClr val="tx1"/>
                </a:solidFill>
              </a:rPr>
              <a:t>4</a:t>
            </a:r>
            <a:endParaRPr lang="en-US" dirty="0">
              <a:solidFill>
                <a:schemeClr val="tx1"/>
              </a:solidFill>
            </a:endParaRPr>
          </a:p>
        </p:txBody>
      </p:sp>
      <p:sp>
        <p:nvSpPr>
          <p:cNvPr id="18" name="Oval 17">
            <a:extLst>
              <a:ext uri="{FF2B5EF4-FFF2-40B4-BE49-F238E27FC236}">
                <a16:creationId xmlns:a16="http://schemas.microsoft.com/office/drawing/2014/main" id="{1E8F4367-6FC9-D4B1-E32A-6B887F18809A}"/>
              </a:ext>
            </a:extLst>
          </p:cNvPr>
          <p:cNvSpPr/>
          <p:nvPr/>
        </p:nvSpPr>
        <p:spPr>
          <a:xfrm>
            <a:off x="5330190" y="1183150"/>
            <a:ext cx="329184" cy="292608"/>
          </a:xfrm>
          <a:prstGeom prst="ellipse">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5</a:t>
            </a:r>
            <a:endParaRPr lang="en-US" dirty="0">
              <a:solidFill>
                <a:schemeClr val="tx1"/>
              </a:solidFill>
            </a:endParaRPr>
          </a:p>
        </p:txBody>
      </p:sp>
    </p:spTree>
    <p:extLst>
      <p:ext uri="{BB962C8B-B14F-4D97-AF65-F5344CB8AC3E}">
        <p14:creationId xmlns:p14="http://schemas.microsoft.com/office/powerpoint/2010/main" val="1806824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922FC2-6ACE-D0A2-5C72-9A22C9F00CD6}"/>
              </a:ext>
            </a:extLst>
          </p:cNvPr>
          <p:cNvSpPr txBox="1"/>
          <p:nvPr/>
        </p:nvSpPr>
        <p:spPr>
          <a:xfrm>
            <a:off x="5465064" y="365761"/>
            <a:ext cx="1886712" cy="369332"/>
          </a:xfrm>
          <a:prstGeom prst="rect">
            <a:avLst/>
          </a:prstGeom>
          <a:noFill/>
        </p:spPr>
        <p:txBody>
          <a:bodyPr wrap="square" rtlCol="0">
            <a:spAutoFit/>
          </a:bodyPr>
          <a:lstStyle/>
          <a:p>
            <a:r>
              <a:rPr lang="en-US" noProof="0" dirty="0"/>
              <a:t>Merging nodes</a:t>
            </a:r>
          </a:p>
        </p:txBody>
      </p:sp>
      <p:sp>
        <p:nvSpPr>
          <p:cNvPr id="5" name="Rectangle 4">
            <a:extLst>
              <a:ext uri="{FF2B5EF4-FFF2-40B4-BE49-F238E27FC236}">
                <a16:creationId xmlns:a16="http://schemas.microsoft.com/office/drawing/2014/main" id="{3BF454C6-E336-700A-A67B-87DDECFA7E59}"/>
              </a:ext>
            </a:extLst>
          </p:cNvPr>
          <p:cNvSpPr/>
          <p:nvPr/>
        </p:nvSpPr>
        <p:spPr>
          <a:xfrm>
            <a:off x="1029462" y="1513332"/>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a</a:t>
            </a:r>
            <a:endParaRPr lang="en-US" noProof="0" dirty="0">
              <a:solidFill>
                <a:schemeClr val="tx1"/>
              </a:solidFill>
            </a:endParaRPr>
          </a:p>
        </p:txBody>
      </p:sp>
      <p:sp>
        <p:nvSpPr>
          <p:cNvPr id="6" name="Rectangle 5">
            <a:extLst>
              <a:ext uri="{FF2B5EF4-FFF2-40B4-BE49-F238E27FC236}">
                <a16:creationId xmlns:a16="http://schemas.microsoft.com/office/drawing/2014/main" id="{2692B8B0-FAB7-1124-F4A8-12A383C40C11}"/>
              </a:ext>
            </a:extLst>
          </p:cNvPr>
          <p:cNvSpPr/>
          <p:nvPr/>
        </p:nvSpPr>
        <p:spPr>
          <a:xfrm>
            <a:off x="1834134" y="1513332"/>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d</a:t>
            </a:r>
            <a:endParaRPr lang="en-US" noProof="0" dirty="0">
              <a:solidFill>
                <a:schemeClr val="tx1"/>
              </a:solidFill>
            </a:endParaRPr>
          </a:p>
        </p:txBody>
      </p:sp>
      <p:sp>
        <p:nvSpPr>
          <p:cNvPr id="7" name="Rectangle 6">
            <a:extLst>
              <a:ext uri="{FF2B5EF4-FFF2-40B4-BE49-F238E27FC236}">
                <a16:creationId xmlns:a16="http://schemas.microsoft.com/office/drawing/2014/main" id="{FC719D0A-4324-A0A9-0CB7-80708EF23DE0}"/>
              </a:ext>
            </a:extLst>
          </p:cNvPr>
          <p:cNvSpPr/>
          <p:nvPr/>
        </p:nvSpPr>
        <p:spPr>
          <a:xfrm>
            <a:off x="2638806" y="1513332"/>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d</a:t>
            </a:r>
            <a:endParaRPr lang="en-US" noProof="0" dirty="0">
              <a:solidFill>
                <a:schemeClr val="tx1"/>
              </a:solidFill>
            </a:endParaRPr>
          </a:p>
        </p:txBody>
      </p:sp>
      <p:sp>
        <p:nvSpPr>
          <p:cNvPr id="9" name="Rectangle 8">
            <a:extLst>
              <a:ext uri="{FF2B5EF4-FFF2-40B4-BE49-F238E27FC236}">
                <a16:creationId xmlns:a16="http://schemas.microsoft.com/office/drawing/2014/main" id="{9D9EF913-B8BD-A6CC-3E66-350509A5A7C9}"/>
              </a:ext>
            </a:extLst>
          </p:cNvPr>
          <p:cNvSpPr/>
          <p:nvPr/>
        </p:nvSpPr>
        <p:spPr>
          <a:xfrm>
            <a:off x="4766691" y="1793748"/>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t</a:t>
            </a:r>
            <a:endParaRPr lang="en-US" noProof="0" dirty="0">
              <a:solidFill>
                <a:schemeClr val="tx1"/>
              </a:solidFill>
            </a:endParaRPr>
          </a:p>
        </p:txBody>
      </p:sp>
      <p:sp>
        <p:nvSpPr>
          <p:cNvPr id="10" name="Rectangle 9">
            <a:extLst>
              <a:ext uri="{FF2B5EF4-FFF2-40B4-BE49-F238E27FC236}">
                <a16:creationId xmlns:a16="http://schemas.microsoft.com/office/drawing/2014/main" id="{F0F8899B-E329-ACC8-C703-33F1F4E546F2}"/>
              </a:ext>
            </a:extLst>
          </p:cNvPr>
          <p:cNvSpPr/>
          <p:nvPr/>
        </p:nvSpPr>
        <p:spPr>
          <a:xfrm>
            <a:off x="5545264" y="1787652"/>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o</a:t>
            </a:r>
            <a:endParaRPr lang="en-US" noProof="0" dirty="0">
              <a:solidFill>
                <a:schemeClr val="tx1"/>
              </a:solidFill>
            </a:endParaRPr>
          </a:p>
        </p:txBody>
      </p:sp>
      <p:sp>
        <p:nvSpPr>
          <p:cNvPr id="15" name="Rectangle 14">
            <a:extLst>
              <a:ext uri="{FF2B5EF4-FFF2-40B4-BE49-F238E27FC236}">
                <a16:creationId xmlns:a16="http://schemas.microsoft.com/office/drawing/2014/main" id="{03D24DE1-332B-C1D2-89D8-396D80837E93}"/>
              </a:ext>
            </a:extLst>
          </p:cNvPr>
          <p:cNvSpPr/>
          <p:nvPr/>
        </p:nvSpPr>
        <p:spPr>
          <a:xfrm>
            <a:off x="3562731" y="1793748"/>
            <a:ext cx="1004316" cy="53949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err="1">
                <a:solidFill>
                  <a:schemeClr val="tx1"/>
                </a:solidFill>
              </a:rPr>
              <a:t>objects</a:t>
            </a:r>
            <a:endParaRPr lang="en-US" noProof="0" dirty="0">
              <a:solidFill>
                <a:schemeClr val="tx1"/>
              </a:solidFill>
            </a:endParaRPr>
          </a:p>
        </p:txBody>
      </p:sp>
      <p:sp>
        <p:nvSpPr>
          <p:cNvPr id="16" name="Rectangle 15">
            <a:extLst>
              <a:ext uri="{FF2B5EF4-FFF2-40B4-BE49-F238E27FC236}">
                <a16:creationId xmlns:a16="http://schemas.microsoft.com/office/drawing/2014/main" id="{2EDDDC36-3127-850B-7F9E-F75AF3904E4B}"/>
              </a:ext>
            </a:extLst>
          </p:cNvPr>
          <p:cNvSpPr/>
          <p:nvPr/>
        </p:nvSpPr>
        <p:spPr>
          <a:xfrm>
            <a:off x="667512" y="2322576"/>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g</a:t>
            </a:r>
            <a:endParaRPr lang="en-US" noProof="0" dirty="0">
              <a:solidFill>
                <a:schemeClr val="tx1"/>
              </a:solidFill>
            </a:endParaRPr>
          </a:p>
        </p:txBody>
      </p:sp>
      <p:sp>
        <p:nvSpPr>
          <p:cNvPr id="17" name="Rectangle 16">
            <a:extLst>
              <a:ext uri="{FF2B5EF4-FFF2-40B4-BE49-F238E27FC236}">
                <a16:creationId xmlns:a16="http://schemas.microsoft.com/office/drawing/2014/main" id="{BCBFDE85-9C1F-4545-B940-81D1ED9EB93D}"/>
              </a:ext>
            </a:extLst>
          </p:cNvPr>
          <p:cNvSpPr/>
          <p:nvPr/>
        </p:nvSpPr>
        <p:spPr>
          <a:xfrm>
            <a:off x="1412748" y="2322576"/>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i</a:t>
            </a:r>
            <a:endParaRPr lang="en-US" noProof="0" dirty="0">
              <a:solidFill>
                <a:schemeClr val="tx1"/>
              </a:solidFill>
            </a:endParaRPr>
          </a:p>
        </p:txBody>
      </p:sp>
      <p:sp>
        <p:nvSpPr>
          <p:cNvPr id="18" name="Rectangle 17">
            <a:extLst>
              <a:ext uri="{FF2B5EF4-FFF2-40B4-BE49-F238E27FC236}">
                <a16:creationId xmlns:a16="http://schemas.microsoft.com/office/drawing/2014/main" id="{20F8228C-2B41-E5C0-EA23-9913957C8BB8}"/>
              </a:ext>
            </a:extLst>
          </p:cNvPr>
          <p:cNvSpPr/>
          <p:nvPr/>
        </p:nvSpPr>
        <p:spPr>
          <a:xfrm>
            <a:off x="2114550" y="2322576"/>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v</a:t>
            </a:r>
            <a:endParaRPr lang="en-US" noProof="0" dirty="0">
              <a:solidFill>
                <a:schemeClr val="tx1"/>
              </a:solidFill>
            </a:endParaRPr>
          </a:p>
        </p:txBody>
      </p:sp>
      <p:sp>
        <p:nvSpPr>
          <p:cNvPr id="19" name="Rectangle 18">
            <a:extLst>
              <a:ext uri="{FF2B5EF4-FFF2-40B4-BE49-F238E27FC236}">
                <a16:creationId xmlns:a16="http://schemas.microsoft.com/office/drawing/2014/main" id="{DE1275A6-580F-E003-DBFD-B8D40731F7EF}"/>
              </a:ext>
            </a:extLst>
          </p:cNvPr>
          <p:cNvSpPr/>
          <p:nvPr/>
        </p:nvSpPr>
        <p:spPr>
          <a:xfrm>
            <a:off x="2852166" y="2322576"/>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e</a:t>
            </a:r>
            <a:endParaRPr lang="en-US" noProof="0" dirty="0">
              <a:solidFill>
                <a:schemeClr val="tx1"/>
              </a:solidFill>
            </a:endParaRPr>
          </a:p>
        </p:txBody>
      </p:sp>
      <p:sp>
        <p:nvSpPr>
          <p:cNvPr id="20" name="Rectangle 19">
            <a:extLst>
              <a:ext uri="{FF2B5EF4-FFF2-40B4-BE49-F238E27FC236}">
                <a16:creationId xmlns:a16="http://schemas.microsoft.com/office/drawing/2014/main" id="{431C4409-489F-BE17-3E54-D368AA38F89B}"/>
              </a:ext>
            </a:extLst>
          </p:cNvPr>
          <p:cNvSpPr/>
          <p:nvPr/>
        </p:nvSpPr>
        <p:spPr>
          <a:xfrm>
            <a:off x="6323837" y="1787652"/>
            <a:ext cx="1004316" cy="53949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err="1">
                <a:solidFill>
                  <a:schemeClr val="tx1"/>
                </a:solidFill>
              </a:rPr>
              <a:t>objects</a:t>
            </a:r>
            <a:endParaRPr lang="en-US" noProof="0" dirty="0">
              <a:solidFill>
                <a:schemeClr val="tx1"/>
              </a:solidFill>
            </a:endParaRPr>
          </a:p>
        </p:txBody>
      </p:sp>
      <p:sp>
        <p:nvSpPr>
          <p:cNvPr id="21" name="Rectangle 20">
            <a:extLst>
              <a:ext uri="{FF2B5EF4-FFF2-40B4-BE49-F238E27FC236}">
                <a16:creationId xmlns:a16="http://schemas.microsoft.com/office/drawing/2014/main" id="{F9AA4C69-3D0C-8695-16B0-87FEDEE21556}"/>
              </a:ext>
            </a:extLst>
          </p:cNvPr>
          <p:cNvSpPr/>
          <p:nvPr/>
        </p:nvSpPr>
        <p:spPr>
          <a:xfrm>
            <a:off x="667512" y="3808477"/>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g</a:t>
            </a:r>
            <a:endParaRPr lang="en-US" noProof="0" dirty="0">
              <a:solidFill>
                <a:schemeClr val="tx1"/>
              </a:solidFill>
            </a:endParaRPr>
          </a:p>
        </p:txBody>
      </p:sp>
      <p:sp>
        <p:nvSpPr>
          <p:cNvPr id="22" name="Rectangle 21">
            <a:extLst>
              <a:ext uri="{FF2B5EF4-FFF2-40B4-BE49-F238E27FC236}">
                <a16:creationId xmlns:a16="http://schemas.microsoft.com/office/drawing/2014/main" id="{D9DD2BF4-1B54-EB34-65D6-693ACA85F4EC}"/>
              </a:ext>
            </a:extLst>
          </p:cNvPr>
          <p:cNvSpPr/>
          <p:nvPr/>
        </p:nvSpPr>
        <p:spPr>
          <a:xfrm>
            <a:off x="1412748" y="3808477"/>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i</a:t>
            </a:r>
            <a:endParaRPr lang="en-US" noProof="0" dirty="0">
              <a:solidFill>
                <a:schemeClr val="tx1"/>
              </a:solidFill>
            </a:endParaRPr>
          </a:p>
        </p:txBody>
      </p:sp>
      <p:sp>
        <p:nvSpPr>
          <p:cNvPr id="23" name="Rectangle 22">
            <a:extLst>
              <a:ext uri="{FF2B5EF4-FFF2-40B4-BE49-F238E27FC236}">
                <a16:creationId xmlns:a16="http://schemas.microsoft.com/office/drawing/2014/main" id="{DD63A31F-11D1-54BE-D748-8E4E242327C6}"/>
              </a:ext>
            </a:extLst>
          </p:cNvPr>
          <p:cNvSpPr/>
          <p:nvPr/>
        </p:nvSpPr>
        <p:spPr>
          <a:xfrm>
            <a:off x="2114550" y="3808477"/>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v</a:t>
            </a:r>
            <a:endParaRPr lang="en-US" noProof="0" dirty="0">
              <a:solidFill>
                <a:schemeClr val="tx1"/>
              </a:solidFill>
            </a:endParaRPr>
          </a:p>
        </p:txBody>
      </p:sp>
      <p:sp>
        <p:nvSpPr>
          <p:cNvPr id="24" name="Rectangle 23">
            <a:extLst>
              <a:ext uri="{FF2B5EF4-FFF2-40B4-BE49-F238E27FC236}">
                <a16:creationId xmlns:a16="http://schemas.microsoft.com/office/drawing/2014/main" id="{ED10FAB0-EB7B-FD0B-7B82-D46D91CFA50A}"/>
              </a:ext>
            </a:extLst>
          </p:cNvPr>
          <p:cNvSpPr/>
          <p:nvPr/>
        </p:nvSpPr>
        <p:spPr>
          <a:xfrm>
            <a:off x="2852166" y="3808477"/>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e</a:t>
            </a:r>
            <a:endParaRPr lang="en-US" noProof="0" dirty="0">
              <a:solidFill>
                <a:schemeClr val="tx1"/>
              </a:solidFill>
            </a:endParaRPr>
          </a:p>
        </p:txBody>
      </p:sp>
      <p:sp>
        <p:nvSpPr>
          <p:cNvPr id="25" name="TextBox 24">
            <a:extLst>
              <a:ext uri="{FF2B5EF4-FFF2-40B4-BE49-F238E27FC236}">
                <a16:creationId xmlns:a16="http://schemas.microsoft.com/office/drawing/2014/main" id="{DDDE8607-9938-1946-BE7B-95F08D5F69F2}"/>
              </a:ext>
            </a:extLst>
          </p:cNvPr>
          <p:cNvSpPr txBox="1"/>
          <p:nvPr/>
        </p:nvSpPr>
        <p:spPr>
          <a:xfrm>
            <a:off x="2007108" y="824460"/>
            <a:ext cx="1886712" cy="369332"/>
          </a:xfrm>
          <a:prstGeom prst="rect">
            <a:avLst/>
          </a:prstGeom>
          <a:noFill/>
        </p:spPr>
        <p:txBody>
          <a:bodyPr wrap="square" rtlCol="0">
            <a:spAutoFit/>
          </a:bodyPr>
          <a:lstStyle/>
          <a:p>
            <a:r>
              <a:rPr lang="en-US" noProof="0" dirty="0"/>
              <a:t>tree</a:t>
            </a:r>
          </a:p>
        </p:txBody>
      </p:sp>
      <p:sp>
        <p:nvSpPr>
          <p:cNvPr id="26" name="TextBox 25">
            <a:extLst>
              <a:ext uri="{FF2B5EF4-FFF2-40B4-BE49-F238E27FC236}">
                <a16:creationId xmlns:a16="http://schemas.microsoft.com/office/drawing/2014/main" id="{57871751-895A-15B2-8696-79B28CA23C9A}"/>
              </a:ext>
            </a:extLst>
          </p:cNvPr>
          <p:cNvSpPr txBox="1"/>
          <p:nvPr/>
        </p:nvSpPr>
        <p:spPr>
          <a:xfrm>
            <a:off x="1187958" y="4385550"/>
            <a:ext cx="1886712" cy="369332"/>
          </a:xfrm>
          <a:prstGeom prst="rect">
            <a:avLst/>
          </a:prstGeom>
          <a:noFill/>
        </p:spPr>
        <p:txBody>
          <a:bodyPr wrap="square" rtlCol="0">
            <a:spAutoFit/>
          </a:bodyPr>
          <a:lstStyle/>
          <a:p>
            <a:r>
              <a:rPr lang="en-US" noProof="0" dirty="0"/>
              <a:t>New pattern</a:t>
            </a:r>
          </a:p>
        </p:txBody>
      </p:sp>
      <p:sp>
        <p:nvSpPr>
          <p:cNvPr id="28" name="Rectangle 27">
            <a:extLst>
              <a:ext uri="{FF2B5EF4-FFF2-40B4-BE49-F238E27FC236}">
                <a16:creationId xmlns:a16="http://schemas.microsoft.com/office/drawing/2014/main" id="{2A3E33DF-5E55-764C-246B-972719941A52}"/>
              </a:ext>
            </a:extLst>
          </p:cNvPr>
          <p:cNvSpPr/>
          <p:nvPr/>
        </p:nvSpPr>
        <p:spPr>
          <a:xfrm>
            <a:off x="5009769" y="3808477"/>
            <a:ext cx="1004316" cy="53949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err="1">
                <a:solidFill>
                  <a:schemeClr val="tx1"/>
                </a:solidFill>
              </a:rPr>
              <a:t>objects</a:t>
            </a:r>
            <a:endParaRPr lang="en-US" noProof="0" dirty="0">
              <a:solidFill>
                <a:schemeClr val="tx1"/>
              </a:solidFill>
            </a:endParaRPr>
          </a:p>
        </p:txBody>
      </p:sp>
      <p:cxnSp>
        <p:nvCxnSpPr>
          <p:cNvPr id="30" name="Straight Arrow Connector 29">
            <a:extLst>
              <a:ext uri="{FF2B5EF4-FFF2-40B4-BE49-F238E27FC236}">
                <a16:creationId xmlns:a16="http://schemas.microsoft.com/office/drawing/2014/main" id="{31636D0E-A5D8-14A0-FDBE-758CF9985993}"/>
              </a:ext>
            </a:extLst>
          </p:cNvPr>
          <p:cNvCxnSpPr>
            <a:cxnSpLocks/>
            <a:stCxn id="59" idx="0"/>
            <a:endCxn id="15" idx="2"/>
          </p:cNvCxnSpPr>
          <p:nvPr/>
        </p:nvCxnSpPr>
        <p:spPr>
          <a:xfrm flipV="1">
            <a:off x="4046506" y="2333244"/>
            <a:ext cx="18383" cy="147656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2" name="TextBox 31">
            <a:extLst>
              <a:ext uri="{FF2B5EF4-FFF2-40B4-BE49-F238E27FC236}">
                <a16:creationId xmlns:a16="http://schemas.microsoft.com/office/drawing/2014/main" id="{E817C5FC-DB6C-48D3-5828-D9A79BFBA3EE}"/>
              </a:ext>
            </a:extLst>
          </p:cNvPr>
          <p:cNvSpPr txBox="1"/>
          <p:nvPr/>
        </p:nvSpPr>
        <p:spPr>
          <a:xfrm>
            <a:off x="7673148" y="313575"/>
            <a:ext cx="4297871" cy="6463308"/>
          </a:xfrm>
          <a:prstGeom prst="rect">
            <a:avLst/>
          </a:prstGeom>
          <a:noFill/>
        </p:spPr>
        <p:txBody>
          <a:bodyPr wrap="square" rtlCol="0">
            <a:spAutoFit/>
          </a:bodyPr>
          <a:lstStyle/>
          <a:p>
            <a:r>
              <a:rPr lang="nl-NL" dirty="0"/>
              <a:t>W</a:t>
            </a:r>
            <a:r>
              <a:rPr lang="en-US" dirty="0"/>
              <a:t>hen the first ‘objects’ node is linked, the new pattern (give %objects% %objects%) will add a new ‘objects’ node behind the first ‘objects’ node.</a:t>
            </a:r>
          </a:p>
          <a:p>
            <a:r>
              <a:rPr lang="en-US" noProof="0" dirty="0"/>
              <a:t>Because of this, ‘add %objects% %objects%’ </a:t>
            </a:r>
            <a:r>
              <a:rPr lang="en-US" dirty="0"/>
              <a:t>would be a valid pattern.</a:t>
            </a:r>
          </a:p>
          <a:p>
            <a:endParaRPr lang="en-US" dirty="0"/>
          </a:p>
          <a:p>
            <a:r>
              <a:rPr lang="en-US" dirty="0"/>
              <a:t>Sometimes we need to merge nodes though, because there would be too much possibilities otherwise:</a:t>
            </a:r>
          </a:p>
          <a:p>
            <a:r>
              <a:rPr lang="en-US" dirty="0"/>
              <a:t>[lets] [lag] [the] [pattern] detector</a:t>
            </a:r>
          </a:p>
          <a:p>
            <a:endParaRPr lang="en-US" noProof="0" dirty="0"/>
          </a:p>
          <a:p>
            <a:r>
              <a:rPr lang="en-US" noProof="0" dirty="0"/>
              <a:t>To still merge nodes without it being a problem, each node should know about its parent nodes. (multiple parent nodes merged)</a:t>
            </a:r>
            <a:br>
              <a:rPr lang="en-US" noProof="0" dirty="0"/>
            </a:br>
            <a:r>
              <a:rPr lang="en-US" noProof="0" dirty="0"/>
              <a:t>when a new pattern adds a new child (</a:t>
            </a:r>
            <a:r>
              <a:rPr lang="en-US" noProof="0" dirty="0" err="1"/>
              <a:t>nC</a:t>
            </a:r>
            <a:r>
              <a:rPr lang="en-US" noProof="0" dirty="0"/>
              <a:t>) to an existing parent node (</a:t>
            </a:r>
            <a:r>
              <a:rPr lang="en-US" noProof="0" dirty="0" err="1"/>
              <a:t>nP</a:t>
            </a:r>
            <a:r>
              <a:rPr lang="en-US" noProof="0" dirty="0"/>
              <a:t>), the </a:t>
            </a:r>
            <a:r>
              <a:rPr lang="en-US" dirty="0"/>
              <a:t>other parents of that existing parent node (</a:t>
            </a:r>
            <a:r>
              <a:rPr lang="en-US" dirty="0" err="1"/>
              <a:t>nP</a:t>
            </a:r>
            <a:r>
              <a:rPr lang="en-US" dirty="0"/>
              <a:t>) should point to a clone (nP2) of the existing parent node (</a:t>
            </a:r>
            <a:r>
              <a:rPr lang="en-US" dirty="0" err="1"/>
              <a:t>nP</a:t>
            </a:r>
            <a:r>
              <a:rPr lang="en-US" dirty="0"/>
              <a:t>). That clone should point to the same children as the children of the existing parent node.</a:t>
            </a:r>
            <a:endParaRPr lang="en-US" noProof="0" dirty="0"/>
          </a:p>
        </p:txBody>
      </p:sp>
      <p:sp>
        <p:nvSpPr>
          <p:cNvPr id="37" name="&quot;Not Allowed&quot; Symbol 36">
            <a:extLst>
              <a:ext uri="{FF2B5EF4-FFF2-40B4-BE49-F238E27FC236}">
                <a16:creationId xmlns:a16="http://schemas.microsoft.com/office/drawing/2014/main" id="{828BE530-6E76-D92D-F84B-870EA45FC4BE}"/>
              </a:ext>
            </a:extLst>
          </p:cNvPr>
          <p:cNvSpPr/>
          <p:nvPr/>
        </p:nvSpPr>
        <p:spPr>
          <a:xfrm>
            <a:off x="4915186" y="2617850"/>
            <a:ext cx="410337" cy="410337"/>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1" name="Straight Arrow Connector 40">
            <a:extLst>
              <a:ext uri="{FF2B5EF4-FFF2-40B4-BE49-F238E27FC236}">
                <a16:creationId xmlns:a16="http://schemas.microsoft.com/office/drawing/2014/main" id="{C566D598-378C-6786-AE7B-A8B14F6E48D5}"/>
              </a:ext>
            </a:extLst>
          </p:cNvPr>
          <p:cNvCxnSpPr>
            <a:cxnSpLocks/>
            <a:endCxn id="15" idx="1"/>
          </p:cNvCxnSpPr>
          <p:nvPr/>
        </p:nvCxnSpPr>
        <p:spPr>
          <a:xfrm>
            <a:off x="3253549" y="1753362"/>
            <a:ext cx="309182" cy="310134"/>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451777AD-3839-73B6-F20A-48B3AED57AB3}"/>
              </a:ext>
            </a:extLst>
          </p:cNvPr>
          <p:cNvCxnSpPr>
            <a:cxnSpLocks/>
            <a:stCxn id="15" idx="3"/>
            <a:endCxn id="28" idx="1"/>
          </p:cNvCxnSpPr>
          <p:nvPr/>
        </p:nvCxnSpPr>
        <p:spPr>
          <a:xfrm>
            <a:off x="4567047" y="2063496"/>
            <a:ext cx="442722" cy="2014729"/>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4E2A9D3F-73CA-B1B9-1FC8-4860FD3EBAED}"/>
              </a:ext>
            </a:extLst>
          </p:cNvPr>
          <p:cNvCxnSpPr>
            <a:cxnSpLocks/>
            <a:stCxn id="6" idx="3"/>
            <a:endCxn id="7" idx="1"/>
          </p:cNvCxnSpPr>
          <p:nvPr/>
        </p:nvCxnSpPr>
        <p:spPr>
          <a:xfrm>
            <a:off x="2428494" y="1783080"/>
            <a:ext cx="210312" cy="0"/>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1C59B767-0BFD-0614-4C11-AFEB9A46205F}"/>
              </a:ext>
            </a:extLst>
          </p:cNvPr>
          <p:cNvCxnSpPr>
            <a:cxnSpLocks/>
            <a:stCxn id="5" idx="3"/>
            <a:endCxn id="6" idx="1"/>
          </p:cNvCxnSpPr>
          <p:nvPr/>
        </p:nvCxnSpPr>
        <p:spPr>
          <a:xfrm>
            <a:off x="1623822" y="1783080"/>
            <a:ext cx="210312" cy="0"/>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59" name="Rectangle 58">
            <a:extLst>
              <a:ext uri="{FF2B5EF4-FFF2-40B4-BE49-F238E27FC236}">
                <a16:creationId xmlns:a16="http://schemas.microsoft.com/office/drawing/2014/main" id="{FB7E93EE-2C8F-4D90-1693-6077DC8E2E00}"/>
              </a:ext>
            </a:extLst>
          </p:cNvPr>
          <p:cNvSpPr/>
          <p:nvPr/>
        </p:nvSpPr>
        <p:spPr>
          <a:xfrm>
            <a:off x="3544348" y="3809805"/>
            <a:ext cx="1004316" cy="53949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err="1">
                <a:solidFill>
                  <a:schemeClr val="tx1"/>
                </a:solidFill>
              </a:rPr>
              <a:t>objects</a:t>
            </a:r>
            <a:endParaRPr lang="en-US" noProof="0" dirty="0">
              <a:solidFill>
                <a:schemeClr val="tx1"/>
              </a:solidFill>
            </a:endParaRPr>
          </a:p>
        </p:txBody>
      </p:sp>
      <p:cxnSp>
        <p:nvCxnSpPr>
          <p:cNvPr id="61" name="Straight Arrow Connector 60">
            <a:extLst>
              <a:ext uri="{FF2B5EF4-FFF2-40B4-BE49-F238E27FC236}">
                <a16:creationId xmlns:a16="http://schemas.microsoft.com/office/drawing/2014/main" id="{967F715F-3B15-9714-16D1-B3620CF8745B}"/>
              </a:ext>
            </a:extLst>
          </p:cNvPr>
          <p:cNvCxnSpPr>
            <a:cxnSpLocks/>
            <a:stCxn id="24" idx="0"/>
            <a:endCxn id="19" idx="2"/>
          </p:cNvCxnSpPr>
          <p:nvPr/>
        </p:nvCxnSpPr>
        <p:spPr>
          <a:xfrm flipV="1">
            <a:off x="3149346" y="2862072"/>
            <a:ext cx="0" cy="94640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64" name="Straight Arrow Connector 63">
            <a:extLst>
              <a:ext uri="{FF2B5EF4-FFF2-40B4-BE49-F238E27FC236}">
                <a16:creationId xmlns:a16="http://schemas.microsoft.com/office/drawing/2014/main" id="{A5A4C73E-3B00-9836-C6A6-3272EAA2C6DA}"/>
              </a:ext>
            </a:extLst>
          </p:cNvPr>
          <p:cNvCxnSpPr>
            <a:cxnSpLocks/>
            <a:endCxn id="18" idx="2"/>
          </p:cNvCxnSpPr>
          <p:nvPr/>
        </p:nvCxnSpPr>
        <p:spPr>
          <a:xfrm flipV="1">
            <a:off x="2411730" y="2862072"/>
            <a:ext cx="0" cy="94640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66" name="Straight Arrow Connector 65">
            <a:extLst>
              <a:ext uri="{FF2B5EF4-FFF2-40B4-BE49-F238E27FC236}">
                <a16:creationId xmlns:a16="http://schemas.microsoft.com/office/drawing/2014/main" id="{18FD27CE-6DB6-A9A5-0A92-304A40132E21}"/>
              </a:ext>
            </a:extLst>
          </p:cNvPr>
          <p:cNvCxnSpPr>
            <a:cxnSpLocks/>
          </p:cNvCxnSpPr>
          <p:nvPr/>
        </p:nvCxnSpPr>
        <p:spPr>
          <a:xfrm flipV="1">
            <a:off x="1728978" y="2852731"/>
            <a:ext cx="0" cy="94640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67" name="Straight Arrow Connector 66">
            <a:extLst>
              <a:ext uri="{FF2B5EF4-FFF2-40B4-BE49-F238E27FC236}">
                <a16:creationId xmlns:a16="http://schemas.microsoft.com/office/drawing/2014/main" id="{620EFF1D-BCE2-9B98-522A-7E069C683BF1}"/>
              </a:ext>
            </a:extLst>
          </p:cNvPr>
          <p:cNvCxnSpPr>
            <a:cxnSpLocks/>
          </p:cNvCxnSpPr>
          <p:nvPr/>
        </p:nvCxnSpPr>
        <p:spPr>
          <a:xfrm flipV="1">
            <a:off x="964692" y="2888545"/>
            <a:ext cx="0" cy="94640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69" name="Straight Arrow Connector 68">
            <a:extLst>
              <a:ext uri="{FF2B5EF4-FFF2-40B4-BE49-F238E27FC236}">
                <a16:creationId xmlns:a16="http://schemas.microsoft.com/office/drawing/2014/main" id="{F7E7EF6A-DB26-8E4D-F5AE-A0270BE3CA82}"/>
              </a:ext>
            </a:extLst>
          </p:cNvPr>
          <p:cNvCxnSpPr>
            <a:cxnSpLocks/>
          </p:cNvCxnSpPr>
          <p:nvPr/>
        </p:nvCxnSpPr>
        <p:spPr>
          <a:xfrm flipV="1">
            <a:off x="804519" y="5123402"/>
            <a:ext cx="0" cy="45315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72" name="TextBox 71">
            <a:extLst>
              <a:ext uri="{FF2B5EF4-FFF2-40B4-BE49-F238E27FC236}">
                <a16:creationId xmlns:a16="http://schemas.microsoft.com/office/drawing/2014/main" id="{B4350AAD-E871-1CB7-2525-56F0B0E5460C}"/>
              </a:ext>
            </a:extLst>
          </p:cNvPr>
          <p:cNvSpPr txBox="1"/>
          <p:nvPr/>
        </p:nvSpPr>
        <p:spPr>
          <a:xfrm>
            <a:off x="879195" y="5207222"/>
            <a:ext cx="1489254" cy="369332"/>
          </a:xfrm>
          <a:prstGeom prst="rect">
            <a:avLst/>
          </a:prstGeom>
          <a:noFill/>
        </p:spPr>
        <p:txBody>
          <a:bodyPr wrap="none" rtlCol="0">
            <a:spAutoFit/>
          </a:bodyPr>
          <a:lstStyle/>
          <a:p>
            <a:r>
              <a:rPr lang="nl-NL" dirty="0"/>
              <a:t>Use </a:t>
            </a:r>
            <a:r>
              <a:rPr lang="nl-NL" dirty="0" err="1"/>
              <a:t>old</a:t>
            </a:r>
            <a:r>
              <a:rPr lang="nl-NL" dirty="0"/>
              <a:t> node</a:t>
            </a:r>
            <a:endParaRPr lang="en-US" dirty="0"/>
          </a:p>
        </p:txBody>
      </p:sp>
      <p:sp>
        <p:nvSpPr>
          <p:cNvPr id="75" name="TextBox 74">
            <a:extLst>
              <a:ext uri="{FF2B5EF4-FFF2-40B4-BE49-F238E27FC236}">
                <a16:creationId xmlns:a16="http://schemas.microsoft.com/office/drawing/2014/main" id="{FBB34919-58C8-F8B9-BA92-9D83A5AB634C}"/>
              </a:ext>
            </a:extLst>
          </p:cNvPr>
          <p:cNvSpPr txBox="1"/>
          <p:nvPr/>
        </p:nvSpPr>
        <p:spPr>
          <a:xfrm>
            <a:off x="2972788" y="5157668"/>
            <a:ext cx="1290353" cy="369332"/>
          </a:xfrm>
          <a:prstGeom prst="rect">
            <a:avLst/>
          </a:prstGeom>
          <a:noFill/>
        </p:spPr>
        <p:txBody>
          <a:bodyPr wrap="none" rtlCol="0">
            <a:spAutoFit/>
          </a:bodyPr>
          <a:lstStyle/>
          <a:p>
            <a:r>
              <a:rPr lang="nl-NL" dirty="0"/>
              <a:t>wrong </a:t>
            </a:r>
            <a:r>
              <a:rPr lang="nl-NL" dirty="0" err="1"/>
              <a:t>path</a:t>
            </a:r>
            <a:endParaRPr lang="en-US" dirty="0"/>
          </a:p>
        </p:txBody>
      </p:sp>
      <p:cxnSp>
        <p:nvCxnSpPr>
          <p:cNvPr id="76" name="Straight Arrow Connector 75">
            <a:extLst>
              <a:ext uri="{FF2B5EF4-FFF2-40B4-BE49-F238E27FC236}">
                <a16:creationId xmlns:a16="http://schemas.microsoft.com/office/drawing/2014/main" id="{07B10B3B-0D07-112D-F8C0-ADF2F0BF95C9}"/>
              </a:ext>
            </a:extLst>
          </p:cNvPr>
          <p:cNvCxnSpPr>
            <a:cxnSpLocks/>
          </p:cNvCxnSpPr>
          <p:nvPr/>
        </p:nvCxnSpPr>
        <p:spPr>
          <a:xfrm>
            <a:off x="2558117" y="5374755"/>
            <a:ext cx="359999" cy="17133"/>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79" name="Rectangle 78">
            <a:extLst>
              <a:ext uri="{FF2B5EF4-FFF2-40B4-BE49-F238E27FC236}">
                <a16:creationId xmlns:a16="http://schemas.microsoft.com/office/drawing/2014/main" id="{164CAF74-9AAC-3B8C-3DEB-2E0C4A259B1A}"/>
              </a:ext>
            </a:extLst>
          </p:cNvPr>
          <p:cNvSpPr/>
          <p:nvPr/>
        </p:nvSpPr>
        <p:spPr>
          <a:xfrm>
            <a:off x="3463194" y="913888"/>
            <a:ext cx="1004316" cy="53949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err="1">
                <a:solidFill>
                  <a:schemeClr val="tx1"/>
                </a:solidFill>
              </a:rPr>
              <a:t>objects</a:t>
            </a:r>
            <a:endParaRPr lang="en-US" noProof="0" dirty="0">
              <a:solidFill>
                <a:schemeClr val="tx1"/>
              </a:solidFill>
            </a:endParaRPr>
          </a:p>
        </p:txBody>
      </p:sp>
      <p:cxnSp>
        <p:nvCxnSpPr>
          <p:cNvPr id="80" name="Straight Arrow Connector 79">
            <a:extLst>
              <a:ext uri="{FF2B5EF4-FFF2-40B4-BE49-F238E27FC236}">
                <a16:creationId xmlns:a16="http://schemas.microsoft.com/office/drawing/2014/main" id="{CE834D53-7EDF-3400-7F40-666E072EEEE4}"/>
              </a:ext>
            </a:extLst>
          </p:cNvPr>
          <p:cNvCxnSpPr>
            <a:cxnSpLocks/>
            <a:stCxn id="7" idx="0"/>
            <a:endCxn id="79" idx="2"/>
          </p:cNvCxnSpPr>
          <p:nvPr/>
        </p:nvCxnSpPr>
        <p:spPr>
          <a:xfrm flipV="1">
            <a:off x="2935986" y="1453384"/>
            <a:ext cx="1029366" cy="59948"/>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2CB71918-51EE-491E-8D9F-22E7FDA5DBDB}"/>
              </a:ext>
            </a:extLst>
          </p:cNvPr>
          <p:cNvCxnSpPr>
            <a:cxnSpLocks/>
            <a:stCxn id="79" idx="3"/>
            <a:endCxn id="9" idx="0"/>
          </p:cNvCxnSpPr>
          <p:nvPr/>
        </p:nvCxnSpPr>
        <p:spPr>
          <a:xfrm>
            <a:off x="4467510" y="1183636"/>
            <a:ext cx="596361" cy="610112"/>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3332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BEC5A-EA29-8D2A-DEFE-F0A14382159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E6B4F0B-9721-6567-9B48-659787F5ECAE}"/>
              </a:ext>
            </a:extLst>
          </p:cNvPr>
          <p:cNvSpPr/>
          <p:nvPr/>
        </p:nvSpPr>
        <p:spPr>
          <a:xfrm>
            <a:off x="4441602" y="822448"/>
            <a:ext cx="1004316" cy="53949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err="1">
                <a:solidFill>
                  <a:schemeClr val="tx1"/>
                </a:solidFill>
              </a:rPr>
              <a:t>objects</a:t>
            </a:r>
            <a:endParaRPr lang="en-US" noProof="0" dirty="0">
              <a:solidFill>
                <a:schemeClr val="tx1"/>
              </a:solidFill>
            </a:endParaRPr>
          </a:p>
        </p:txBody>
      </p:sp>
      <p:cxnSp>
        <p:nvCxnSpPr>
          <p:cNvPr id="5" name="Straight Arrow Connector 4">
            <a:extLst>
              <a:ext uri="{FF2B5EF4-FFF2-40B4-BE49-F238E27FC236}">
                <a16:creationId xmlns:a16="http://schemas.microsoft.com/office/drawing/2014/main" id="{FC5FBAE0-155E-AAA6-F711-B7CF73D425D3}"/>
              </a:ext>
            </a:extLst>
          </p:cNvPr>
          <p:cNvCxnSpPr>
            <a:cxnSpLocks/>
            <a:stCxn id="2" idx="1"/>
            <a:endCxn id="6" idx="3"/>
          </p:cNvCxnSpPr>
          <p:nvPr/>
        </p:nvCxnSpPr>
        <p:spPr>
          <a:xfrm flipH="1">
            <a:off x="3465576" y="1092196"/>
            <a:ext cx="976026" cy="1513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144ED750-0C0A-A856-23C2-7198B581221D}"/>
              </a:ext>
            </a:extLst>
          </p:cNvPr>
          <p:cNvSpPr/>
          <p:nvPr/>
        </p:nvSpPr>
        <p:spPr>
          <a:xfrm>
            <a:off x="2057400" y="973836"/>
            <a:ext cx="1408176"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Parent node</a:t>
            </a:r>
            <a:endParaRPr lang="en-US" noProof="0" dirty="0">
              <a:solidFill>
                <a:schemeClr val="tx1"/>
              </a:solidFill>
            </a:endParaRPr>
          </a:p>
        </p:txBody>
      </p:sp>
      <p:sp>
        <p:nvSpPr>
          <p:cNvPr id="7" name="Rectangle 6">
            <a:extLst>
              <a:ext uri="{FF2B5EF4-FFF2-40B4-BE49-F238E27FC236}">
                <a16:creationId xmlns:a16="http://schemas.microsoft.com/office/drawing/2014/main" id="{9B75119A-9B14-E8B9-047D-B68EE4B1B300}"/>
              </a:ext>
            </a:extLst>
          </p:cNvPr>
          <p:cNvSpPr/>
          <p:nvPr/>
        </p:nvSpPr>
        <p:spPr>
          <a:xfrm>
            <a:off x="4441602" y="1788664"/>
            <a:ext cx="1004316" cy="53949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err="1">
                <a:solidFill>
                  <a:schemeClr val="tx1"/>
                </a:solidFill>
              </a:rPr>
              <a:t>objects</a:t>
            </a:r>
            <a:endParaRPr lang="en-US" noProof="0" dirty="0">
              <a:solidFill>
                <a:schemeClr val="tx1"/>
              </a:solidFill>
            </a:endParaRPr>
          </a:p>
        </p:txBody>
      </p:sp>
      <p:cxnSp>
        <p:nvCxnSpPr>
          <p:cNvPr id="8" name="Straight Arrow Connector 7">
            <a:extLst>
              <a:ext uri="{FF2B5EF4-FFF2-40B4-BE49-F238E27FC236}">
                <a16:creationId xmlns:a16="http://schemas.microsoft.com/office/drawing/2014/main" id="{030AA366-D5F2-9DE8-5397-1C3204BF7117}"/>
              </a:ext>
            </a:extLst>
          </p:cNvPr>
          <p:cNvCxnSpPr>
            <a:cxnSpLocks/>
            <a:stCxn id="7" idx="1"/>
            <a:endCxn id="6" idx="3"/>
          </p:cNvCxnSpPr>
          <p:nvPr/>
        </p:nvCxnSpPr>
        <p:spPr>
          <a:xfrm flipH="1" flipV="1">
            <a:off x="3465576" y="1243584"/>
            <a:ext cx="976026" cy="8148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316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BD0DD-B76B-C9FA-F92C-21210176FB8D}"/>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DAE21CEE-A40B-3E0D-5182-4263D93F1ECE}"/>
              </a:ext>
            </a:extLst>
          </p:cNvPr>
          <p:cNvSpPr/>
          <p:nvPr/>
        </p:nvSpPr>
        <p:spPr>
          <a:xfrm>
            <a:off x="115062" y="635508"/>
            <a:ext cx="1247394"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err="1">
                <a:solidFill>
                  <a:schemeClr val="tx1"/>
                </a:solidFill>
              </a:rPr>
              <a:t>Pattern</a:t>
            </a:r>
            <a:r>
              <a:rPr lang="nl-NL" noProof="0" dirty="0">
                <a:solidFill>
                  <a:schemeClr val="tx1"/>
                </a:solidFill>
              </a:rPr>
              <a:t> 1</a:t>
            </a:r>
            <a:endParaRPr lang="en-US" noProof="0" dirty="0">
              <a:solidFill>
                <a:schemeClr val="tx1"/>
              </a:solidFill>
            </a:endParaRPr>
          </a:p>
        </p:txBody>
      </p:sp>
      <p:sp>
        <p:nvSpPr>
          <p:cNvPr id="4" name="Rectangle 3">
            <a:extLst>
              <a:ext uri="{FF2B5EF4-FFF2-40B4-BE49-F238E27FC236}">
                <a16:creationId xmlns:a16="http://schemas.microsoft.com/office/drawing/2014/main" id="{1A0FBDBE-9414-6D52-E7F5-B5968262561C}"/>
              </a:ext>
            </a:extLst>
          </p:cNvPr>
          <p:cNvSpPr/>
          <p:nvPr/>
        </p:nvSpPr>
        <p:spPr>
          <a:xfrm>
            <a:off x="115062" y="2011680"/>
            <a:ext cx="1247394"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err="1">
                <a:solidFill>
                  <a:schemeClr val="tx1"/>
                </a:solidFill>
              </a:rPr>
              <a:t>Pattern</a:t>
            </a:r>
            <a:r>
              <a:rPr lang="nl-NL" noProof="0" dirty="0">
                <a:solidFill>
                  <a:schemeClr val="tx1"/>
                </a:solidFill>
              </a:rPr>
              <a:t> 2</a:t>
            </a:r>
            <a:endParaRPr lang="en-US" noProof="0" dirty="0">
              <a:solidFill>
                <a:schemeClr val="tx1"/>
              </a:solidFill>
            </a:endParaRPr>
          </a:p>
        </p:txBody>
      </p:sp>
      <p:sp>
        <p:nvSpPr>
          <p:cNvPr id="9" name="Rectangle 8">
            <a:extLst>
              <a:ext uri="{FF2B5EF4-FFF2-40B4-BE49-F238E27FC236}">
                <a16:creationId xmlns:a16="http://schemas.microsoft.com/office/drawing/2014/main" id="{97B03605-F378-5B45-5A54-A3B807254D8D}"/>
              </a:ext>
            </a:extLst>
          </p:cNvPr>
          <p:cNvSpPr/>
          <p:nvPr/>
        </p:nvSpPr>
        <p:spPr>
          <a:xfrm>
            <a:off x="2169414" y="342138"/>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a</a:t>
            </a:r>
            <a:endParaRPr lang="en-US" noProof="0" dirty="0">
              <a:solidFill>
                <a:schemeClr val="tx1"/>
              </a:solidFill>
            </a:endParaRPr>
          </a:p>
        </p:txBody>
      </p:sp>
      <p:sp>
        <p:nvSpPr>
          <p:cNvPr id="10" name="Rectangle 9">
            <a:extLst>
              <a:ext uri="{FF2B5EF4-FFF2-40B4-BE49-F238E27FC236}">
                <a16:creationId xmlns:a16="http://schemas.microsoft.com/office/drawing/2014/main" id="{9C95CA25-7E77-F7A0-9846-173239566165}"/>
              </a:ext>
            </a:extLst>
          </p:cNvPr>
          <p:cNvSpPr/>
          <p:nvPr/>
        </p:nvSpPr>
        <p:spPr>
          <a:xfrm>
            <a:off x="2169414" y="1363980"/>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b</a:t>
            </a:r>
            <a:endParaRPr lang="en-US" noProof="0" dirty="0">
              <a:solidFill>
                <a:schemeClr val="tx1"/>
              </a:solidFill>
            </a:endParaRPr>
          </a:p>
        </p:txBody>
      </p:sp>
      <p:sp>
        <p:nvSpPr>
          <p:cNvPr id="11" name="Rectangle 10">
            <a:extLst>
              <a:ext uri="{FF2B5EF4-FFF2-40B4-BE49-F238E27FC236}">
                <a16:creationId xmlns:a16="http://schemas.microsoft.com/office/drawing/2014/main" id="{6F860A71-DFA7-2E31-2603-1A81E13655E0}"/>
              </a:ext>
            </a:extLst>
          </p:cNvPr>
          <p:cNvSpPr/>
          <p:nvPr/>
        </p:nvSpPr>
        <p:spPr>
          <a:xfrm>
            <a:off x="2169414" y="2305050"/>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c</a:t>
            </a:r>
            <a:endParaRPr lang="en-US" noProof="0" dirty="0">
              <a:solidFill>
                <a:schemeClr val="tx1"/>
              </a:solidFill>
            </a:endParaRPr>
          </a:p>
        </p:txBody>
      </p:sp>
      <p:cxnSp>
        <p:nvCxnSpPr>
          <p:cNvPr id="12" name="Straight Arrow Connector 11">
            <a:extLst>
              <a:ext uri="{FF2B5EF4-FFF2-40B4-BE49-F238E27FC236}">
                <a16:creationId xmlns:a16="http://schemas.microsoft.com/office/drawing/2014/main" id="{607E30AC-F611-B36F-3D38-3826B3B66289}"/>
              </a:ext>
            </a:extLst>
          </p:cNvPr>
          <p:cNvCxnSpPr>
            <a:cxnSpLocks/>
            <a:stCxn id="3" idx="3"/>
            <a:endCxn id="9" idx="1"/>
          </p:cNvCxnSpPr>
          <p:nvPr/>
        </p:nvCxnSpPr>
        <p:spPr>
          <a:xfrm flipV="1">
            <a:off x="1362456" y="611886"/>
            <a:ext cx="806958" cy="2933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0649834-2B8B-EE34-F83E-8DA621CCC7A2}"/>
              </a:ext>
            </a:extLst>
          </p:cNvPr>
          <p:cNvCxnSpPr>
            <a:cxnSpLocks/>
            <a:stCxn id="3" idx="3"/>
            <a:endCxn id="10" idx="1"/>
          </p:cNvCxnSpPr>
          <p:nvPr/>
        </p:nvCxnSpPr>
        <p:spPr>
          <a:xfrm>
            <a:off x="1362456" y="905256"/>
            <a:ext cx="806958" cy="7284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EDA793E7-D259-6C6F-2878-B0CAFBAE6E26}"/>
              </a:ext>
            </a:extLst>
          </p:cNvPr>
          <p:cNvCxnSpPr>
            <a:cxnSpLocks/>
            <a:stCxn id="4" idx="3"/>
            <a:endCxn id="10" idx="1"/>
          </p:cNvCxnSpPr>
          <p:nvPr/>
        </p:nvCxnSpPr>
        <p:spPr>
          <a:xfrm flipV="1">
            <a:off x="1362456" y="1633728"/>
            <a:ext cx="806958" cy="6477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B4B7F77C-E220-B1E6-AC19-8D0FBFCAB986}"/>
              </a:ext>
            </a:extLst>
          </p:cNvPr>
          <p:cNvCxnSpPr>
            <a:cxnSpLocks/>
            <a:stCxn id="4" idx="3"/>
            <a:endCxn id="11" idx="1"/>
          </p:cNvCxnSpPr>
          <p:nvPr/>
        </p:nvCxnSpPr>
        <p:spPr>
          <a:xfrm>
            <a:off x="1362456" y="2281428"/>
            <a:ext cx="806958" cy="2933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77B88954-79F7-395B-ED7A-EADD538E523E}"/>
              </a:ext>
            </a:extLst>
          </p:cNvPr>
          <p:cNvSpPr/>
          <p:nvPr/>
        </p:nvSpPr>
        <p:spPr>
          <a:xfrm>
            <a:off x="3668268" y="1341120"/>
            <a:ext cx="1104138"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err="1">
                <a:solidFill>
                  <a:schemeClr val="tx1"/>
                </a:solidFill>
              </a:rPr>
              <a:t>Merged</a:t>
            </a:r>
            <a:r>
              <a:rPr lang="nl-NL" dirty="0">
                <a:solidFill>
                  <a:schemeClr val="tx1"/>
                </a:solidFill>
              </a:rPr>
              <a:t> node</a:t>
            </a:r>
            <a:endParaRPr lang="en-US" noProof="0" dirty="0">
              <a:solidFill>
                <a:schemeClr val="tx1"/>
              </a:solidFill>
            </a:endParaRPr>
          </a:p>
        </p:txBody>
      </p:sp>
      <p:cxnSp>
        <p:nvCxnSpPr>
          <p:cNvPr id="25" name="Straight Arrow Connector 24">
            <a:extLst>
              <a:ext uri="{FF2B5EF4-FFF2-40B4-BE49-F238E27FC236}">
                <a16:creationId xmlns:a16="http://schemas.microsoft.com/office/drawing/2014/main" id="{3AB256C2-3BDE-E7EF-9A59-6B43C5E6EA0E}"/>
              </a:ext>
            </a:extLst>
          </p:cNvPr>
          <p:cNvCxnSpPr>
            <a:cxnSpLocks/>
            <a:stCxn id="9" idx="3"/>
            <a:endCxn id="24" idx="1"/>
          </p:cNvCxnSpPr>
          <p:nvPr/>
        </p:nvCxnSpPr>
        <p:spPr>
          <a:xfrm>
            <a:off x="2763774" y="611886"/>
            <a:ext cx="904494" cy="9989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1082E879-10F2-BB2B-DD31-B1DAFA7255DB}"/>
              </a:ext>
            </a:extLst>
          </p:cNvPr>
          <p:cNvCxnSpPr>
            <a:cxnSpLocks/>
            <a:stCxn id="10" idx="3"/>
            <a:endCxn id="24" idx="1"/>
          </p:cNvCxnSpPr>
          <p:nvPr/>
        </p:nvCxnSpPr>
        <p:spPr>
          <a:xfrm flipV="1">
            <a:off x="2763774" y="1610868"/>
            <a:ext cx="904494" cy="228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CD9E2BD6-501A-4EA0-40EE-667CCE102731}"/>
              </a:ext>
            </a:extLst>
          </p:cNvPr>
          <p:cNvCxnSpPr>
            <a:cxnSpLocks/>
            <a:stCxn id="11" idx="3"/>
            <a:endCxn id="24" idx="1"/>
          </p:cNvCxnSpPr>
          <p:nvPr/>
        </p:nvCxnSpPr>
        <p:spPr>
          <a:xfrm flipV="1">
            <a:off x="2763774" y="1610868"/>
            <a:ext cx="904494" cy="9639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Rectangle 34">
            <a:extLst>
              <a:ext uri="{FF2B5EF4-FFF2-40B4-BE49-F238E27FC236}">
                <a16:creationId xmlns:a16="http://schemas.microsoft.com/office/drawing/2014/main" id="{4DE528BC-1654-FB9B-4FAE-D1441D06B9DD}"/>
              </a:ext>
            </a:extLst>
          </p:cNvPr>
          <p:cNvSpPr/>
          <p:nvPr/>
        </p:nvSpPr>
        <p:spPr>
          <a:xfrm>
            <a:off x="5459351" y="688086"/>
            <a:ext cx="1104138"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Out 1</a:t>
            </a:r>
            <a:endParaRPr lang="en-US" noProof="0" dirty="0">
              <a:solidFill>
                <a:schemeClr val="tx1"/>
              </a:solidFill>
            </a:endParaRPr>
          </a:p>
        </p:txBody>
      </p:sp>
      <p:cxnSp>
        <p:nvCxnSpPr>
          <p:cNvPr id="36" name="Straight Arrow Connector 35">
            <a:extLst>
              <a:ext uri="{FF2B5EF4-FFF2-40B4-BE49-F238E27FC236}">
                <a16:creationId xmlns:a16="http://schemas.microsoft.com/office/drawing/2014/main" id="{1789DC68-49A2-7EDF-31AE-BFA575C4A24C}"/>
              </a:ext>
            </a:extLst>
          </p:cNvPr>
          <p:cNvCxnSpPr>
            <a:cxnSpLocks/>
            <a:stCxn id="24" idx="3"/>
            <a:endCxn id="35" idx="1"/>
          </p:cNvCxnSpPr>
          <p:nvPr/>
        </p:nvCxnSpPr>
        <p:spPr>
          <a:xfrm flipV="1">
            <a:off x="4772406" y="957834"/>
            <a:ext cx="686945" cy="653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Rectangle 38">
            <a:extLst>
              <a:ext uri="{FF2B5EF4-FFF2-40B4-BE49-F238E27FC236}">
                <a16:creationId xmlns:a16="http://schemas.microsoft.com/office/drawing/2014/main" id="{476CF4B7-1A82-8340-AD6C-900561A970C9}"/>
              </a:ext>
            </a:extLst>
          </p:cNvPr>
          <p:cNvSpPr/>
          <p:nvPr/>
        </p:nvSpPr>
        <p:spPr>
          <a:xfrm>
            <a:off x="5459351" y="1823085"/>
            <a:ext cx="1104138"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Out 2</a:t>
            </a:r>
            <a:endParaRPr lang="en-US" noProof="0" dirty="0">
              <a:solidFill>
                <a:schemeClr val="tx1"/>
              </a:solidFill>
            </a:endParaRPr>
          </a:p>
        </p:txBody>
      </p:sp>
      <p:cxnSp>
        <p:nvCxnSpPr>
          <p:cNvPr id="41" name="Straight Arrow Connector 40">
            <a:extLst>
              <a:ext uri="{FF2B5EF4-FFF2-40B4-BE49-F238E27FC236}">
                <a16:creationId xmlns:a16="http://schemas.microsoft.com/office/drawing/2014/main" id="{8774D00E-C020-8B3B-50AE-B620221228EA}"/>
              </a:ext>
            </a:extLst>
          </p:cNvPr>
          <p:cNvCxnSpPr>
            <a:cxnSpLocks/>
            <a:stCxn id="24" idx="3"/>
            <a:endCxn id="39" idx="1"/>
          </p:cNvCxnSpPr>
          <p:nvPr/>
        </p:nvCxnSpPr>
        <p:spPr>
          <a:xfrm>
            <a:off x="4772406" y="1610868"/>
            <a:ext cx="686945" cy="4819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330BA968-4421-2606-162F-015F92638008}"/>
              </a:ext>
            </a:extLst>
          </p:cNvPr>
          <p:cNvSpPr/>
          <p:nvPr/>
        </p:nvSpPr>
        <p:spPr>
          <a:xfrm>
            <a:off x="115062" y="4306824"/>
            <a:ext cx="1247394"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err="1">
                <a:solidFill>
                  <a:schemeClr val="tx1"/>
                </a:solidFill>
              </a:rPr>
              <a:t>Pattern</a:t>
            </a:r>
            <a:r>
              <a:rPr lang="nl-NL" noProof="0" dirty="0">
                <a:solidFill>
                  <a:schemeClr val="tx1"/>
                </a:solidFill>
              </a:rPr>
              <a:t> 1</a:t>
            </a:r>
            <a:endParaRPr lang="en-US" noProof="0" dirty="0">
              <a:solidFill>
                <a:schemeClr val="tx1"/>
              </a:solidFill>
            </a:endParaRPr>
          </a:p>
        </p:txBody>
      </p:sp>
      <p:sp>
        <p:nvSpPr>
          <p:cNvPr id="58" name="Rectangle 57">
            <a:extLst>
              <a:ext uri="{FF2B5EF4-FFF2-40B4-BE49-F238E27FC236}">
                <a16:creationId xmlns:a16="http://schemas.microsoft.com/office/drawing/2014/main" id="{86C1380C-7E27-0B71-82C1-40D56A429578}"/>
              </a:ext>
            </a:extLst>
          </p:cNvPr>
          <p:cNvSpPr/>
          <p:nvPr/>
        </p:nvSpPr>
        <p:spPr>
          <a:xfrm>
            <a:off x="115062" y="5682996"/>
            <a:ext cx="1247394"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err="1">
                <a:solidFill>
                  <a:schemeClr val="tx1"/>
                </a:solidFill>
              </a:rPr>
              <a:t>Pattern</a:t>
            </a:r>
            <a:r>
              <a:rPr lang="nl-NL" noProof="0" dirty="0">
                <a:solidFill>
                  <a:schemeClr val="tx1"/>
                </a:solidFill>
              </a:rPr>
              <a:t> 2</a:t>
            </a:r>
            <a:endParaRPr lang="en-US" noProof="0" dirty="0">
              <a:solidFill>
                <a:schemeClr val="tx1"/>
              </a:solidFill>
            </a:endParaRPr>
          </a:p>
        </p:txBody>
      </p:sp>
      <p:sp>
        <p:nvSpPr>
          <p:cNvPr id="59" name="Rectangle 58">
            <a:extLst>
              <a:ext uri="{FF2B5EF4-FFF2-40B4-BE49-F238E27FC236}">
                <a16:creationId xmlns:a16="http://schemas.microsoft.com/office/drawing/2014/main" id="{DA630376-FDD4-C4EB-88D6-A708E9E4ABD3}"/>
              </a:ext>
            </a:extLst>
          </p:cNvPr>
          <p:cNvSpPr/>
          <p:nvPr/>
        </p:nvSpPr>
        <p:spPr>
          <a:xfrm>
            <a:off x="2169414" y="4013454"/>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a</a:t>
            </a:r>
            <a:endParaRPr lang="en-US" noProof="0" dirty="0">
              <a:solidFill>
                <a:schemeClr val="tx1"/>
              </a:solidFill>
            </a:endParaRPr>
          </a:p>
        </p:txBody>
      </p:sp>
      <p:sp>
        <p:nvSpPr>
          <p:cNvPr id="60" name="Rectangle 59">
            <a:extLst>
              <a:ext uri="{FF2B5EF4-FFF2-40B4-BE49-F238E27FC236}">
                <a16:creationId xmlns:a16="http://schemas.microsoft.com/office/drawing/2014/main" id="{B76F09C9-2B13-2C35-34EC-1DD8B918F849}"/>
              </a:ext>
            </a:extLst>
          </p:cNvPr>
          <p:cNvSpPr/>
          <p:nvPr/>
        </p:nvSpPr>
        <p:spPr>
          <a:xfrm>
            <a:off x="2169414" y="5035296"/>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b</a:t>
            </a:r>
            <a:endParaRPr lang="en-US" noProof="0" dirty="0">
              <a:solidFill>
                <a:schemeClr val="tx1"/>
              </a:solidFill>
            </a:endParaRPr>
          </a:p>
        </p:txBody>
      </p:sp>
      <p:sp>
        <p:nvSpPr>
          <p:cNvPr id="61" name="Rectangle 60">
            <a:extLst>
              <a:ext uri="{FF2B5EF4-FFF2-40B4-BE49-F238E27FC236}">
                <a16:creationId xmlns:a16="http://schemas.microsoft.com/office/drawing/2014/main" id="{B81B337B-4E24-648B-0F5E-A4B7EE308D03}"/>
              </a:ext>
            </a:extLst>
          </p:cNvPr>
          <p:cNvSpPr/>
          <p:nvPr/>
        </p:nvSpPr>
        <p:spPr>
          <a:xfrm>
            <a:off x="2169414" y="5976366"/>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c</a:t>
            </a:r>
            <a:endParaRPr lang="en-US" noProof="0" dirty="0">
              <a:solidFill>
                <a:schemeClr val="tx1"/>
              </a:solidFill>
            </a:endParaRPr>
          </a:p>
        </p:txBody>
      </p:sp>
      <p:cxnSp>
        <p:nvCxnSpPr>
          <p:cNvPr id="62" name="Straight Arrow Connector 61">
            <a:extLst>
              <a:ext uri="{FF2B5EF4-FFF2-40B4-BE49-F238E27FC236}">
                <a16:creationId xmlns:a16="http://schemas.microsoft.com/office/drawing/2014/main" id="{EDF757C6-F4F8-B4F2-6170-DCC557A00139}"/>
              </a:ext>
            </a:extLst>
          </p:cNvPr>
          <p:cNvCxnSpPr>
            <a:cxnSpLocks/>
            <a:stCxn id="57" idx="3"/>
            <a:endCxn id="59" idx="1"/>
          </p:cNvCxnSpPr>
          <p:nvPr/>
        </p:nvCxnSpPr>
        <p:spPr>
          <a:xfrm flipV="1">
            <a:off x="1362456" y="4283202"/>
            <a:ext cx="806958" cy="2933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775A9ACB-198E-5F1A-79D1-A53AED46E221}"/>
              </a:ext>
            </a:extLst>
          </p:cNvPr>
          <p:cNvCxnSpPr>
            <a:cxnSpLocks/>
            <a:stCxn id="57" idx="3"/>
            <a:endCxn id="60" idx="1"/>
          </p:cNvCxnSpPr>
          <p:nvPr/>
        </p:nvCxnSpPr>
        <p:spPr>
          <a:xfrm>
            <a:off x="1362456" y="4576572"/>
            <a:ext cx="806958" cy="7284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B7747869-EBAE-1A39-ED71-8B3A3F35F652}"/>
              </a:ext>
            </a:extLst>
          </p:cNvPr>
          <p:cNvCxnSpPr>
            <a:cxnSpLocks/>
            <a:stCxn id="58" idx="3"/>
            <a:endCxn id="60" idx="1"/>
          </p:cNvCxnSpPr>
          <p:nvPr/>
        </p:nvCxnSpPr>
        <p:spPr>
          <a:xfrm flipV="1">
            <a:off x="1362456" y="5305044"/>
            <a:ext cx="806958" cy="6477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652256C6-4B2B-DD12-B634-E87A5C796115}"/>
              </a:ext>
            </a:extLst>
          </p:cNvPr>
          <p:cNvCxnSpPr>
            <a:cxnSpLocks/>
            <a:stCxn id="58" idx="3"/>
            <a:endCxn id="61" idx="1"/>
          </p:cNvCxnSpPr>
          <p:nvPr/>
        </p:nvCxnSpPr>
        <p:spPr>
          <a:xfrm>
            <a:off x="1362456" y="5952744"/>
            <a:ext cx="806958" cy="2933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6" name="Rectangle 65">
            <a:extLst>
              <a:ext uri="{FF2B5EF4-FFF2-40B4-BE49-F238E27FC236}">
                <a16:creationId xmlns:a16="http://schemas.microsoft.com/office/drawing/2014/main" id="{F3C53303-7373-6AAD-C05D-F0ED7CBA294F}"/>
              </a:ext>
            </a:extLst>
          </p:cNvPr>
          <p:cNvSpPr/>
          <p:nvPr/>
        </p:nvSpPr>
        <p:spPr>
          <a:xfrm>
            <a:off x="3668268" y="5012436"/>
            <a:ext cx="1104138"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err="1">
                <a:solidFill>
                  <a:schemeClr val="tx1"/>
                </a:solidFill>
              </a:rPr>
              <a:t>Merged</a:t>
            </a:r>
            <a:r>
              <a:rPr lang="nl-NL" noProof="0" dirty="0">
                <a:solidFill>
                  <a:schemeClr val="tx1"/>
                </a:solidFill>
              </a:rPr>
              <a:t> node</a:t>
            </a:r>
            <a:endParaRPr lang="en-US" noProof="0" dirty="0">
              <a:solidFill>
                <a:schemeClr val="tx1"/>
              </a:solidFill>
            </a:endParaRPr>
          </a:p>
        </p:txBody>
      </p:sp>
      <p:cxnSp>
        <p:nvCxnSpPr>
          <p:cNvPr id="67" name="Straight Arrow Connector 66">
            <a:extLst>
              <a:ext uri="{FF2B5EF4-FFF2-40B4-BE49-F238E27FC236}">
                <a16:creationId xmlns:a16="http://schemas.microsoft.com/office/drawing/2014/main" id="{3DE83A78-ADCF-CCB4-F455-C1FD763DB9DE}"/>
              </a:ext>
            </a:extLst>
          </p:cNvPr>
          <p:cNvCxnSpPr>
            <a:cxnSpLocks/>
            <a:stCxn id="59" idx="3"/>
            <a:endCxn id="74" idx="1"/>
          </p:cNvCxnSpPr>
          <p:nvPr/>
        </p:nvCxnSpPr>
        <p:spPr>
          <a:xfrm>
            <a:off x="2763774" y="4283202"/>
            <a:ext cx="904494" cy="424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549DBAC8-11B8-C9B9-E741-B935067D2592}"/>
              </a:ext>
            </a:extLst>
          </p:cNvPr>
          <p:cNvCxnSpPr>
            <a:cxnSpLocks/>
            <a:stCxn id="60" idx="3"/>
            <a:endCxn id="66" idx="1"/>
          </p:cNvCxnSpPr>
          <p:nvPr/>
        </p:nvCxnSpPr>
        <p:spPr>
          <a:xfrm flipV="1">
            <a:off x="2763774" y="5282184"/>
            <a:ext cx="904494" cy="228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5D41EADF-2400-A4AE-D912-86D52F76F43F}"/>
              </a:ext>
            </a:extLst>
          </p:cNvPr>
          <p:cNvCxnSpPr>
            <a:cxnSpLocks/>
            <a:stCxn id="61" idx="3"/>
            <a:endCxn id="75" idx="1"/>
          </p:cNvCxnSpPr>
          <p:nvPr/>
        </p:nvCxnSpPr>
        <p:spPr>
          <a:xfrm flipV="1">
            <a:off x="2763774" y="6111240"/>
            <a:ext cx="858012" cy="1348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0" name="Rectangle 69">
            <a:extLst>
              <a:ext uri="{FF2B5EF4-FFF2-40B4-BE49-F238E27FC236}">
                <a16:creationId xmlns:a16="http://schemas.microsoft.com/office/drawing/2014/main" id="{4BA41F24-37E4-8F32-C45F-4DCD5CDFDD26}"/>
              </a:ext>
            </a:extLst>
          </p:cNvPr>
          <p:cNvSpPr/>
          <p:nvPr/>
        </p:nvSpPr>
        <p:spPr>
          <a:xfrm>
            <a:off x="5459351" y="4359402"/>
            <a:ext cx="1104138"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Out 1</a:t>
            </a:r>
            <a:endParaRPr lang="en-US" noProof="0" dirty="0">
              <a:solidFill>
                <a:schemeClr val="tx1"/>
              </a:solidFill>
            </a:endParaRPr>
          </a:p>
        </p:txBody>
      </p:sp>
      <p:cxnSp>
        <p:nvCxnSpPr>
          <p:cNvPr id="71" name="Straight Arrow Connector 70">
            <a:extLst>
              <a:ext uri="{FF2B5EF4-FFF2-40B4-BE49-F238E27FC236}">
                <a16:creationId xmlns:a16="http://schemas.microsoft.com/office/drawing/2014/main" id="{09263FBC-45EF-7529-31C8-45F7995344D1}"/>
              </a:ext>
            </a:extLst>
          </p:cNvPr>
          <p:cNvCxnSpPr>
            <a:cxnSpLocks/>
            <a:stCxn id="66" idx="3"/>
            <a:endCxn id="70" idx="1"/>
          </p:cNvCxnSpPr>
          <p:nvPr/>
        </p:nvCxnSpPr>
        <p:spPr>
          <a:xfrm flipV="1">
            <a:off x="4772406" y="4629150"/>
            <a:ext cx="686945" cy="653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0F5C2960-396C-D06F-5F77-D8D9EAE12994}"/>
              </a:ext>
            </a:extLst>
          </p:cNvPr>
          <p:cNvSpPr/>
          <p:nvPr/>
        </p:nvSpPr>
        <p:spPr>
          <a:xfrm>
            <a:off x="5459351" y="5494401"/>
            <a:ext cx="1104138"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Out 2</a:t>
            </a:r>
            <a:endParaRPr lang="en-US" noProof="0" dirty="0">
              <a:solidFill>
                <a:schemeClr val="tx1"/>
              </a:solidFill>
            </a:endParaRPr>
          </a:p>
        </p:txBody>
      </p:sp>
      <p:cxnSp>
        <p:nvCxnSpPr>
          <p:cNvPr id="73" name="Straight Arrow Connector 72">
            <a:extLst>
              <a:ext uri="{FF2B5EF4-FFF2-40B4-BE49-F238E27FC236}">
                <a16:creationId xmlns:a16="http://schemas.microsoft.com/office/drawing/2014/main" id="{0645DD8F-DE8D-6CFE-7656-202D05399D41}"/>
              </a:ext>
            </a:extLst>
          </p:cNvPr>
          <p:cNvCxnSpPr>
            <a:cxnSpLocks/>
            <a:stCxn id="66" idx="3"/>
            <a:endCxn id="72" idx="1"/>
          </p:cNvCxnSpPr>
          <p:nvPr/>
        </p:nvCxnSpPr>
        <p:spPr>
          <a:xfrm>
            <a:off x="4772406" y="5282184"/>
            <a:ext cx="686945" cy="4819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6703EEC5-DD8B-F3EB-11A2-28BF3135A97D}"/>
              </a:ext>
            </a:extLst>
          </p:cNvPr>
          <p:cNvSpPr/>
          <p:nvPr/>
        </p:nvSpPr>
        <p:spPr>
          <a:xfrm>
            <a:off x="3668268" y="3877437"/>
            <a:ext cx="1104138" cy="896493"/>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err="1">
                <a:solidFill>
                  <a:schemeClr val="tx1"/>
                </a:solidFill>
              </a:rPr>
              <a:t>Clone</a:t>
            </a:r>
            <a:r>
              <a:rPr lang="nl-NL" noProof="0" dirty="0">
                <a:solidFill>
                  <a:schemeClr val="tx1"/>
                </a:solidFill>
              </a:rPr>
              <a:t> of </a:t>
            </a:r>
            <a:r>
              <a:rPr lang="nl-NL" noProof="0" dirty="0" err="1">
                <a:solidFill>
                  <a:schemeClr val="tx1"/>
                </a:solidFill>
              </a:rPr>
              <a:t>merged</a:t>
            </a:r>
            <a:r>
              <a:rPr lang="nl-NL" noProof="0" dirty="0">
                <a:solidFill>
                  <a:schemeClr val="tx1"/>
                </a:solidFill>
              </a:rPr>
              <a:t> node</a:t>
            </a:r>
            <a:endParaRPr lang="en-US" noProof="0" dirty="0">
              <a:solidFill>
                <a:schemeClr val="tx1"/>
              </a:solidFill>
            </a:endParaRPr>
          </a:p>
        </p:txBody>
      </p:sp>
      <p:sp>
        <p:nvSpPr>
          <p:cNvPr id="75" name="Rectangle 74">
            <a:extLst>
              <a:ext uri="{FF2B5EF4-FFF2-40B4-BE49-F238E27FC236}">
                <a16:creationId xmlns:a16="http://schemas.microsoft.com/office/drawing/2014/main" id="{B09AF158-8A1F-7D37-1617-F18EB13CB5A6}"/>
              </a:ext>
            </a:extLst>
          </p:cNvPr>
          <p:cNvSpPr/>
          <p:nvPr/>
        </p:nvSpPr>
        <p:spPr>
          <a:xfrm>
            <a:off x="3621786" y="5841492"/>
            <a:ext cx="1104138"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New </a:t>
            </a:r>
            <a:r>
              <a:rPr lang="nl-NL" noProof="0" dirty="0" err="1">
                <a:solidFill>
                  <a:schemeClr val="tx1"/>
                </a:solidFill>
              </a:rPr>
              <a:t>nodes</a:t>
            </a:r>
            <a:endParaRPr lang="en-US" noProof="0" dirty="0">
              <a:solidFill>
                <a:schemeClr val="tx1"/>
              </a:solidFill>
            </a:endParaRPr>
          </a:p>
        </p:txBody>
      </p:sp>
      <p:cxnSp>
        <p:nvCxnSpPr>
          <p:cNvPr id="78" name="Straight Arrow Connector 77">
            <a:extLst>
              <a:ext uri="{FF2B5EF4-FFF2-40B4-BE49-F238E27FC236}">
                <a16:creationId xmlns:a16="http://schemas.microsoft.com/office/drawing/2014/main" id="{D09FAF0E-104F-AF6A-00CB-C93717544123}"/>
              </a:ext>
            </a:extLst>
          </p:cNvPr>
          <p:cNvCxnSpPr>
            <a:cxnSpLocks/>
            <a:stCxn id="74" idx="3"/>
            <a:endCxn id="70" idx="1"/>
          </p:cNvCxnSpPr>
          <p:nvPr/>
        </p:nvCxnSpPr>
        <p:spPr>
          <a:xfrm>
            <a:off x="4772406" y="4325684"/>
            <a:ext cx="686945" cy="3034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280458F0-7CB5-85DA-AEEC-AADE3FEDE575}"/>
              </a:ext>
            </a:extLst>
          </p:cNvPr>
          <p:cNvCxnSpPr>
            <a:cxnSpLocks/>
            <a:stCxn id="75" idx="3"/>
            <a:endCxn id="72" idx="1"/>
          </p:cNvCxnSpPr>
          <p:nvPr/>
        </p:nvCxnSpPr>
        <p:spPr>
          <a:xfrm flipV="1">
            <a:off x="4725924" y="5764149"/>
            <a:ext cx="733427" cy="3470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TextBox 84">
            <a:extLst>
              <a:ext uri="{FF2B5EF4-FFF2-40B4-BE49-F238E27FC236}">
                <a16:creationId xmlns:a16="http://schemas.microsoft.com/office/drawing/2014/main" id="{A9BB6BDA-F325-A060-0E7A-95AA871BD9C0}"/>
              </a:ext>
            </a:extLst>
          </p:cNvPr>
          <p:cNvSpPr txBox="1"/>
          <p:nvPr/>
        </p:nvSpPr>
        <p:spPr>
          <a:xfrm>
            <a:off x="7377280" y="2362581"/>
            <a:ext cx="4781758" cy="2308324"/>
          </a:xfrm>
          <a:prstGeom prst="rect">
            <a:avLst/>
          </a:prstGeom>
          <a:noFill/>
        </p:spPr>
        <p:txBody>
          <a:bodyPr wrap="none" rtlCol="0">
            <a:spAutoFit/>
          </a:bodyPr>
          <a:lstStyle/>
          <a:p>
            <a:r>
              <a:rPr lang="en-US" dirty="0"/>
              <a:t>We need to split them into 3 groups:</a:t>
            </a:r>
          </a:p>
          <a:p>
            <a:r>
              <a:rPr lang="en-US" dirty="0"/>
              <a:t>- Old parents</a:t>
            </a:r>
          </a:p>
          <a:p>
            <a:pPr marL="285750" indent="-285750">
              <a:buFontTx/>
              <a:buChar char="-"/>
            </a:pPr>
            <a:r>
              <a:rPr lang="en-US" dirty="0"/>
              <a:t>Shared parents</a:t>
            </a:r>
          </a:p>
          <a:p>
            <a:pPr marL="285750" indent="-285750">
              <a:buFontTx/>
              <a:buChar char="-"/>
            </a:pPr>
            <a:r>
              <a:rPr lang="en-US" dirty="0"/>
              <a:t>New parents</a:t>
            </a:r>
          </a:p>
          <a:p>
            <a:pPr marL="285750" indent="-285750">
              <a:buFontTx/>
              <a:buChar char="-"/>
            </a:pPr>
            <a:endParaRPr lang="en-US" dirty="0"/>
          </a:p>
          <a:p>
            <a:r>
              <a:rPr lang="en-US" dirty="0"/>
              <a:t>New parents are created in another function,</a:t>
            </a:r>
          </a:p>
          <a:p>
            <a:r>
              <a:rPr lang="en-US" dirty="0"/>
              <a:t>so the only hassle really is to find out which</a:t>
            </a:r>
          </a:p>
          <a:p>
            <a:r>
              <a:rPr lang="en-US" dirty="0"/>
              <a:t>old parents aren’t included in the new parents.</a:t>
            </a:r>
          </a:p>
        </p:txBody>
      </p:sp>
    </p:spTree>
    <p:extLst>
      <p:ext uri="{BB962C8B-B14F-4D97-AF65-F5344CB8AC3E}">
        <p14:creationId xmlns:p14="http://schemas.microsoft.com/office/powerpoint/2010/main" val="329989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9470E9-EBE9-4007-2B5E-3F1A750A2792}"/>
              </a:ext>
            </a:extLst>
          </p:cNvPr>
          <p:cNvSpPr txBox="1"/>
          <p:nvPr/>
        </p:nvSpPr>
        <p:spPr>
          <a:xfrm>
            <a:off x="379618" y="422226"/>
            <a:ext cx="10183813" cy="1200329"/>
          </a:xfrm>
          <a:prstGeom prst="rect">
            <a:avLst/>
          </a:prstGeom>
          <a:noFill/>
        </p:spPr>
        <p:txBody>
          <a:bodyPr wrap="none" rtlCol="0">
            <a:spAutoFit/>
          </a:bodyPr>
          <a:lstStyle/>
          <a:p>
            <a:r>
              <a:rPr lang="en-US" dirty="0"/>
              <a:t>Example:</a:t>
            </a:r>
          </a:p>
          <a:p>
            <a:r>
              <a:rPr lang="en-US" dirty="0" err="1"/>
              <a:t>Validatepattern</a:t>
            </a:r>
            <a:r>
              <a:rPr lang="en-US" dirty="0"/>
              <a:t>:</a:t>
            </a:r>
            <a:br>
              <a:rPr lang="en-US" dirty="0"/>
            </a:br>
            <a:r>
              <a:rPr lang="en-US" dirty="0">
                <a:hlinkClick r:id="rId2"/>
              </a:rPr>
              <a:t>https://github.com/SkriptLang/Skript/blob/master/src/main/java/ch/njol/skript/lang/SkriptParser.java</a:t>
            </a:r>
            <a:endParaRPr lang="en-US" dirty="0"/>
          </a:p>
          <a:p>
            <a:endParaRPr lang="en-US" dirty="0"/>
          </a:p>
        </p:txBody>
      </p:sp>
    </p:spTree>
    <p:extLst>
      <p:ext uri="{BB962C8B-B14F-4D97-AF65-F5344CB8AC3E}">
        <p14:creationId xmlns:p14="http://schemas.microsoft.com/office/powerpoint/2010/main" val="245408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DDBA93-954A-F1F2-3617-B1B84A1A51AE}"/>
              </a:ext>
            </a:extLst>
          </p:cNvPr>
          <p:cNvSpPr txBox="1"/>
          <p:nvPr/>
        </p:nvSpPr>
        <p:spPr>
          <a:xfrm>
            <a:off x="4002024" y="165612"/>
            <a:ext cx="1886712" cy="646331"/>
          </a:xfrm>
          <a:prstGeom prst="rect">
            <a:avLst/>
          </a:prstGeom>
          <a:noFill/>
        </p:spPr>
        <p:txBody>
          <a:bodyPr wrap="square" rtlCol="0">
            <a:spAutoFit/>
          </a:bodyPr>
          <a:lstStyle/>
          <a:p>
            <a:r>
              <a:rPr lang="en-US" noProof="0" dirty="0"/>
              <a:t>Tree traversal inefficiency:</a:t>
            </a:r>
          </a:p>
        </p:txBody>
      </p:sp>
      <p:sp>
        <p:nvSpPr>
          <p:cNvPr id="5" name="TextBox 4">
            <a:extLst>
              <a:ext uri="{FF2B5EF4-FFF2-40B4-BE49-F238E27FC236}">
                <a16:creationId xmlns:a16="http://schemas.microsoft.com/office/drawing/2014/main" id="{458609CB-2A31-1037-D844-C26A48FAD894}"/>
              </a:ext>
            </a:extLst>
          </p:cNvPr>
          <p:cNvSpPr txBox="1"/>
          <p:nvPr/>
        </p:nvSpPr>
        <p:spPr>
          <a:xfrm>
            <a:off x="566928" y="1234440"/>
            <a:ext cx="9637776" cy="2031325"/>
          </a:xfrm>
          <a:prstGeom prst="rect">
            <a:avLst/>
          </a:prstGeom>
          <a:noFill/>
        </p:spPr>
        <p:txBody>
          <a:bodyPr wrap="square" rtlCol="0">
            <a:spAutoFit/>
          </a:bodyPr>
          <a:lstStyle/>
          <a:p>
            <a:r>
              <a:rPr lang="en-US" dirty="0"/>
              <a:t>Because each tree is traversed separately, we can’t first traverse another tree and when we don’t find any options anymore, get back to the original tree and substitute. Also, locally declared similar patterns should be checked out first.</a:t>
            </a:r>
          </a:p>
          <a:p>
            <a:r>
              <a:rPr lang="en-US" dirty="0"/>
              <a:t>But for tab completions, this is essential, because it makes the patterns a lot more relevant, since we don’t substitute for expression / type patterns at the start.</a:t>
            </a:r>
          </a:p>
          <a:p>
            <a:r>
              <a:rPr lang="en-US" dirty="0"/>
              <a:t>But even then, we’ll need a way for tab completions to be more relevant, like some sort of algorithm.</a:t>
            </a:r>
          </a:p>
        </p:txBody>
      </p:sp>
      <p:sp>
        <p:nvSpPr>
          <p:cNvPr id="3" name="TextBox 2">
            <a:extLst>
              <a:ext uri="{FF2B5EF4-FFF2-40B4-BE49-F238E27FC236}">
                <a16:creationId xmlns:a16="http://schemas.microsoft.com/office/drawing/2014/main" id="{AC1FE67E-74A6-45E8-6F9B-5B53EC14B729}"/>
              </a:ext>
            </a:extLst>
          </p:cNvPr>
          <p:cNvSpPr txBox="1"/>
          <p:nvPr/>
        </p:nvSpPr>
        <p:spPr>
          <a:xfrm>
            <a:off x="637032" y="3265765"/>
            <a:ext cx="9637776" cy="3693319"/>
          </a:xfrm>
          <a:prstGeom prst="rect">
            <a:avLst/>
          </a:prstGeom>
          <a:noFill/>
        </p:spPr>
        <p:txBody>
          <a:bodyPr wrap="square" rtlCol="0">
            <a:spAutoFit/>
          </a:bodyPr>
          <a:lstStyle/>
          <a:p>
            <a:pPr marL="285750" indent="-285750">
              <a:buFontTx/>
              <a:buChar char="-"/>
            </a:pPr>
            <a:r>
              <a:rPr lang="en-US" dirty="0"/>
              <a:t>Use AI to tab complete</a:t>
            </a:r>
          </a:p>
          <a:p>
            <a:r>
              <a:rPr lang="en-US" dirty="0"/>
              <a:t>Would require us to leverage a free AI </a:t>
            </a:r>
            <a:r>
              <a:rPr lang="en-US" dirty="0" err="1"/>
              <a:t>api</a:t>
            </a:r>
            <a:r>
              <a:rPr lang="en-US" dirty="0"/>
              <a:t>. This probably wouldn’t be possible with many users.</a:t>
            </a:r>
          </a:p>
          <a:p>
            <a:r>
              <a:rPr lang="en-US" dirty="0"/>
              <a:t>When using </a:t>
            </a:r>
            <a:r>
              <a:rPr lang="en-US" dirty="0" err="1"/>
              <a:t>textgenerationpipeline</a:t>
            </a:r>
            <a:r>
              <a:rPr lang="en-US" dirty="0"/>
              <a:t> from transformers as installed dependency, it makes the typescript linter lag and doesn’t work with webpack or web. It also costs a 700 kb of space.</a:t>
            </a:r>
          </a:p>
          <a:p>
            <a:r>
              <a:rPr lang="en-US" dirty="0"/>
              <a:t>Setting </a:t>
            </a:r>
            <a:r>
              <a:rPr lang="en-US" dirty="0" err="1"/>
              <a:t>xenova</a:t>
            </a:r>
            <a:r>
              <a:rPr lang="en-US" dirty="0"/>
              <a:t>/transformers up turns out to be hard, because one of their dependencies requires FS.</a:t>
            </a:r>
          </a:p>
          <a:p>
            <a:pPr marL="285750" indent="-285750">
              <a:buFontTx/>
              <a:buChar char="-"/>
            </a:pPr>
            <a:r>
              <a:rPr lang="en-US" dirty="0"/>
              <a:t>Train our own AI to tab complete</a:t>
            </a:r>
          </a:p>
          <a:p>
            <a:r>
              <a:rPr lang="en-US" dirty="0"/>
              <a:t>Would require a lot of new code or a library to be installed. Would possibly degrade performance.</a:t>
            </a:r>
          </a:p>
          <a:p>
            <a:pPr marL="285750" indent="-285750">
              <a:buFontTx/>
              <a:buChar char="-"/>
            </a:pPr>
            <a:r>
              <a:rPr lang="en-US" dirty="0"/>
              <a:t>Generate probabilities by counting usage</a:t>
            </a:r>
          </a:p>
          <a:p>
            <a:r>
              <a:rPr lang="en-US" dirty="0"/>
              <a:t>Would take some code and would need updating when changing the code. Would be safer because we’re not dependent on some external libraries.</a:t>
            </a:r>
          </a:p>
          <a:p>
            <a:r>
              <a:rPr lang="en-US" dirty="0"/>
              <a:t>Would take less code and performance.</a:t>
            </a:r>
          </a:p>
          <a:p>
            <a:r>
              <a:rPr lang="en-US" dirty="0"/>
              <a:t>Wouldn’t be context aware.</a:t>
            </a:r>
          </a:p>
        </p:txBody>
      </p:sp>
    </p:spTree>
    <p:extLst>
      <p:ext uri="{BB962C8B-B14F-4D97-AF65-F5344CB8AC3E}">
        <p14:creationId xmlns:p14="http://schemas.microsoft.com/office/powerpoint/2010/main" val="55907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F48AED-AB34-63EC-9F6B-7A7B51A8919B}"/>
              </a:ext>
            </a:extLst>
          </p:cNvPr>
          <p:cNvSpPr txBox="1"/>
          <p:nvPr/>
        </p:nvSpPr>
        <p:spPr>
          <a:xfrm>
            <a:off x="4002024" y="165612"/>
            <a:ext cx="1886712" cy="369332"/>
          </a:xfrm>
          <a:prstGeom prst="rect">
            <a:avLst/>
          </a:prstGeom>
          <a:noFill/>
        </p:spPr>
        <p:txBody>
          <a:bodyPr wrap="square" rtlCol="0">
            <a:spAutoFit/>
          </a:bodyPr>
          <a:lstStyle/>
          <a:p>
            <a:r>
              <a:rPr lang="en-US" noProof="0" dirty="0"/>
              <a:t>Tab completions</a:t>
            </a:r>
          </a:p>
        </p:txBody>
      </p:sp>
      <p:sp>
        <p:nvSpPr>
          <p:cNvPr id="5" name="TextBox 4">
            <a:extLst>
              <a:ext uri="{FF2B5EF4-FFF2-40B4-BE49-F238E27FC236}">
                <a16:creationId xmlns:a16="http://schemas.microsoft.com/office/drawing/2014/main" id="{EC410BE5-B22C-39C8-A740-B36F0264B258}"/>
              </a:ext>
            </a:extLst>
          </p:cNvPr>
          <p:cNvSpPr txBox="1"/>
          <p:nvPr/>
        </p:nvSpPr>
        <p:spPr>
          <a:xfrm>
            <a:off x="595867" y="668387"/>
            <a:ext cx="7485888" cy="2308324"/>
          </a:xfrm>
          <a:prstGeom prst="rect">
            <a:avLst/>
          </a:prstGeom>
          <a:noFill/>
        </p:spPr>
        <p:txBody>
          <a:bodyPr wrap="square" rtlCol="0">
            <a:spAutoFit/>
          </a:bodyPr>
          <a:lstStyle/>
          <a:p>
            <a:r>
              <a:rPr lang="en-US" dirty="0"/>
              <a:t>To resolve tab completions intelligently, more is needed than just reading the current line and providing completions for that line. We need to know:</a:t>
            </a:r>
          </a:p>
          <a:p>
            <a:r>
              <a:rPr lang="en-US" dirty="0"/>
              <a:t>-  where patterns should be completed</a:t>
            </a:r>
          </a:p>
          <a:p>
            <a:pPr marL="285750" indent="-285750">
              <a:buFontTx/>
              <a:buChar char="-"/>
            </a:pPr>
            <a:r>
              <a:rPr lang="en-US" dirty="0"/>
              <a:t>what the hierarchy is at that point</a:t>
            </a:r>
          </a:p>
          <a:p>
            <a:pPr marL="285750" indent="-285750">
              <a:buFontTx/>
              <a:buChar char="-"/>
            </a:pPr>
            <a:r>
              <a:rPr lang="en-US" noProof="0" dirty="0"/>
              <a:t>What the pattern string is (set % to % instead of set {_a} to {_b})</a:t>
            </a:r>
          </a:p>
          <a:p>
            <a:r>
              <a:rPr lang="en-US" dirty="0"/>
              <a:t>- What the types of values of these pattern arguments are</a:t>
            </a:r>
            <a:endParaRPr lang="en-US" noProof="0" dirty="0"/>
          </a:p>
          <a:p>
            <a:pPr marL="285750" indent="-285750">
              <a:buFontTx/>
              <a:buChar char="-"/>
            </a:pPr>
            <a:r>
              <a:rPr lang="en-US" dirty="0"/>
              <a:t>Where the cursor is</a:t>
            </a:r>
          </a:p>
          <a:p>
            <a:r>
              <a:rPr lang="en-US" dirty="0"/>
              <a:t>Options:</a:t>
            </a:r>
          </a:p>
        </p:txBody>
      </p:sp>
      <p:sp>
        <p:nvSpPr>
          <p:cNvPr id="8" name="TextBox 7">
            <a:extLst>
              <a:ext uri="{FF2B5EF4-FFF2-40B4-BE49-F238E27FC236}">
                <a16:creationId xmlns:a16="http://schemas.microsoft.com/office/drawing/2014/main" id="{7B84EC95-D6DB-4802-8214-C61EC038572F}"/>
              </a:ext>
            </a:extLst>
          </p:cNvPr>
          <p:cNvSpPr txBox="1"/>
          <p:nvPr/>
        </p:nvSpPr>
        <p:spPr>
          <a:xfrm>
            <a:off x="595867" y="3110154"/>
            <a:ext cx="11492501" cy="3416320"/>
          </a:xfrm>
          <a:prstGeom prst="rect">
            <a:avLst/>
          </a:prstGeom>
          <a:noFill/>
        </p:spPr>
        <p:txBody>
          <a:bodyPr wrap="square" rtlCol="0">
            <a:spAutoFit/>
          </a:bodyPr>
          <a:lstStyle/>
          <a:p>
            <a:r>
              <a:rPr lang="en-US" dirty="0"/>
              <a:t>-reinvent the wheel and code it myself</a:t>
            </a:r>
          </a:p>
          <a:p>
            <a:r>
              <a:rPr lang="en-US" dirty="0"/>
              <a:t>Bad idea. We should reuse code. All of this already exists in some form.</a:t>
            </a:r>
          </a:p>
          <a:p>
            <a:endParaRPr lang="en-US" dirty="0"/>
          </a:p>
          <a:p>
            <a:pPr marL="285750" indent="-285750">
              <a:buFontTx/>
              <a:buChar char="-"/>
            </a:pPr>
            <a:r>
              <a:rPr lang="en-US" dirty="0"/>
              <a:t>Store all results in some sort of array</a:t>
            </a:r>
          </a:p>
          <a:p>
            <a:r>
              <a:rPr lang="en-US" dirty="0"/>
              <a:t>Would require some form of hierarchy for pattern call results, but they can’t be attached to the </a:t>
            </a:r>
            <a:r>
              <a:rPr lang="en-US" dirty="0" err="1"/>
              <a:t>skriptnesthierarchy</a:t>
            </a:r>
            <a:r>
              <a:rPr lang="en-US" dirty="0"/>
              <a:t> because the hierarchy doesn’t change, while the results do.</a:t>
            </a:r>
          </a:p>
          <a:p>
            <a:r>
              <a:rPr lang="en-US" dirty="0"/>
              <a:t>Would cost more storage.</a:t>
            </a:r>
          </a:p>
          <a:p>
            <a:pPr marL="285750" indent="-285750">
              <a:buFontTx/>
              <a:buChar char="-"/>
            </a:pPr>
            <a:r>
              <a:rPr lang="en-US" dirty="0"/>
              <a:t>Analyze the line again in a new context</a:t>
            </a:r>
          </a:p>
          <a:p>
            <a:r>
              <a:rPr lang="en-US" dirty="0"/>
              <a:t>Would cost more code to create a context and would still require to add some form of logging.</a:t>
            </a:r>
          </a:p>
          <a:p>
            <a:r>
              <a:rPr lang="en-US" dirty="0"/>
              <a:t>The context should not be able to change the environment. We already have this requirement for testing different indentations, so this shouldn’t be a problem. It’s also beneficial for multi threaded code.</a:t>
            </a:r>
          </a:p>
          <a:p>
            <a:r>
              <a:rPr lang="en-US" dirty="0"/>
              <a:t>Wouldn’t know if we’re in multi line strings.</a:t>
            </a:r>
          </a:p>
        </p:txBody>
      </p:sp>
    </p:spTree>
    <p:extLst>
      <p:ext uri="{BB962C8B-B14F-4D97-AF65-F5344CB8AC3E}">
        <p14:creationId xmlns:p14="http://schemas.microsoft.com/office/powerpoint/2010/main" val="992313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1919</TotalTime>
  <Words>858</Words>
  <Application>Microsoft Office PowerPoint</Application>
  <PresentationFormat>Widescreen</PresentationFormat>
  <Paragraphs>128</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  Heikens</dc:creator>
  <cp:lastModifiedBy>Jan  Heikens</cp:lastModifiedBy>
  <cp:revision>8</cp:revision>
  <dcterms:created xsi:type="dcterms:W3CDTF">2025-04-28T11:37:23Z</dcterms:created>
  <dcterms:modified xsi:type="dcterms:W3CDTF">2025-05-06T18:59:38Z</dcterms:modified>
</cp:coreProperties>
</file>