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391_B08A914C.xml" ContentType="application/vnd.ms-powerpoint.comments+xml"/>
  <Override PartName="/ppt/comments/modernComment_1393_4D3C987F.xml" ContentType="application/vnd.ms-powerpoint.comments+xml"/>
  <Override PartName="/ppt/comments/modernComment_1394_5E8875B2.xml" ContentType="application/vnd.ms-powerpoint.comments+xml"/>
  <Override PartName="/ppt/comments/modernComment_1392_71770369.xml" ContentType="application/vnd.ms-powerpoint.comments+xml"/>
  <Override PartName="/ppt/comments/modernComment_1395_2AC1DA2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6" r:id="rId4"/>
  </p:sldMasterIdLst>
  <p:notesMasterIdLst>
    <p:notesMasterId r:id="rId12"/>
  </p:notesMasterIdLst>
  <p:handoutMasterIdLst>
    <p:handoutMasterId r:id="rId13"/>
  </p:handoutMasterIdLst>
  <p:sldIdLst>
    <p:sldId id="256" r:id="rId5"/>
    <p:sldId id="5014" r:id="rId6"/>
    <p:sldId id="5009" r:id="rId7"/>
    <p:sldId id="5011" r:id="rId8"/>
    <p:sldId id="5012" r:id="rId9"/>
    <p:sldId id="5010" r:id="rId10"/>
    <p:sldId id="501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52135E2-75B3-49D1-BF37-12A9EA3E9396}" name="Alec J Summers" initials="AS" userId="S::ASUMMERS@MITRE.ORG::d9c4246f-ffa8-4c52-a253-9dc5efe19efc"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92" autoAdjust="0"/>
    <p:restoredTop sz="97046" autoAdjust="0"/>
  </p:normalViewPr>
  <p:slideViewPr>
    <p:cSldViewPr snapToGrid="0">
      <p:cViewPr varScale="1">
        <p:scale>
          <a:sx n="124" d="100"/>
          <a:sy n="124" d="100"/>
        </p:scale>
        <p:origin x="176" y="98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70" d="100"/>
          <a:sy n="70" d="100"/>
        </p:scale>
        <p:origin x="3354"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microsoft.com/office/2018/10/relationships/authors" Target="author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comments/modernComment_1391_B08A914C.xml><?xml version="1.0" encoding="utf-8"?>
<p188:cmLst xmlns:a="http://schemas.openxmlformats.org/drawingml/2006/main" xmlns:r="http://schemas.openxmlformats.org/officeDocument/2006/relationships" xmlns:p188="http://schemas.microsoft.com/office/powerpoint/2018/8/main">
  <p188:cm id="{CA55A859-1FDE-CE42-91BC-FBE17B92DBC7}" authorId="{152135E2-75B3-49D1-BF37-12A9EA3E9396}" created="2023-10-03T16:19:00.830">
    <ac:txMkLst xmlns:ac="http://schemas.microsoft.com/office/drawing/2013/main/command">
      <pc:docMk xmlns:pc="http://schemas.microsoft.com/office/powerpoint/2013/main/command"/>
      <pc:sldMk xmlns:pc="http://schemas.microsoft.com/office/powerpoint/2013/main/command" cId="2961871180" sldId="5009"/>
      <ac:spMk id="3" creationId="{DB335AC0-B783-2E2F-CA28-737620C9B106}"/>
      <ac:txMk cp="39" len="2">
        <ac:context len="595" hash="3240399058"/>
      </ac:txMk>
    </ac:txMkLst>
    <p188:pos x="6972020" y="425668"/>
    <p188:txBody>
      <a:bodyPr/>
      <a:lstStyle/>
      <a:p>
        <a:r>
          <a:rPr lang="en-US"/>
          <a:t>Also provides a valuable feedback loop into an SDLC or architecture design planning for future HW products. HW Dev Lifecycle is 5 years typically</a:t>
        </a:r>
      </a:p>
    </p188:txBody>
  </p188:cm>
</p188:cmLst>
</file>

<file path=ppt/comments/modernComment_1392_71770369.xml><?xml version="1.0" encoding="utf-8"?>
<p188:cmLst xmlns:a="http://schemas.openxmlformats.org/drawingml/2006/main" xmlns:r="http://schemas.openxmlformats.org/officeDocument/2006/relationships" xmlns:p188="http://schemas.microsoft.com/office/powerpoint/2018/8/main">
  <p188:cm id="{63B68E22-8ECA-5E4D-B6B5-803062169FB5}" authorId="{152135E2-75B3-49D1-BF37-12A9EA3E9396}" created="2023-10-03T16:27:08.665">
    <ac:txMkLst xmlns:ac="http://schemas.microsoft.com/office/drawing/2013/main/command">
      <pc:docMk xmlns:pc="http://schemas.microsoft.com/office/powerpoint/2013/main/command"/>
      <pc:sldMk xmlns:pc="http://schemas.microsoft.com/office/powerpoint/2013/main/command" cId="1903625065" sldId="5010"/>
      <ac:spMk id="3" creationId="{C50E75DF-64DE-7EB3-4CEC-282D0BF931FD}"/>
      <ac:txMk cp="56" len="7">
        <ac:context len="298" hash="649826829"/>
      </ac:txMk>
    </ac:txMkLst>
    <p188:pos x="10398392" y="425668"/>
    <p188:txBody>
      <a:bodyPr/>
      <a:lstStyle/>
      <a:p>
        <a:r>
          <a:rPr lang="en-US"/>
          <a:t>One member agreed we can definitely do this effectively</a:t>
        </a:r>
      </a:p>
    </p188:txBody>
  </p188:cm>
</p188:cmLst>
</file>

<file path=ppt/comments/modernComment_1393_4D3C987F.xml><?xml version="1.0" encoding="utf-8"?>
<p188:cmLst xmlns:a="http://schemas.openxmlformats.org/drawingml/2006/main" xmlns:r="http://schemas.openxmlformats.org/officeDocument/2006/relationships" xmlns:p188="http://schemas.microsoft.com/office/powerpoint/2018/8/main">
  <p188:cm id="{4804E021-A1D2-B147-8D39-1519095E36A8}" authorId="{152135E2-75B3-49D1-BF37-12A9EA3E9396}" created="2023-10-03T16:20:37.625">
    <ac:txMkLst xmlns:ac="http://schemas.microsoft.com/office/drawing/2013/main/command">
      <pc:docMk xmlns:pc="http://schemas.microsoft.com/office/powerpoint/2013/main/command"/>
      <pc:sldMk xmlns:pc="http://schemas.microsoft.com/office/powerpoint/2013/main/command" cId="1295816831" sldId="5011"/>
      <ac:spMk id="2" creationId="{2A0B1B0B-0B84-BAB2-FCEA-E76807764F4A}"/>
      <ac:txMk cp="0" len="10">
        <ac:context len="11" hash="2497264696"/>
      </ac:txMk>
    </ac:txMkLst>
    <p188:pos x="2273897" y="527619"/>
    <p188:txBody>
      <a:bodyPr/>
      <a:lstStyle/>
      <a:p>
        <a:r>
          <a:rPr lang="en-US"/>
          <a:t>People don’t want to put the work in. They want to go with high-level, broad CWE because it’s easy</a:t>
        </a:r>
      </a:p>
    </p188:txBody>
  </p188:cm>
  <p188:cm id="{45128996-A3E7-C14E-B306-CE4113875113}" authorId="{152135E2-75B3-49D1-BF37-12A9EA3E9396}" created="2023-10-03T16:21:14.664">
    <ac:txMkLst xmlns:ac="http://schemas.microsoft.com/office/drawing/2013/main/command">
      <pc:docMk xmlns:pc="http://schemas.microsoft.com/office/powerpoint/2013/main/command"/>
      <pc:sldMk xmlns:pc="http://schemas.microsoft.com/office/powerpoint/2013/main/command" cId="1295816831" sldId="5011"/>
      <ac:spMk id="2" creationId="{2A0B1B0B-0B84-BAB2-FCEA-E76807764F4A}"/>
      <ac:txMk cp="0" len="10">
        <ac:context len="11" hash="2497264696"/>
      </ac:txMk>
    </ac:txMkLst>
    <p188:pos x="2273897" y="527619"/>
    <p188:txBody>
      <a:bodyPr/>
      <a:lstStyle/>
      <a:p>
        <a:r>
          <a:rPr lang="en-US"/>
          <a:t>NVD will never be able to put more accurate data if they only rely on the description. The most useful thing would be to link to the code where the vuln was discovered, then link to the patch and see. Then the root cause is clear.</a:t>
        </a:r>
      </a:p>
    </p188:txBody>
  </p188:cm>
</p188:cmLst>
</file>

<file path=ppt/comments/modernComment_1394_5E8875B2.xml><?xml version="1.0" encoding="utf-8"?>
<p188:cmLst xmlns:a="http://schemas.openxmlformats.org/drawingml/2006/main" xmlns:r="http://schemas.openxmlformats.org/officeDocument/2006/relationships" xmlns:p188="http://schemas.microsoft.com/office/powerpoint/2018/8/main">
  <p188:cm id="{BEE21303-3C4C-9144-B076-620C6C15382D}" authorId="{152135E2-75B3-49D1-BF37-12A9EA3E9396}" created="2023-10-03T16:24:12.134">
    <pc:sldMkLst xmlns:pc="http://schemas.microsoft.com/office/powerpoint/2013/main/command">
      <pc:docMk/>
      <pc:sldMk cId="1586001330" sldId="5012"/>
    </pc:sldMkLst>
    <p188:txBody>
      <a:bodyPr/>
      <a:lstStyle/>
      <a:p>
        <a:r>
          <a:rPr lang="en-US"/>
          <a:t>Each org will likely have logistical challenges as well. E.g., at Intel, legal has to approve CWEs being added to an approved list. There is an effort underway to pull them all into tooling and processes. </a:t>
        </a:r>
      </a:p>
    </p188:txBody>
  </p188:cm>
  <p188:cm id="{98CE2AB4-7007-4448-9BFD-BDB4CDF61894}" authorId="{152135E2-75B3-49D1-BF37-12A9EA3E9396}" created="2023-10-03T16:25:24.221">
    <pc:sldMkLst xmlns:pc="http://schemas.microsoft.com/office/powerpoint/2013/main/command">
      <pc:docMk/>
      <pc:sldMk cId="1586001330" sldId="5012"/>
    </pc:sldMkLst>
    <p188:txBody>
      <a:bodyPr/>
      <a:lstStyle/>
      <a:p>
        <a:r>
          <a:rPr lang="en-US"/>
          <a:t>It’s not just the mapping. There is plenty of data. The problem is also translating it back to the engineering teams in a way that they will actually consume and not just ignore. </a:t>
        </a:r>
      </a:p>
    </p188:txBody>
  </p188:cm>
  <p188:cm id="{71A265CA-B9DE-4947-AF2A-8E47ED87667C}" authorId="{152135E2-75B3-49D1-BF37-12A9EA3E9396}" created="2023-10-03T16:25:49.083">
    <pc:sldMkLst xmlns:pc="http://schemas.microsoft.com/office/powerpoint/2013/main/command">
      <pc:docMk/>
      <pc:sldMk cId="1586001330" sldId="5012"/>
    </pc:sldMkLst>
    <p188:txBody>
      <a:bodyPr/>
      <a:lstStyle/>
      <a:p>
        <a:r>
          <a:rPr lang="en-US"/>
          <a:t>Being too generic will not bring value. Being to specific/descriptive will not be helpful as well.</a:t>
        </a:r>
      </a:p>
    </p188:txBody>
  </p188:cm>
  <p188:cm id="{E38ED255-E229-7744-BFA2-002E993376FE}" authorId="{152135E2-75B3-49D1-BF37-12A9EA3E9396}" created="2023-10-03T16:26:36.463">
    <pc:sldMkLst xmlns:pc="http://schemas.microsoft.com/office/powerpoint/2013/main/command">
      <pc:docMk/>
      <pc:sldMk cId="1586001330" sldId="5012"/>
    </pc:sldMkLst>
    <p188:txBody>
      <a:bodyPr/>
      <a:lstStyle/>
      <a:p>
        <a:r>
          <a:rPr lang="en-US"/>
          <a:t>Best analysis for what we were able to do at Red Hat… have a very low-level (i.e., detailed) CWE that were affecting Red Hat products. Group them by view-699 categories. What type of category or weaknesses were they seeing?</a:t>
        </a:r>
      </a:p>
    </p188:txBody>
  </p188:cm>
</p188:cmLst>
</file>

<file path=ppt/comments/modernComment_1395_2AC1DA20.xml><?xml version="1.0" encoding="utf-8"?>
<p188:cmLst xmlns:a="http://schemas.openxmlformats.org/drawingml/2006/main" xmlns:r="http://schemas.openxmlformats.org/officeDocument/2006/relationships" xmlns:p188="http://schemas.microsoft.com/office/powerpoint/2018/8/main">
  <p188:cm id="{6572D502-954F-BE47-9CC7-7CEEE7F8A2DA}" authorId="{152135E2-75B3-49D1-BF37-12A9EA3E9396}" created="2023-10-03T16:28:12.523">
    <ac:txMkLst xmlns:ac="http://schemas.microsoft.com/office/drawing/2013/main/command">
      <pc:docMk xmlns:pc="http://schemas.microsoft.com/office/powerpoint/2013/main/command"/>
      <pc:sldMk xmlns:pc="http://schemas.microsoft.com/office/powerpoint/2013/main/command" cId="717347360" sldId="5013"/>
      <ac:spMk id="3" creationId="{520106D1-8911-42F3-EFFF-026DD21F4898}"/>
      <ac:txMk cp="94" len="12">
        <ac:context len="378" hash="30128480"/>
      </ac:txMk>
    </ac:txMkLst>
    <p188:pos x="7035082" y="1529254"/>
    <p188:txBody>
      <a:bodyPr/>
      <a:lstStyle/>
      <a:p>
        <a:r>
          <a:rPr lang="en-US"/>
          <a:t>Members agreed that we should try and model the HW SIG in terms of how to effectively grow the RCM WG community (e.g., use member networks and contacts, reach out to other community groups like the PSIRT SIG)</a:t>
        </a:r>
      </a:p>
    </p188:txBody>
  </p188:cm>
  <p188:cm id="{1E0263E4-7BF0-5445-9C61-2531D57253F8}" authorId="{152135E2-75B3-49D1-BF37-12A9EA3E9396}" created="2023-10-03T16:28:31.919">
    <ac:txMkLst xmlns:ac="http://schemas.microsoft.com/office/drawing/2013/main/command">
      <pc:docMk xmlns:pc="http://schemas.microsoft.com/office/powerpoint/2013/main/command"/>
      <pc:sldMk xmlns:pc="http://schemas.microsoft.com/office/powerpoint/2013/main/command" cId="717347360" sldId="5013"/>
      <ac:spMk id="3" creationId="{520106D1-8911-42F3-EFFF-026DD21F4898}"/>
      <ac:txMk cp="301" len="9">
        <ac:context len="378" hash="30128480"/>
      </ac:txMk>
    </ac:txMkLst>
    <p188:pos x="3167275" y="4493171"/>
    <p188:txBody>
      <a:bodyPr/>
      <a:lstStyle/>
      <a:p>
        <a:r>
          <a:rPr lang="en-US"/>
          <a:t>TBD</a:t>
        </a:r>
      </a:p>
    </p188:txBody>
  </p188:cm>
  <p188:cm id="{3F7DD203-72EC-BB49-A9E4-7319A100F838}" authorId="{152135E2-75B3-49D1-BF37-12A9EA3E9396}" created="2023-10-03T16:28:56.194">
    <ac:deMkLst xmlns:ac="http://schemas.microsoft.com/office/drawing/2013/main/command">
      <pc:docMk xmlns:pc="http://schemas.microsoft.com/office/powerpoint/2013/main/command"/>
      <pc:sldMk xmlns:pc="http://schemas.microsoft.com/office/powerpoint/2013/main/command" cId="717347360" sldId="5013"/>
      <ac:spMk id="3" creationId="{520106D1-8911-42F3-EFFF-026DD21F4898}"/>
    </ac:deMkLst>
    <p188:txBody>
      <a:bodyPr/>
      <a:lstStyle/>
      <a:p>
        <a:r>
          <a:rPr lang="en-US"/>
          <a:t>TBD, for next time, possibly with Vischal’s presentation from Microsoft CWE experiences</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2F47-6CE5-4D95-B8D6-9AEA9A7E5F9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36F9E59F-E5BF-4AA4-882B-F5B705DF29A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8C879B-2DAC-426D-B5B4-08F42B952A26}" type="datetimeFigureOut">
              <a:rPr lang="en-US" smtClean="0"/>
              <a:t>10/18/23</a:t>
            </a:fld>
            <a:endParaRPr lang="en-US"/>
          </a:p>
        </p:txBody>
      </p:sp>
      <p:sp>
        <p:nvSpPr>
          <p:cNvPr id="4" name="Footer Placeholder 3">
            <a:extLst>
              <a:ext uri="{FF2B5EF4-FFF2-40B4-BE49-F238E27FC236}">
                <a16:creationId xmlns:a16="http://schemas.microsoft.com/office/drawing/2014/main" id="{772C577A-CE6A-45AF-8211-1E758E6AA8D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6E69FD71-56EF-4DDF-81F5-C5CCA31DCE1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C856900-9607-4639-A903-F11B6E042CE6}" type="slidenum">
              <a:rPr lang="en-US" smtClean="0"/>
              <a:t>‹#›</a:t>
            </a:fld>
            <a:endParaRPr lang="en-US"/>
          </a:p>
        </p:txBody>
      </p:sp>
    </p:spTree>
    <p:extLst>
      <p:ext uri="{BB962C8B-B14F-4D97-AF65-F5344CB8AC3E}">
        <p14:creationId xmlns:p14="http://schemas.microsoft.com/office/powerpoint/2010/main" val="940444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E54576-A3BB-48F9-891E-992E86D01A7B}" type="datetimeFigureOut">
              <a:rPr lang="en-US" smtClean="0"/>
              <a:t>10/18/23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8F3C89-9E49-4851-A18A-DAECD34FD650}" type="slidenum">
              <a:rPr lang="en-US" smtClean="0"/>
              <a:t>‹#›</a:t>
            </a:fld>
            <a:endParaRPr lang="en-US"/>
          </a:p>
        </p:txBody>
      </p:sp>
    </p:spTree>
    <p:extLst>
      <p:ext uri="{BB962C8B-B14F-4D97-AF65-F5344CB8AC3E}">
        <p14:creationId xmlns:p14="http://schemas.microsoft.com/office/powerpoint/2010/main" val="7115108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58F3C89-9E49-4851-A18A-DAECD34FD650}" type="slidenum">
              <a:rPr lang="en-US" smtClean="0"/>
              <a:t>3</a:t>
            </a:fld>
            <a:endParaRPr lang="en-US"/>
          </a:p>
        </p:txBody>
      </p:sp>
    </p:spTree>
    <p:extLst>
      <p:ext uri="{BB962C8B-B14F-4D97-AF65-F5344CB8AC3E}">
        <p14:creationId xmlns:p14="http://schemas.microsoft.com/office/powerpoint/2010/main" val="46525547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81480" y="0"/>
            <a:ext cx="99589" cy="68580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dirty="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1009528" y="368932"/>
            <a:ext cx="9662160" cy="1981200"/>
          </a:xfrm>
        </p:spPr>
        <p:txBody>
          <a:bodyPr anchor="b" anchorCtr="0">
            <a:normAutofit/>
          </a:bodyPr>
          <a:lstStyle>
            <a:lvl1pPr algn="l">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Title here</a:t>
            </a:r>
          </a:p>
        </p:txBody>
      </p:sp>
      <p:cxnSp>
        <p:nvCxnSpPr>
          <p:cNvPr id="21" name="Straight Connector 20"/>
          <p:cNvCxnSpPr/>
          <p:nvPr/>
        </p:nvCxnSpPr>
        <p:spPr bwMode="auto">
          <a:xfrm>
            <a:off x="1098208" y="2448468"/>
            <a:ext cx="10593057"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1044164" y="2568943"/>
            <a:ext cx="7655345" cy="389923"/>
          </a:xfrm>
        </p:spPr>
        <p:txBody>
          <a:bodyPr/>
          <a:lstStyle>
            <a:lvl1pPr marL="0" indent="0">
              <a:buNone/>
              <a:defRPr>
                <a:solidFill>
                  <a:schemeClr val="tx2"/>
                </a:solidFill>
              </a:defRPr>
            </a:lvl1pPr>
          </a:lstStyle>
          <a:p>
            <a:r>
              <a:rPr lang="en-US" dirty="0"/>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dirty="0">
                <a:latin typeface="Arial" pitchFamily="34" charset="0"/>
              </a:rPr>
              <a:t>|</a:t>
            </a:r>
            <a:r>
              <a:rPr lang="en-US" dirty="0">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dirty="0">
                <a:latin typeface="Tahoma" panose="020B0604030504040204" pitchFamily="34" charset="0"/>
                <a:ea typeface="Tahoma" panose="020B0604030504040204" pitchFamily="34" charset="0"/>
                <a:cs typeface="Tahoma" panose="020B0604030504040204" pitchFamily="34" charset="0"/>
              </a:rPr>
              <a:t> </a:t>
            </a:r>
            <a:r>
              <a:rPr lang="en-US" dirty="0">
                <a:latin typeface="Arial" pitchFamily="34" charset="0"/>
              </a:rPr>
              <a:t>|</a:t>
            </a:r>
            <a:r>
              <a:rPr lang="en-US" dirty="0">
                <a:latin typeface="Arial" pitchFamily="34" charset="0"/>
                <a:ea typeface="Verdana" pitchFamily="34" charset="0"/>
                <a:cs typeface="Verdana" pitchFamily="34" charset="0"/>
              </a:rPr>
              <a:t> </a:t>
            </a:r>
          </a:p>
        </p:txBody>
      </p:sp>
      <p:grpSp>
        <p:nvGrpSpPr>
          <p:cNvPr id="5" name="Group 4">
            <a:extLst>
              <a:ext uri="{FF2B5EF4-FFF2-40B4-BE49-F238E27FC236}">
                <a16:creationId xmlns:a16="http://schemas.microsoft.com/office/drawing/2014/main" id="{4DAC16AF-BAEB-10AA-A2DC-4F3E26BE0CFB}"/>
              </a:ext>
            </a:extLst>
          </p:cNvPr>
          <p:cNvGrpSpPr/>
          <p:nvPr userDrawn="1"/>
        </p:nvGrpSpPr>
        <p:grpSpPr>
          <a:xfrm>
            <a:off x="549307" y="6235638"/>
            <a:ext cx="11382864" cy="506859"/>
            <a:chOff x="549307" y="6235638"/>
            <a:chExt cx="11382864" cy="506859"/>
          </a:xfrm>
        </p:grpSpPr>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4" name="Picture 3" descr="A yellow and orange logo&#10;&#10;Description automatically generated">
              <a:extLst>
                <a:ext uri="{FF2B5EF4-FFF2-40B4-BE49-F238E27FC236}">
                  <a16:creationId xmlns:a16="http://schemas.microsoft.com/office/drawing/2014/main" id="{52FA7006-2E64-3160-D2B2-478156BA878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26487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616448" y="365760"/>
            <a:ext cx="11236721" cy="75025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308269" indent="-308269" algn="l" defTabSz="1216185" rtl="0" eaLnBrk="1" latinLnBrk="0" hangingPunct="1">
              <a:spcBef>
                <a:spcPts val="0"/>
              </a:spcBef>
              <a:spcAft>
                <a:spcPts val="798"/>
              </a:spcAft>
              <a:buClr>
                <a:schemeClr val="tx2"/>
              </a:buClr>
              <a:buSzPct val="120000"/>
              <a:buFont typeface="Wingdings" pitchFamily="2" charset="2"/>
              <a:buChar char="§"/>
              <a:defRPr lang="en-US" sz="24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6216" marR="0" indent="-304046" algn="l" defTabSz="1216185" rtl="0" eaLnBrk="1" fontAlgn="auto" latinLnBrk="0" hangingPunct="1">
              <a:lnSpc>
                <a:spcPct val="90000"/>
              </a:lnSpc>
              <a:spcBef>
                <a:spcPts val="0"/>
              </a:spcBef>
              <a:spcAft>
                <a:spcPts val="798"/>
              </a:spcAft>
              <a:buClr>
                <a:schemeClr val="tx2"/>
              </a:buClr>
              <a:buSzTx/>
              <a:buFont typeface="Arial" pitchFamily="34" charset="0"/>
              <a:buChar char="–"/>
              <a:tabLst/>
              <a:defRPr lang="en-US"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994485" indent="-308269" algn="l" defTabSz="1216185" rtl="0" eaLnBrk="1" latinLnBrk="0" hangingPunct="1">
              <a:spcBef>
                <a:spcPts val="0"/>
              </a:spcBef>
              <a:spcAft>
                <a:spcPts val="798"/>
              </a:spcAft>
              <a:buClr>
                <a:schemeClr val="tx2"/>
              </a:buClr>
              <a:buSzPct val="110000"/>
              <a:buFont typeface="Wingdings" pitchFamily="2" charset="2"/>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1216185" rtl="0" eaLnBrk="1" latinLnBrk="0" hangingPunct="1">
              <a:spcBef>
                <a:spcPts val="0"/>
              </a:spcBef>
              <a:spcAft>
                <a:spcPts val="798"/>
              </a:spcAft>
              <a:buClr>
                <a:schemeClr val="tx2"/>
              </a:buClr>
              <a:defRPr lang="en-US" sz="24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1216185" rtl="0" eaLnBrk="1" latinLnBrk="0" hangingPunct="1">
              <a:spcBef>
                <a:spcPts val="0"/>
              </a:spcBef>
              <a:spcAft>
                <a:spcPts val="798"/>
              </a:spcAft>
              <a:buClr>
                <a:schemeClr val="tx2"/>
              </a:buClr>
              <a:defRPr lang="en-US" sz="2660" b="1" kern="1200">
                <a:solidFill>
                  <a:schemeClr val="tx1"/>
                </a:solidFill>
                <a:latin typeface="Arial" pitchFamily="34" charset="0"/>
                <a:ea typeface="Verdana" pitchFamily="34" charset="0"/>
                <a:cs typeface="Arial" pitchFamily="34" charset="0"/>
              </a:defRPr>
            </a:lvl5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742EEB6E-AAE9-B734-EE88-4EC8DC996CDB}"/>
              </a:ext>
            </a:extLst>
          </p:cNvPr>
          <p:cNvGrpSpPr/>
          <p:nvPr userDrawn="1"/>
        </p:nvGrpSpPr>
        <p:grpSpPr>
          <a:xfrm>
            <a:off x="549307" y="6235638"/>
            <a:ext cx="11382864" cy="506859"/>
            <a:chOff x="549307" y="6235638"/>
            <a:chExt cx="11382864" cy="506859"/>
          </a:xfrm>
        </p:grpSpPr>
        <p:sp>
          <p:nvSpPr>
            <p:cNvPr id="6" name="Text Box 34">
              <a:extLst>
                <a:ext uri="{FF2B5EF4-FFF2-40B4-BE49-F238E27FC236}">
                  <a16:creationId xmlns:a16="http://schemas.microsoft.com/office/drawing/2014/main" id="{DC740274-008C-0C73-052B-7BFB85A6125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679E3AF4-8BC0-E8A4-8342-8872316E562D}"/>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37DE3D48-D56F-4AD2-19B1-45D1D7A18B07}"/>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31849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81480" y="0"/>
            <a:ext cx="99589" cy="68580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685800" y="2523067"/>
            <a:ext cx="10820400" cy="1803399"/>
          </a:xfrm>
        </p:spPr>
        <p:txBody>
          <a:bodyPr anchor="ctr" anchorCtr="0">
            <a:noAutofit/>
          </a:bodyPr>
          <a:lstStyle>
            <a:lvl1pPr algn="ctr">
              <a:lnSpc>
                <a:spcPts val="4400"/>
              </a:lnSpc>
              <a:defRPr sz="4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dirty="0"/>
              <a:t>Divider Slide – Section Title here</a:t>
            </a:r>
          </a:p>
        </p:txBody>
      </p:sp>
      <p:cxnSp>
        <p:nvCxnSpPr>
          <p:cNvPr id="5" name="Straight Connector 4"/>
          <p:cNvCxnSpPr/>
          <p:nvPr/>
        </p:nvCxnSpPr>
        <p:spPr>
          <a:xfrm>
            <a:off x="685800" y="20574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685800" y="4800600"/>
            <a:ext cx="1074420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12030547" y="0"/>
            <a:ext cx="99589" cy="68580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377" rtl="0" eaLnBrk="0" fontAlgn="base" latinLnBrk="0" hangingPunct="0">
                <a:lnSpc>
                  <a:spcPts val="2500"/>
                </a:lnSpc>
                <a:spcBef>
                  <a:spcPct val="0"/>
                </a:spcBef>
                <a:spcAft>
                  <a:spcPts val="1000"/>
                </a:spcAft>
                <a:buClr>
                  <a:srgbClr val="FDAA03"/>
                </a:buClr>
                <a:buSzTx/>
                <a:buFontTx/>
                <a:buNone/>
                <a:tabLst/>
              </a:pPr>
              <a:endParaRPr kumimoji="0" lang="en-US" sz="180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67B7FC7F-2E4A-A2DD-A643-D1A10522848F}"/>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0547FED3-2C30-F4E6-3048-5675580799A0}"/>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3A100C9F-1BB7-9936-B8A6-747847D4A9B2}"/>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9E6DC674-ECE5-3A97-3A4F-24FD072B2318}"/>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11524948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838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6172200" y="1517281"/>
            <a:ext cx="5181600" cy="4351338"/>
          </a:xfrm>
        </p:spPr>
        <p:txBody>
          <a:bodyPr/>
          <a:lstStyle>
            <a:lvl1pPr>
              <a:defRPr/>
            </a:lvl1pPr>
            <a:lvl2pPr>
              <a:defRPr/>
            </a:lvl2pPr>
            <a:lvl3pPr>
              <a:defRPr/>
            </a:lvl3pPr>
          </a:lstStyle>
          <a:p>
            <a:pPr marL="308269" lvl="0" indent="-308269" defTabSz="1216185">
              <a:spcBef>
                <a:spcPts val="0"/>
              </a:spcBef>
              <a:spcAft>
                <a:spcPts val="798"/>
              </a:spcAft>
              <a:buClr>
                <a:schemeClr val="tx2"/>
              </a:buClr>
              <a:buSzPct val="120000"/>
              <a:buFont typeface="Wingdings" pitchFamily="2" charset="2"/>
              <a:buChar char="§"/>
            </a:pPr>
            <a:r>
              <a:rPr lang="en-US"/>
              <a:t>Edit Master text styles</a:t>
            </a:r>
          </a:p>
          <a:p>
            <a:pPr marL="308269" lvl="1" indent="-308269" defTabSz="1216185">
              <a:spcBef>
                <a:spcPts val="0"/>
              </a:spcBef>
              <a:spcAft>
                <a:spcPts val="798"/>
              </a:spcAft>
              <a:buClr>
                <a:schemeClr val="tx2"/>
              </a:buClr>
              <a:buSzPct val="120000"/>
              <a:buFont typeface="Wingdings" pitchFamily="2" charset="2"/>
              <a:buChar char="§"/>
            </a:pPr>
            <a:r>
              <a:rPr lang="en-US"/>
              <a:t>Second level</a:t>
            </a:r>
          </a:p>
          <a:p>
            <a:pPr marL="308269" lvl="2" indent="-308269" defTabSz="1216185">
              <a:spcBef>
                <a:spcPts val="0"/>
              </a:spcBef>
              <a:spcAft>
                <a:spcPts val="798"/>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6" name="Group 5">
            <a:extLst>
              <a:ext uri="{FF2B5EF4-FFF2-40B4-BE49-F238E27FC236}">
                <a16:creationId xmlns:a16="http://schemas.microsoft.com/office/drawing/2014/main" id="{BC9FA02B-B60F-9D2B-5710-AC8A7E290669}"/>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9E70A04F-8616-609D-8225-4AD857445D04}"/>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B10D3999-05E6-33A8-A37D-910C9BEEF84F}"/>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5D091212-3E63-BA3C-FC31-78CF32D9437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273501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7B4F1BB6-1240-8E8E-8ECA-792F0BA789E2}"/>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89A8502D-2927-9695-96E9-8F406706FAB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FD79550B-F8ED-4931-306E-37D3DABEF2F3}"/>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2E308276-A53C-F438-D9CC-E4FAD93939E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1602887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480646" y="1162059"/>
            <a:ext cx="11368454" cy="20954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5" name="Group 4">
            <a:extLst>
              <a:ext uri="{FF2B5EF4-FFF2-40B4-BE49-F238E27FC236}">
                <a16:creationId xmlns:a16="http://schemas.microsoft.com/office/drawing/2014/main" id="{F18E23BB-00FD-3A1E-8AFA-3B4C7BAF444F}"/>
              </a:ext>
            </a:extLst>
          </p:cNvPr>
          <p:cNvGrpSpPr/>
          <p:nvPr userDrawn="1"/>
        </p:nvGrpSpPr>
        <p:grpSpPr>
          <a:xfrm>
            <a:off x="549307" y="6235638"/>
            <a:ext cx="11382864" cy="506859"/>
            <a:chOff x="549307" y="6235638"/>
            <a:chExt cx="11382864" cy="506859"/>
          </a:xfrm>
        </p:grpSpPr>
        <p:sp>
          <p:nvSpPr>
            <p:cNvPr id="7" name="Text Box 34">
              <a:extLst>
                <a:ext uri="{FF2B5EF4-FFF2-40B4-BE49-F238E27FC236}">
                  <a16:creationId xmlns:a16="http://schemas.microsoft.com/office/drawing/2014/main" id="{C07B8B59-72BB-402C-0548-28CBE824E528}"/>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8" name="Picture 7" descr="A close up of a sign&#10;&#10;Description automatically generated">
              <a:extLst>
                <a:ext uri="{FF2B5EF4-FFF2-40B4-BE49-F238E27FC236}">
                  <a16:creationId xmlns:a16="http://schemas.microsoft.com/office/drawing/2014/main" id="{8670D7C2-1C0E-6F3C-06A2-3007B50B6FAB}"/>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9" name="Picture 8" descr="A yellow and orange logo&#10;&#10;Description automatically generated">
              <a:extLst>
                <a:ext uri="{FF2B5EF4-FFF2-40B4-BE49-F238E27FC236}">
                  <a16:creationId xmlns:a16="http://schemas.microsoft.com/office/drawing/2014/main" id="{77B58D0F-0F23-E688-7286-9D56CCB906F2}"/>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838690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grpSp>
        <p:nvGrpSpPr>
          <p:cNvPr id="3" name="Group 2">
            <a:extLst>
              <a:ext uri="{FF2B5EF4-FFF2-40B4-BE49-F238E27FC236}">
                <a16:creationId xmlns:a16="http://schemas.microsoft.com/office/drawing/2014/main" id="{C724F0B9-6491-4428-EFE8-683817A4F3D6}"/>
              </a:ext>
            </a:extLst>
          </p:cNvPr>
          <p:cNvGrpSpPr/>
          <p:nvPr userDrawn="1"/>
        </p:nvGrpSpPr>
        <p:grpSpPr>
          <a:xfrm>
            <a:off x="549307" y="6235638"/>
            <a:ext cx="11382864" cy="506859"/>
            <a:chOff x="549307" y="6235638"/>
            <a:chExt cx="11382864" cy="506859"/>
          </a:xfrm>
        </p:grpSpPr>
        <p:sp>
          <p:nvSpPr>
            <p:cNvPr id="4" name="Text Box 34">
              <a:extLst>
                <a:ext uri="{FF2B5EF4-FFF2-40B4-BE49-F238E27FC236}">
                  <a16:creationId xmlns:a16="http://schemas.microsoft.com/office/drawing/2014/main" id="{6DE9556C-601C-A625-8E9C-D685CD0558F6}"/>
                </a:ext>
              </a:extLst>
            </p:cNvPr>
            <p:cNvSpPr txBox="1">
              <a:spLocks noChangeArrowheads="1"/>
            </p:cNvSpPr>
            <p:nvPr userDrawn="1"/>
          </p:nvSpPr>
          <p:spPr bwMode="auto">
            <a:xfrm>
              <a:off x="3207627" y="6281319"/>
              <a:ext cx="8724544" cy="415498"/>
            </a:xfrm>
            <a:prstGeom prst="rect">
              <a:avLst/>
            </a:prstGeom>
            <a:noFill/>
            <a:ln w="9525">
              <a:noFill/>
              <a:miter lim="800000"/>
              <a:headEnd/>
              <a:tailEnd/>
            </a:ln>
            <a:effectLst/>
          </p:spPr>
          <p:txBody>
            <a:bodyPr wrap="square" lIns="45720" rIns="45720">
              <a:spAutoFit/>
            </a:bodyPr>
            <a:lstStyle/>
            <a:p>
              <a:pPr algn="l" eaLnBrk="0" hangingPunct="0">
                <a:defRPr/>
              </a:pPr>
              <a:r>
                <a:rPr lang="en-US" sz="1050" dirty="0">
                  <a:latin typeface="Helvetica LT Std"/>
                </a:rPr>
                <a:t>CVE and CWE are sponsored by </a:t>
              </a:r>
              <a:r>
                <a:rPr lang="en-US" sz="1050" dirty="0">
                  <a:latin typeface="Helvetica LT Std"/>
                  <a:hlinkClick r:id="rId2"/>
                </a:rPr>
                <a:t>U.S. Department of Homeland Security</a:t>
              </a:r>
              <a:r>
                <a:rPr lang="en-US" sz="1050" dirty="0">
                  <a:latin typeface="Helvetica LT Std"/>
                </a:rPr>
                <a:t> (DHS) </a:t>
              </a:r>
              <a:r>
                <a:rPr lang="en-US" sz="1050" dirty="0">
                  <a:latin typeface="Helvetica LT Std"/>
                  <a:hlinkClick r:id="rId3"/>
                </a:rPr>
                <a:t>Cybersecurity and Infrastructure Security Agency</a:t>
              </a:r>
              <a:r>
                <a:rPr lang="en-US" sz="1050" dirty="0">
                  <a:latin typeface="Helvetica LT Std"/>
                </a:rPr>
                <a:t> (CISA). Copyright © 1999–2023, </a:t>
              </a:r>
              <a:r>
                <a:rPr lang="en-US" sz="1050" dirty="0">
                  <a:latin typeface="Helvetica LT Std"/>
                  <a:hlinkClick r:id="rId4"/>
                </a:rPr>
                <a:t>The MITRE Corporation</a:t>
              </a:r>
              <a:r>
                <a:rPr lang="en-US" sz="1050" dirty="0">
                  <a:latin typeface="Helvetica LT Std"/>
                </a:rPr>
                <a:t>. CVE, CWE,  and the CVE and CWE logos are trademarks of The MITRE Corporation.</a:t>
              </a:r>
              <a:endParaRPr lang="en-US" altLang="en-US" sz="1050" b="0" u="none" baseline="0" dirty="0">
                <a:solidFill>
                  <a:schemeClr val="tx1"/>
                </a:solidFill>
                <a:latin typeface="Helvetica LT Std"/>
                <a:cs typeface="+mn-cs"/>
              </a:endParaRPr>
            </a:p>
          </p:txBody>
        </p:sp>
        <p:pic>
          <p:nvPicPr>
            <p:cNvPr id="5" name="Picture 4" descr="A close up of a sign&#10;&#10;Description automatically generated">
              <a:extLst>
                <a:ext uri="{FF2B5EF4-FFF2-40B4-BE49-F238E27FC236}">
                  <a16:creationId xmlns:a16="http://schemas.microsoft.com/office/drawing/2014/main" id="{AE786262-A183-4A27-F5B3-73D0CD43706A}"/>
                </a:ext>
              </a:extLst>
            </p:cNvPr>
            <p:cNvPicPr>
              <a:picLocks noChangeAspect="1"/>
            </p:cNvPicPr>
            <p:nvPr userDrawn="1"/>
          </p:nvPicPr>
          <p:blipFill>
            <a:blip r:embed="rId5"/>
            <a:stretch>
              <a:fillRect/>
            </a:stretch>
          </p:blipFill>
          <p:spPr>
            <a:xfrm>
              <a:off x="2106078" y="6294158"/>
              <a:ext cx="992947" cy="360150"/>
            </a:xfrm>
            <a:prstGeom prst="rect">
              <a:avLst/>
            </a:prstGeom>
          </p:spPr>
        </p:pic>
        <p:pic>
          <p:nvPicPr>
            <p:cNvPr id="6" name="Picture 5" descr="A yellow and orange logo&#10;&#10;Description automatically generated">
              <a:extLst>
                <a:ext uri="{FF2B5EF4-FFF2-40B4-BE49-F238E27FC236}">
                  <a16:creationId xmlns:a16="http://schemas.microsoft.com/office/drawing/2014/main" id="{1A59D5F2-3DA5-5D04-F413-02C29950E6B9}"/>
                </a:ext>
              </a:extLst>
            </p:cNvPr>
            <p:cNvPicPr>
              <a:picLocks noChangeAspect="1"/>
            </p:cNvPicPr>
            <p:nvPr userDrawn="1"/>
          </p:nvPicPr>
          <p:blipFill>
            <a:blip r:embed="rId6"/>
            <a:stretch>
              <a:fillRect/>
            </a:stretch>
          </p:blipFill>
          <p:spPr>
            <a:xfrm>
              <a:off x="549307" y="6235638"/>
              <a:ext cx="1448169" cy="506859"/>
            </a:xfrm>
            <a:prstGeom prst="rect">
              <a:avLst/>
            </a:prstGeom>
          </p:spPr>
        </p:pic>
      </p:grpSp>
    </p:spTree>
    <p:extLst>
      <p:ext uri="{BB962C8B-B14F-4D97-AF65-F5344CB8AC3E}">
        <p14:creationId xmlns:p14="http://schemas.microsoft.com/office/powerpoint/2010/main" val="42341243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800100" y="1162058"/>
            <a:ext cx="11049000" cy="257175"/>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solidFill>
                <a:schemeClr val="tx1"/>
              </a:solidFill>
            </a:endParaRPr>
          </a:p>
        </p:txBody>
      </p:sp>
      <p:sp>
        <p:nvSpPr>
          <p:cNvPr id="3" name="Rectangle 2"/>
          <p:cNvSpPr/>
          <p:nvPr/>
        </p:nvSpPr>
        <p:spPr>
          <a:xfrm>
            <a:off x="527538" y="1162059"/>
            <a:ext cx="11321562" cy="186096"/>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7818" y="1295400"/>
            <a:ext cx="1729468" cy="791415"/>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10275063" y="55601"/>
            <a:ext cx="1765676" cy="252626"/>
          </a:xfrm>
          <a:prstGeom prst="rect">
            <a:avLst/>
          </a:prstGeom>
          <a:ln>
            <a:noFill/>
          </a:ln>
        </p:spPr>
        <p:txBody>
          <a:bodyPr/>
          <a:lstStyle>
            <a:lvl1pPr algn="r">
              <a:defRPr sz="12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14" name="TextBox 13">
            <a:extLst>
              <a:ext uri="{FF2B5EF4-FFF2-40B4-BE49-F238E27FC236}">
                <a16:creationId xmlns:a16="http://schemas.microsoft.com/office/drawing/2014/main" id="{17109A21-2439-4CFB-9479-D8A7F30FB2A1}"/>
              </a:ext>
            </a:extLst>
          </p:cNvPr>
          <p:cNvSpPr txBox="1"/>
          <p:nvPr/>
        </p:nvSpPr>
        <p:spPr>
          <a:xfrm>
            <a:off x="3070716" y="2220156"/>
            <a:ext cx="6083673" cy="1846659"/>
          </a:xfrm>
          <a:prstGeom prst="rect">
            <a:avLst/>
          </a:prstGeom>
          <a:noFill/>
        </p:spPr>
        <p:txBody>
          <a:bodyPr wrap="square" rtlCol="0">
            <a:spAutoFit/>
          </a:bodyPr>
          <a:lstStyle/>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600"/>
              </a:spcAft>
            </a:pPr>
            <a:r>
              <a:rPr lang="en-US" sz="14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600" u="sng"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600" dirty="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600"/>
              </a:spcAft>
            </a:pPr>
            <a:r>
              <a:rPr lang="en-US" sz="1600" dirty="0">
                <a:solidFill>
                  <a:schemeClr val="tx1">
                    <a:lumMod val="50000"/>
                    <a:lumOff val="50000"/>
                  </a:schemeClr>
                </a:solidFill>
              </a:rPr>
              <a:t> </a:t>
            </a:r>
            <a:endParaRPr lang="en-US" sz="1400" dirty="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214545" y="4419742"/>
            <a:ext cx="498578" cy="498578"/>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47963" y="4421381"/>
            <a:ext cx="498578" cy="498578"/>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6481381" y="4427165"/>
            <a:ext cx="1186209" cy="498578"/>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4557514" y="4419742"/>
            <a:ext cx="498578" cy="498578"/>
          </a:xfrm>
          <a:prstGeom prst="rect">
            <a:avLst/>
          </a:prstGeom>
        </p:spPr>
      </p:pic>
    </p:spTree>
    <p:extLst>
      <p:ext uri="{BB962C8B-B14F-4D97-AF65-F5344CB8AC3E}">
        <p14:creationId xmlns:p14="http://schemas.microsoft.com/office/powerpoint/2010/main" val="1217307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616448" y="365760"/>
            <a:ext cx="11236721" cy="750253"/>
          </a:xfrm>
          <a:prstGeom prst="rect">
            <a:avLst/>
          </a:prstGeom>
        </p:spPr>
        <p:txBody>
          <a:bodyPr vert="horz" lIns="91440" tIns="45720" rIns="91440" bIns="45720" rtlCol="0" anchor="ctr" anchorCtr="0">
            <a:noAutofit/>
          </a:bodyPr>
          <a:lstStyle/>
          <a:p>
            <a:pPr lvl="0">
              <a:lnSpc>
                <a:spcPts val="3200"/>
              </a:lnSpc>
            </a:pPr>
            <a:r>
              <a:rPr lang="en-US"/>
              <a:t>Click to edit Master title style</a:t>
            </a:r>
            <a:endParaRPr lang="en-US" dirty="0"/>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616449" y="1371601"/>
            <a:ext cx="11236720" cy="4794737"/>
          </a:xfrm>
          <a:prstGeom prst="rect">
            <a:avLst/>
          </a:prstGeom>
        </p:spPr>
        <p:txBody>
          <a:bodyPr vert="horz" lIns="91440" tIns="45720" rIns="91440" bIns="45720" rtlCol="0">
            <a:noAutofit/>
          </a:bodyPr>
          <a:lstStyle/>
          <a:p>
            <a:pPr marL="308269" lvl="0" indent="-308269" defTabSz="1216185">
              <a:spcBef>
                <a:spcPts val="0"/>
              </a:spcBef>
              <a:spcAft>
                <a:spcPts val="798"/>
              </a:spcAft>
              <a:buClr>
                <a:schemeClr val="tx2"/>
              </a:buClr>
              <a:buSzPct val="120000"/>
              <a:buFont typeface="Wingdings" pitchFamily="2" charset="2"/>
              <a:buChar char="§"/>
            </a:pPr>
            <a:r>
              <a:rPr lang="en-US" dirty="0"/>
              <a:t>Edit Master text styles</a:t>
            </a:r>
          </a:p>
          <a:p>
            <a:pPr marL="686216" lvl="1" indent="-304046" defTabSz="1216185">
              <a:spcBef>
                <a:spcPts val="0"/>
              </a:spcBef>
              <a:spcAft>
                <a:spcPts val="798"/>
              </a:spcAft>
              <a:buClr>
                <a:schemeClr val="tx2"/>
              </a:buClr>
              <a:buChar char="–"/>
            </a:pPr>
            <a:r>
              <a:rPr lang="en-US" dirty="0"/>
              <a:t>Second level</a:t>
            </a:r>
          </a:p>
          <a:p>
            <a:pPr marL="994485" lvl="2" indent="-308269" defTabSz="1216185">
              <a:spcBef>
                <a:spcPts val="0"/>
              </a:spcBef>
              <a:spcAft>
                <a:spcPts val="798"/>
              </a:spcAft>
              <a:buClr>
                <a:schemeClr val="tx2"/>
              </a:buClr>
              <a:buSzPct val="110000"/>
              <a:buFont typeface="Wingdings" pitchFamily="2" charset="2"/>
              <a:buChar char="§"/>
            </a:pPr>
            <a:r>
              <a:rPr lang="en-US" dirty="0"/>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81483" y="1"/>
            <a:ext cx="99586" cy="1219200"/>
          </a:xfrm>
          <a:prstGeom prst="rect">
            <a:avLst/>
          </a:prstGeom>
          <a:solidFill>
            <a:srgbClr val="C1CD23"/>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81483" y="1"/>
            <a:ext cx="99586" cy="1219200"/>
          </a:xfrm>
          <a:prstGeom prst="rect">
            <a:avLst/>
          </a:prstGeom>
          <a:solidFill>
            <a:schemeClr val="accent1"/>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81483" y="1371601"/>
            <a:ext cx="99586" cy="5486400"/>
          </a:xfrm>
          <a:prstGeom prst="rect">
            <a:avLst/>
          </a:prstGeom>
          <a:solidFill>
            <a:schemeClr val="tx2"/>
          </a:solidFill>
          <a:ln w="12700" cap="flat" cmpd="sng" algn="ctr">
            <a:noFill/>
            <a:prstDash val="solid"/>
            <a:round/>
            <a:headEnd type="none" w="med" len="med"/>
            <a:tailEnd type="none" w="med" len="med"/>
          </a:ln>
          <a:effectLst/>
        </p:spPr>
        <p:txBody>
          <a:bodyPr vert="horz" wrap="none" lIns="121618" tIns="60809" rIns="121618" bIns="60809" numCol="1" rtlCol="0" anchor="ctr" anchorCtr="0" compatLnSpc="1">
            <a:prstTxWarp prst="textNoShape">
              <a:avLst/>
            </a:prstTxWarp>
          </a:bodyPr>
          <a:lstStyle/>
          <a:p>
            <a:pPr marL="0" marR="0" indent="0" algn="ctr" defTabSz="1216185" rtl="0" eaLnBrk="0" fontAlgn="base" latinLnBrk="0" hangingPunct="0">
              <a:lnSpc>
                <a:spcPts val="3325"/>
              </a:lnSpc>
              <a:spcBef>
                <a:spcPct val="0"/>
              </a:spcBef>
              <a:spcAft>
                <a:spcPts val="1330"/>
              </a:spcAft>
              <a:buClr>
                <a:srgbClr val="FDAA03"/>
              </a:buClr>
              <a:buSzTx/>
              <a:buFontTx/>
              <a:buNone/>
              <a:tabLst/>
            </a:pPr>
            <a:endParaRPr kumimoji="0" lang="en-US" sz="2394"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616449" y="1242752"/>
            <a:ext cx="1123672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571324812"/>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5" r:id="rId3"/>
    <p:sldLayoutId id="2147483660" r:id="rId4"/>
    <p:sldLayoutId id="2147483661" r:id="rId5"/>
    <p:sldLayoutId id="2147483662" r:id="rId6"/>
    <p:sldLayoutId id="2147483663" r:id="rId7"/>
    <p:sldLayoutId id="2147483664" r:id="rId8"/>
  </p:sldLayoutIdLst>
  <p:hf hdr="0" dt="0"/>
  <p:txStyles>
    <p:titleStyle>
      <a:lvl1pPr algn="l" defTabSz="914400" rtl="0" eaLnBrk="1" latinLnBrk="0" hangingPunct="1">
        <a:lnSpc>
          <a:spcPct val="90000"/>
        </a:lnSpc>
        <a:spcBef>
          <a:spcPct val="0"/>
        </a:spcBef>
        <a:buNone/>
        <a:defRPr lang="en-US" sz="32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lang="en-US" sz="24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lang="en-US" sz="24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lang="en-US" sz="2394" kern="1200" smtClean="0">
          <a:solidFill>
            <a:schemeClr val="tx1"/>
          </a:solidFill>
          <a:latin typeface="Arial" pitchFamily="34" charset="0"/>
          <a:ea typeface="+mn-ea"/>
          <a:cs typeface="Arial"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lang="en-US" sz="2394" kern="1200">
          <a:solidFill>
            <a:schemeClr val="tx1"/>
          </a:solidFill>
          <a:latin typeface="Arial" pitchFamily="34" charset="0"/>
          <a:ea typeface="+mn-ea"/>
          <a:cs typeface="Arial"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391_B08A914C.xm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microsoft.com/office/2018/10/relationships/comments" Target="../comments/modernComment_1393_4D3C987F.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microsoft.com/office/2018/10/relationships/comments" Target="../comments/modernComment_1394_5E8875B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microsoft.com/office/2018/10/relationships/comments" Target="../comments/modernComment_1392_717703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microsoft.com/office/2018/10/relationships/comments" Target="../comments/modernComment_1395_2AC1DA20.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dirty="0"/>
              <a:t>Root Cause Mapping Working Group (RCM WG)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1044164" y="2568943"/>
            <a:ext cx="9627524" cy="389923"/>
          </a:xfrm>
        </p:spPr>
        <p:txBody>
          <a:bodyPr/>
          <a:lstStyle/>
          <a:p>
            <a:r>
              <a:rPr lang="en-US" dirty="0"/>
              <a:t>October 2, 2023</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2469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10AF7-4364-A5DB-CF97-7B006A36563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B2E7D369-07B7-6442-EAA7-C4CC49EB31B9}"/>
              </a:ext>
            </a:extLst>
          </p:cNvPr>
          <p:cNvSpPr>
            <a:spLocks noGrp="1"/>
          </p:cNvSpPr>
          <p:nvPr>
            <p:ph idx="1"/>
          </p:nvPr>
        </p:nvSpPr>
        <p:spPr/>
        <p:txBody>
          <a:bodyPr/>
          <a:lstStyle/>
          <a:p>
            <a:r>
              <a:rPr lang="en-US" dirty="0"/>
              <a:t>The Value of Root Cause Mapping (5 mins)</a:t>
            </a:r>
          </a:p>
          <a:p>
            <a:r>
              <a:rPr lang="en-US" dirty="0"/>
              <a:t>Assertions (10 mins)</a:t>
            </a:r>
          </a:p>
          <a:p>
            <a:r>
              <a:rPr lang="en-US" dirty="0"/>
              <a:t>Assumptions (10 mins)</a:t>
            </a:r>
          </a:p>
          <a:p>
            <a:r>
              <a:rPr lang="en-US" dirty="0"/>
              <a:t>Suggested Working Group Goals (20 mins)</a:t>
            </a:r>
          </a:p>
          <a:p>
            <a:r>
              <a:rPr lang="en-US" dirty="0"/>
              <a:t>To Complete Today (15 mins)</a:t>
            </a:r>
          </a:p>
        </p:txBody>
      </p:sp>
      <p:sp>
        <p:nvSpPr>
          <p:cNvPr id="4" name="Slide Number Placeholder 3">
            <a:extLst>
              <a:ext uri="{FF2B5EF4-FFF2-40B4-BE49-F238E27FC236}">
                <a16:creationId xmlns:a16="http://schemas.microsoft.com/office/drawing/2014/main" id="{F1147B8B-7D46-B757-E94A-E27C8DF16D8D}"/>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246930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66EBD7-59CE-A9BF-1426-776CBDB1ED0C}"/>
              </a:ext>
            </a:extLst>
          </p:cNvPr>
          <p:cNvSpPr>
            <a:spLocks noGrp="1"/>
          </p:cNvSpPr>
          <p:nvPr>
            <p:ph type="title"/>
          </p:nvPr>
        </p:nvSpPr>
        <p:spPr/>
        <p:txBody>
          <a:bodyPr/>
          <a:lstStyle/>
          <a:p>
            <a:r>
              <a:rPr lang="en-US" dirty="0"/>
              <a:t>Review: The Value of Root Cause Mapping</a:t>
            </a:r>
          </a:p>
        </p:txBody>
      </p:sp>
      <p:sp>
        <p:nvSpPr>
          <p:cNvPr id="3" name="Content Placeholder 2">
            <a:extLst>
              <a:ext uri="{FF2B5EF4-FFF2-40B4-BE49-F238E27FC236}">
                <a16:creationId xmlns:a16="http://schemas.microsoft.com/office/drawing/2014/main" id="{DB335AC0-B783-2E2F-CA28-737620C9B106}"/>
              </a:ext>
            </a:extLst>
          </p:cNvPr>
          <p:cNvSpPr>
            <a:spLocks noGrp="1"/>
          </p:cNvSpPr>
          <p:nvPr>
            <p:ph idx="1"/>
          </p:nvPr>
        </p:nvSpPr>
        <p:spPr/>
        <p:txBody>
          <a:bodyPr/>
          <a:lstStyle/>
          <a:p>
            <a:r>
              <a:rPr lang="en-US" dirty="0"/>
              <a:t>Root Cause Mapping is valuable because it:</a:t>
            </a:r>
          </a:p>
          <a:p>
            <a:pPr lvl="1"/>
            <a:r>
              <a:rPr lang="en-US" dirty="0"/>
              <a:t>Enables trend analysis (e.g., how big of a problem is memory safety compared to other problems like injection)</a:t>
            </a:r>
          </a:p>
          <a:p>
            <a:pPr lvl="1"/>
            <a:r>
              <a:rPr lang="en-US" dirty="0"/>
              <a:t>Illuminates where investments, policy, and practices can address the weaknesses responsible for product (e.g., the vulnerable thing) vulnerabilities so that they can be eliminated</a:t>
            </a:r>
          </a:p>
          <a:p>
            <a:pPr lvl="1"/>
            <a:r>
              <a:rPr lang="en-US" dirty="0"/>
              <a:t>Provides further insight to potential “exploitability” based on weakness type (e.g., command injection will likely be targeted by certain actors, lots of related activity on Metasploit)</a:t>
            </a:r>
          </a:p>
          <a:p>
            <a:pPr lvl="1"/>
            <a:r>
              <a:rPr lang="en-US" dirty="0"/>
              <a:t>Provides valuable feedback loop into SDLC or architecture design planning</a:t>
            </a:r>
          </a:p>
          <a:p>
            <a:endParaRPr lang="en-US" dirty="0"/>
          </a:p>
        </p:txBody>
      </p:sp>
      <p:sp>
        <p:nvSpPr>
          <p:cNvPr id="4" name="Slide Number Placeholder 3">
            <a:extLst>
              <a:ext uri="{FF2B5EF4-FFF2-40B4-BE49-F238E27FC236}">
                <a16:creationId xmlns:a16="http://schemas.microsoft.com/office/drawing/2014/main" id="{40B58D24-6B6E-A4D7-4DBC-F887C09B303C}"/>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Rounded Rectangle 4">
            <a:extLst>
              <a:ext uri="{FF2B5EF4-FFF2-40B4-BE49-F238E27FC236}">
                <a16:creationId xmlns:a16="http://schemas.microsoft.com/office/drawing/2014/main" id="{FFAE56A6-EAB6-2F9E-981B-806AA04C9B2C}"/>
              </a:ext>
            </a:extLst>
          </p:cNvPr>
          <p:cNvSpPr/>
          <p:nvPr/>
        </p:nvSpPr>
        <p:spPr>
          <a:xfrm>
            <a:off x="2319866" y="5481165"/>
            <a:ext cx="7552267" cy="425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b="1" dirty="0">
                <a:latin typeface="Tahoma" panose="020B0604030504040204" pitchFamily="34" charset="0"/>
                <a:ea typeface="Tahoma" panose="020B0604030504040204" pitchFamily="34" charset="0"/>
                <a:cs typeface="Tahoma" panose="020B0604030504040204" pitchFamily="34" charset="0"/>
              </a:rPr>
              <a:t>Are there any other benefits that are not included on the slide?</a:t>
            </a:r>
          </a:p>
        </p:txBody>
      </p:sp>
    </p:spTree>
    <p:extLst>
      <p:ext uri="{BB962C8B-B14F-4D97-AF65-F5344CB8AC3E}">
        <p14:creationId xmlns:p14="http://schemas.microsoft.com/office/powerpoint/2010/main" val="2961871180"/>
      </p:ext>
    </p:extLst>
  </p:cSld>
  <p:clrMapOvr>
    <a:masterClrMapping/>
  </p:clrMapOvr>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1B0B-0B84-BAB2-FCEA-E76807764F4A}"/>
              </a:ext>
            </a:extLst>
          </p:cNvPr>
          <p:cNvSpPr>
            <a:spLocks noGrp="1"/>
          </p:cNvSpPr>
          <p:nvPr>
            <p:ph type="title"/>
          </p:nvPr>
        </p:nvSpPr>
        <p:spPr/>
        <p:txBody>
          <a:bodyPr/>
          <a:lstStyle/>
          <a:p>
            <a:r>
              <a:rPr lang="en-US" dirty="0"/>
              <a:t>Assertions</a:t>
            </a:r>
          </a:p>
        </p:txBody>
      </p:sp>
      <p:sp>
        <p:nvSpPr>
          <p:cNvPr id="3" name="Content Placeholder 2">
            <a:extLst>
              <a:ext uri="{FF2B5EF4-FFF2-40B4-BE49-F238E27FC236}">
                <a16:creationId xmlns:a16="http://schemas.microsoft.com/office/drawing/2014/main" id="{7BF142C4-AAA3-FAC7-CFF9-3464B9094925}"/>
              </a:ext>
            </a:extLst>
          </p:cNvPr>
          <p:cNvSpPr>
            <a:spLocks noGrp="1"/>
          </p:cNvSpPr>
          <p:nvPr>
            <p:ph idx="1"/>
          </p:nvPr>
        </p:nvSpPr>
        <p:spPr/>
        <p:txBody>
          <a:bodyPr>
            <a:normAutofit fontScale="92500" lnSpcReduction="20000"/>
          </a:bodyPr>
          <a:lstStyle/>
          <a:p>
            <a:r>
              <a:rPr lang="en-US" dirty="0"/>
              <a:t>Centralized root cause mapping is expensive and difficult to scale </a:t>
            </a:r>
          </a:p>
          <a:p>
            <a:pPr lvl="1"/>
            <a:r>
              <a:rPr lang="en-US" dirty="0"/>
              <a:t>E.g., Top 25 list development</a:t>
            </a:r>
          </a:p>
          <a:p>
            <a:r>
              <a:rPr lang="en-US" dirty="0"/>
              <a:t>Effective root cause mapping is best done by the organizations that own the product</a:t>
            </a:r>
          </a:p>
          <a:p>
            <a:r>
              <a:rPr lang="en-US" dirty="0"/>
              <a:t>Start with CVE Numbering Authorities (CNAs) because they are trusted partners </a:t>
            </a:r>
          </a:p>
          <a:p>
            <a:pPr lvl="1"/>
            <a:r>
              <a:rPr lang="en-US" dirty="0"/>
              <a:t>If we cannot get the CNAs to do root cause mapping effectively, we cannot get anyone to do so at scale</a:t>
            </a:r>
          </a:p>
          <a:p>
            <a:pPr marL="347123" indent="-342900"/>
            <a:r>
              <a:rPr lang="en-US" dirty="0"/>
              <a:t>Minimal understanding of vulnerabilities and weaknesses in large section of CNA community and Vuln Mgt Ecosystem</a:t>
            </a:r>
          </a:p>
          <a:p>
            <a:pPr marL="725070" lvl="1" indent="-342900"/>
            <a:r>
              <a:rPr lang="en-US" dirty="0"/>
              <a:t>Majority of CNAs don’t know how to do RCM effectively</a:t>
            </a:r>
          </a:p>
          <a:p>
            <a:pPr marL="725070" lvl="1" indent="-342900"/>
            <a:r>
              <a:rPr lang="en-US" dirty="0"/>
              <a:t>Many don’t want to put the work in and choose broad CWE because it’s easy</a:t>
            </a:r>
          </a:p>
          <a:p>
            <a:pPr marL="347123" indent="-342900"/>
            <a:r>
              <a:rPr lang="en-US" dirty="0"/>
              <a:t>NVD will never be able to be more accurate in mapping relying solely on the CVE description. </a:t>
            </a:r>
          </a:p>
          <a:p>
            <a:pPr marL="725070" lvl="1" indent="-342900"/>
            <a:r>
              <a:rPr lang="en-US" dirty="0"/>
              <a:t>Most useful thing would be to link to the code where the vuln was discovered and then the patch code</a:t>
            </a:r>
          </a:p>
        </p:txBody>
      </p:sp>
      <p:sp>
        <p:nvSpPr>
          <p:cNvPr id="4" name="Slide Number Placeholder 3">
            <a:extLst>
              <a:ext uri="{FF2B5EF4-FFF2-40B4-BE49-F238E27FC236}">
                <a16:creationId xmlns:a16="http://schemas.microsoft.com/office/drawing/2014/main" id="{8C386CAD-C8DD-9336-9777-8E4DE2CF977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4</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295816831"/>
      </p:ext>
    </p:extLst>
  </p:cSld>
  <p:clrMapOvr>
    <a:masterClrMapping/>
  </p:clrMapOvr>
  <p:extLst>
    <p:ext uri="{6950BFC3-D8DA-4A85-94F7-54DA5524770B}">
      <p188:commentRel xmlns:p188="http://schemas.microsoft.com/office/powerpoint/2018/8/main" r:id="rId2"/>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DB31-8510-DEB3-3A0B-235D967F0268}"/>
              </a:ext>
            </a:extLst>
          </p:cNvPr>
          <p:cNvSpPr>
            <a:spLocks noGrp="1"/>
          </p:cNvSpPr>
          <p:nvPr>
            <p:ph type="title"/>
          </p:nvPr>
        </p:nvSpPr>
        <p:spPr/>
        <p:txBody>
          <a:bodyPr/>
          <a:lstStyle/>
          <a:p>
            <a:r>
              <a:rPr lang="en-US" dirty="0"/>
              <a:t>Assumptions</a:t>
            </a:r>
          </a:p>
        </p:txBody>
      </p:sp>
      <p:sp>
        <p:nvSpPr>
          <p:cNvPr id="3" name="Content Placeholder 2">
            <a:extLst>
              <a:ext uri="{FF2B5EF4-FFF2-40B4-BE49-F238E27FC236}">
                <a16:creationId xmlns:a16="http://schemas.microsoft.com/office/drawing/2014/main" id="{60817D43-B707-9E31-523F-0AD864F79739}"/>
              </a:ext>
            </a:extLst>
          </p:cNvPr>
          <p:cNvSpPr>
            <a:spLocks noGrp="1"/>
          </p:cNvSpPr>
          <p:nvPr>
            <p:ph idx="1"/>
          </p:nvPr>
        </p:nvSpPr>
        <p:spPr>
          <a:xfrm>
            <a:off x="616449" y="1371601"/>
            <a:ext cx="11236720" cy="4902199"/>
          </a:xfrm>
        </p:spPr>
        <p:txBody>
          <a:bodyPr>
            <a:normAutofit fontScale="85000" lnSpcReduction="10000"/>
          </a:bodyPr>
          <a:lstStyle/>
          <a:p>
            <a:r>
              <a:rPr lang="en-US" dirty="0"/>
              <a:t>The RCM WG will primarily be comprised of organizations that participate in the CVE and CWE programs, but neither program owns the working group</a:t>
            </a:r>
          </a:p>
          <a:p>
            <a:pPr lvl="1"/>
            <a:r>
              <a:rPr lang="en-US" dirty="0"/>
              <a:t>The community owns the working group</a:t>
            </a:r>
          </a:p>
          <a:p>
            <a:pPr lvl="1"/>
            <a:endParaRPr lang="en-US" dirty="0"/>
          </a:p>
          <a:p>
            <a:r>
              <a:rPr lang="en-US" dirty="0"/>
              <a:t>Any recommendations coming from the RCM WG that impact CVE and CWE must be approved by the programs</a:t>
            </a:r>
          </a:p>
          <a:p>
            <a:endParaRPr lang="en-US" dirty="0"/>
          </a:p>
          <a:p>
            <a:r>
              <a:rPr lang="en-US" dirty="0"/>
              <a:t>Effective root cause mapping will be determined by CVE Records being aligned to the correct CWE(s) at the appropriate level of abstraction (e.g., base/variant)</a:t>
            </a:r>
          </a:p>
          <a:p>
            <a:endParaRPr lang="en-US" dirty="0"/>
          </a:p>
          <a:p>
            <a:r>
              <a:rPr lang="en-US" dirty="0"/>
              <a:t>The RCM WG will: </a:t>
            </a:r>
          </a:p>
          <a:p>
            <a:pPr lvl="1"/>
            <a:r>
              <a:rPr lang="en-US" dirty="0"/>
              <a:t>Have a chair(s)</a:t>
            </a:r>
          </a:p>
          <a:p>
            <a:pPr lvl="1"/>
            <a:r>
              <a:rPr lang="en-US" dirty="0"/>
              <a:t>Meet per a schedule</a:t>
            </a:r>
          </a:p>
          <a:p>
            <a:pPr lvl="1"/>
            <a:r>
              <a:rPr lang="en-US" dirty="0"/>
              <a:t>Determine its own membership requirements</a:t>
            </a:r>
          </a:p>
          <a:p>
            <a:pPr lvl="1"/>
            <a:r>
              <a:rPr lang="en-US" dirty="0"/>
              <a:t>Establish decision making mechanisms (e.g., voting)</a:t>
            </a:r>
          </a:p>
        </p:txBody>
      </p:sp>
      <p:sp>
        <p:nvSpPr>
          <p:cNvPr id="4" name="Slide Number Placeholder 3">
            <a:extLst>
              <a:ext uri="{FF2B5EF4-FFF2-40B4-BE49-F238E27FC236}">
                <a16:creationId xmlns:a16="http://schemas.microsoft.com/office/drawing/2014/main" id="{AAED9B55-F62F-2A35-E21F-50095580D149}"/>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5</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1586001330"/>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57D23-4364-988B-5262-74C3BEAA9B48}"/>
              </a:ext>
            </a:extLst>
          </p:cNvPr>
          <p:cNvSpPr>
            <a:spLocks noGrp="1"/>
          </p:cNvSpPr>
          <p:nvPr>
            <p:ph type="title"/>
          </p:nvPr>
        </p:nvSpPr>
        <p:spPr/>
        <p:txBody>
          <a:bodyPr/>
          <a:lstStyle/>
          <a:p>
            <a:r>
              <a:rPr lang="en-US" dirty="0"/>
              <a:t>Suggested Working Group Goals</a:t>
            </a:r>
          </a:p>
        </p:txBody>
      </p:sp>
      <p:sp>
        <p:nvSpPr>
          <p:cNvPr id="3" name="Content Placeholder 2">
            <a:extLst>
              <a:ext uri="{FF2B5EF4-FFF2-40B4-BE49-F238E27FC236}">
                <a16:creationId xmlns:a16="http://schemas.microsoft.com/office/drawing/2014/main" id="{C50E75DF-64DE-7EB3-4CEC-282D0BF931FD}"/>
              </a:ext>
            </a:extLst>
          </p:cNvPr>
          <p:cNvSpPr>
            <a:spLocks noGrp="1"/>
          </p:cNvSpPr>
          <p:nvPr>
            <p:ph idx="1"/>
          </p:nvPr>
        </p:nvSpPr>
        <p:spPr/>
        <p:txBody>
          <a:bodyPr/>
          <a:lstStyle/>
          <a:p>
            <a:pPr marL="457200" indent="-457200">
              <a:buFont typeface="+mj-lt"/>
              <a:buAutoNum type="arabicPeriod"/>
            </a:pPr>
            <a:r>
              <a:rPr lang="en-US" dirty="0"/>
              <a:t>Define the business case for doing effective root cause mapping</a:t>
            </a:r>
          </a:p>
          <a:p>
            <a:pPr marL="835147" lvl="1" indent="-457200"/>
            <a:r>
              <a:rPr lang="en-US" dirty="0"/>
              <a:t>(Obj.1) Socialize and confirm with the broader community</a:t>
            </a:r>
          </a:p>
          <a:p>
            <a:pPr marL="457200" indent="-457200">
              <a:buFont typeface="+mj-lt"/>
              <a:buAutoNum type="arabicPeriod"/>
            </a:pPr>
            <a:endParaRPr lang="en-US" dirty="0"/>
          </a:p>
          <a:p>
            <a:pPr marL="457200" indent="-457200">
              <a:buFont typeface="+mj-lt"/>
              <a:buAutoNum type="arabicPeriod"/>
            </a:pPr>
            <a:r>
              <a:rPr lang="en-US" dirty="0"/>
              <a:t>Determine the feasibility of effective, decentralized root cause mapping</a:t>
            </a:r>
          </a:p>
          <a:p>
            <a:pPr marL="835147" lvl="1" indent="-457200"/>
            <a:r>
              <a:rPr lang="en-US" dirty="0"/>
              <a:t>(Obj.1) Identify the capabilities, processes, and information needed to make root cause mapping easier</a:t>
            </a:r>
          </a:p>
        </p:txBody>
      </p:sp>
      <p:sp>
        <p:nvSpPr>
          <p:cNvPr id="4" name="Slide Number Placeholder 3">
            <a:extLst>
              <a:ext uri="{FF2B5EF4-FFF2-40B4-BE49-F238E27FC236}">
                <a16:creationId xmlns:a16="http://schemas.microsoft.com/office/drawing/2014/main" id="{81D506E7-E52B-B083-EAA5-086545A9AC92}"/>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6</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
        <p:nvSpPr>
          <p:cNvPr id="5" name="Rounded Rectangle 4">
            <a:extLst>
              <a:ext uri="{FF2B5EF4-FFF2-40B4-BE49-F238E27FC236}">
                <a16:creationId xmlns:a16="http://schemas.microsoft.com/office/drawing/2014/main" id="{84DF9357-5FE4-A77A-E852-65A3312C814D}"/>
              </a:ext>
            </a:extLst>
          </p:cNvPr>
          <p:cNvSpPr/>
          <p:nvPr/>
        </p:nvSpPr>
        <p:spPr>
          <a:xfrm>
            <a:off x="3348567" y="4958861"/>
            <a:ext cx="5494866" cy="425938"/>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latin typeface="Tahoma" panose="020B0604030504040204" pitchFamily="34" charset="0"/>
                <a:ea typeface="Tahoma" panose="020B0604030504040204" pitchFamily="34" charset="0"/>
                <a:cs typeface="Tahoma" panose="020B0604030504040204" pitchFamily="34" charset="0"/>
              </a:rPr>
              <a:t>Are these goals correct and complete?</a:t>
            </a:r>
          </a:p>
        </p:txBody>
      </p:sp>
    </p:spTree>
    <p:extLst>
      <p:ext uri="{BB962C8B-B14F-4D97-AF65-F5344CB8AC3E}">
        <p14:creationId xmlns:p14="http://schemas.microsoft.com/office/powerpoint/2010/main" val="1903625065"/>
      </p:ext>
    </p:extLst>
  </p:cSld>
  <p:clrMapOvr>
    <a:masterClrMapping/>
  </p:clrMapOvr>
  <p:extLst>
    <p:ext uri="{6950BFC3-D8DA-4A85-94F7-54DA5524770B}">
      <p188:commentRel xmlns:p188="http://schemas.microsoft.com/office/powerpoint/2018/8/main" r:id="rId2"/>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5FC81-0054-71A1-F2E8-C85E320F10F2}"/>
              </a:ext>
            </a:extLst>
          </p:cNvPr>
          <p:cNvSpPr>
            <a:spLocks noGrp="1"/>
          </p:cNvSpPr>
          <p:nvPr>
            <p:ph type="title"/>
          </p:nvPr>
        </p:nvSpPr>
        <p:spPr/>
        <p:txBody>
          <a:bodyPr/>
          <a:lstStyle/>
          <a:p>
            <a:r>
              <a:rPr lang="en-US" dirty="0"/>
              <a:t>To Complete Today</a:t>
            </a:r>
          </a:p>
        </p:txBody>
      </p:sp>
      <p:sp>
        <p:nvSpPr>
          <p:cNvPr id="3" name="Content Placeholder 2">
            <a:extLst>
              <a:ext uri="{FF2B5EF4-FFF2-40B4-BE49-F238E27FC236}">
                <a16:creationId xmlns:a16="http://schemas.microsoft.com/office/drawing/2014/main" id="{520106D1-8911-42F3-EFFF-026DD21F4898}"/>
              </a:ext>
            </a:extLst>
          </p:cNvPr>
          <p:cNvSpPr>
            <a:spLocks noGrp="1"/>
          </p:cNvSpPr>
          <p:nvPr>
            <p:ph idx="1"/>
          </p:nvPr>
        </p:nvSpPr>
        <p:spPr>
          <a:xfrm>
            <a:off x="616449" y="1371601"/>
            <a:ext cx="11236720" cy="4966446"/>
          </a:xfrm>
        </p:spPr>
        <p:txBody>
          <a:bodyPr>
            <a:normAutofit fontScale="92500" lnSpcReduction="10000"/>
          </a:bodyPr>
          <a:lstStyle/>
          <a:p>
            <a:r>
              <a:rPr lang="en-US" dirty="0"/>
              <a:t>Agree on meeting frequency</a:t>
            </a:r>
          </a:p>
          <a:p>
            <a:pPr lvl="1"/>
            <a:r>
              <a:rPr lang="en-US" dirty="0"/>
              <a:t>Time can be determined by doodle poll</a:t>
            </a:r>
          </a:p>
          <a:p>
            <a:pPr lvl="1"/>
            <a:endParaRPr lang="en-US" dirty="0"/>
          </a:p>
          <a:p>
            <a:r>
              <a:rPr lang="en-US" dirty="0"/>
              <a:t>Determine RCM WG membership requirements</a:t>
            </a:r>
          </a:p>
          <a:p>
            <a:pPr lvl="1"/>
            <a:r>
              <a:rPr lang="en-US" dirty="0"/>
              <a:t>Open working group vs. invitation only</a:t>
            </a:r>
          </a:p>
          <a:p>
            <a:pPr lvl="1"/>
            <a:r>
              <a:rPr lang="en-US" dirty="0"/>
              <a:t>If open, that can be done in a phased approach</a:t>
            </a:r>
          </a:p>
          <a:p>
            <a:pPr lvl="1"/>
            <a:endParaRPr lang="en-US" dirty="0"/>
          </a:p>
          <a:p>
            <a:r>
              <a:rPr lang="en-US" dirty="0"/>
              <a:t>RCM Leadership</a:t>
            </a:r>
          </a:p>
          <a:p>
            <a:pPr lvl="1"/>
            <a:r>
              <a:rPr lang="en-US" dirty="0"/>
              <a:t>Does the group need a chair(s)?</a:t>
            </a:r>
          </a:p>
          <a:p>
            <a:pPr lvl="1"/>
            <a:r>
              <a:rPr lang="en-US" dirty="0"/>
              <a:t>If yes, how are we going to select that person(s)?</a:t>
            </a:r>
          </a:p>
          <a:p>
            <a:pPr lvl="1"/>
            <a:endParaRPr lang="en-US" dirty="0"/>
          </a:p>
          <a:p>
            <a:r>
              <a:rPr lang="en-US" dirty="0"/>
              <a:t>Meeting mechanics</a:t>
            </a:r>
          </a:p>
          <a:p>
            <a:pPr lvl="1"/>
            <a:r>
              <a:rPr lang="en-US" dirty="0"/>
              <a:t>Mailing list, notes, working materials repository, decision-making</a:t>
            </a:r>
          </a:p>
        </p:txBody>
      </p:sp>
      <p:sp>
        <p:nvSpPr>
          <p:cNvPr id="4" name="Slide Number Placeholder 3">
            <a:extLst>
              <a:ext uri="{FF2B5EF4-FFF2-40B4-BE49-F238E27FC236}">
                <a16:creationId xmlns:a16="http://schemas.microsoft.com/office/drawing/2014/main" id="{5FD424DE-9018-275F-6BCD-A32F542E846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7</a:t>
            </a:fld>
            <a:r>
              <a:rPr lang="en-US">
                <a:latin typeface="Arial" pitchFamily="34" charset="0"/>
              </a:rPr>
              <a:t> |</a:t>
            </a:r>
            <a:r>
              <a:rPr lang="en-US">
                <a:latin typeface="Arial" pitchFamily="34" charset="0"/>
                <a:ea typeface="Verdana" pitchFamily="34" charset="0"/>
                <a:cs typeface="Verdana" pitchFamily="34" charset="0"/>
              </a:rPr>
              <a:t> </a:t>
            </a:r>
            <a:endParaRPr lang="en-US" dirty="0">
              <a:latin typeface="Arial" pitchFamily="34" charset="0"/>
              <a:ea typeface="Verdana" pitchFamily="34" charset="0"/>
              <a:cs typeface="Verdana" pitchFamily="34" charset="0"/>
            </a:endParaRPr>
          </a:p>
        </p:txBody>
      </p:sp>
    </p:spTree>
    <p:extLst>
      <p:ext uri="{BB962C8B-B14F-4D97-AF65-F5344CB8AC3E}">
        <p14:creationId xmlns:p14="http://schemas.microsoft.com/office/powerpoint/2010/main" val="717347360"/>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10D7D12093FFC84AB17C2D6CFA9D1EDE" ma:contentTypeVersion="7" ma:contentTypeDescription="Create a new document." ma:contentTypeScope="" ma:versionID="85e3c405e50bbbe8816477487156b4fc">
  <xsd:schema xmlns:xsd="http://www.w3.org/2001/XMLSchema" xmlns:xs="http://www.w3.org/2001/XMLSchema" xmlns:p="http://schemas.microsoft.com/office/2006/metadata/properties" targetNamespace="http://schemas.microsoft.com/office/2006/metadata/properties" ma:root="true" ma:fieldsID="6834f8c0c0eabdc6c42b2f987c760c09">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50FCDD-08B1-48D8-BB50-7A17E590A5EE}">
  <ds:schemaRefs>
    <ds:schemaRef ds:uri="http://purl.org/dc/term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http://purl.org/dc/dcmitype/"/>
    <ds:schemaRef ds:uri="http://purl.org/dc/elements/1.1/"/>
  </ds:schemaRefs>
</ds:datastoreItem>
</file>

<file path=customXml/itemProps2.xml><?xml version="1.0" encoding="utf-8"?>
<ds:datastoreItem xmlns:ds="http://schemas.openxmlformats.org/officeDocument/2006/customXml" ds:itemID="{95866544-84CD-42FD-B141-A01F66B0BD1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16BA5C9-2D71-4B86-AE8A-8C0D9BC5FB2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MITRE_Briefing_Template16x9</Template>
  <TotalTime>9424</TotalTime>
  <Words>597</Words>
  <Application>Microsoft Macintosh PowerPoint</Application>
  <PresentationFormat>Widescreen</PresentationFormat>
  <Paragraphs>68</Paragraphs>
  <Slides>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Helvetica LT Std</vt:lpstr>
      <vt:lpstr>Tahoma</vt:lpstr>
      <vt:lpstr>Wingdings</vt:lpstr>
      <vt:lpstr>mitre-2018</vt:lpstr>
      <vt:lpstr>Root Cause Mapping Working Group (RCM WG)</vt:lpstr>
      <vt:lpstr>Agenda</vt:lpstr>
      <vt:lpstr>Review: The Value of Root Cause Mapping</vt:lpstr>
      <vt:lpstr>Assertions</vt:lpstr>
      <vt:lpstr>Assumptions</vt:lpstr>
      <vt:lpstr>Suggested Working Group Goals</vt:lpstr>
      <vt:lpstr>To Complete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 Template</dc:title>
  <dc:creator>Roberge Jr., Robert J</dc:creator>
  <cp:lastModifiedBy>Alec J Summers</cp:lastModifiedBy>
  <cp:revision>65</cp:revision>
  <dcterms:created xsi:type="dcterms:W3CDTF">2019-02-26T16:06:40Z</dcterms:created>
  <dcterms:modified xsi:type="dcterms:W3CDTF">2023-10-18T15:22:08Z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0x01010010D7D12093FFC84AB17C2D6CFA9D1EDE</vt:lpwstr>
  </property>
</Properties>
</file>