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394_5E8875B2.xml" ContentType="application/vnd.ms-powerpoint.comments+xml"/>
  <Override PartName="/ppt/comments/modernComment_1392_71770369.xml" ContentType="application/vnd.ms-powerpoint.comments+xml"/>
  <Override PartName="/ppt/comments/modernComment_1398_F8EF8434.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6" r:id="rId4"/>
  </p:sldMasterIdLst>
  <p:notesMasterIdLst>
    <p:notesMasterId r:id="rId15"/>
  </p:notesMasterIdLst>
  <p:handoutMasterIdLst>
    <p:handoutMasterId r:id="rId16"/>
  </p:handoutMasterIdLst>
  <p:sldIdLst>
    <p:sldId id="256" r:id="rId5"/>
    <p:sldId id="5014" r:id="rId6"/>
    <p:sldId id="5009" r:id="rId7"/>
    <p:sldId id="5011" r:id="rId8"/>
    <p:sldId id="5015" r:id="rId9"/>
    <p:sldId id="5012" r:id="rId10"/>
    <p:sldId id="5010" r:id="rId11"/>
    <p:sldId id="5016" r:id="rId12"/>
    <p:sldId id="5017" r:id="rId13"/>
    <p:sldId id="501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52135E2-75B3-49D1-BF37-12A9EA3E9396}" name="Alec J Summers" initials="AS" userId="S::ASUMMERS@MITRE.ORG::d9c4246f-ffa8-4c52-a253-9dc5efe19ef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00" autoAdjust="0"/>
    <p:restoredTop sz="97046" autoAdjust="0"/>
  </p:normalViewPr>
  <p:slideViewPr>
    <p:cSldViewPr snapToGrid="0">
      <p:cViewPr varScale="1">
        <p:scale>
          <a:sx n="127" d="100"/>
          <a:sy n="127" d="100"/>
        </p:scale>
        <p:origin x="200" y="26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0" d="100"/>
          <a:sy n="70" d="100"/>
        </p:scale>
        <p:origin x="3354"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omments/modernComment_1392_71770369.xml><?xml version="1.0" encoding="utf-8"?>
<p188:cmLst xmlns:a="http://schemas.openxmlformats.org/drawingml/2006/main" xmlns:r="http://schemas.openxmlformats.org/officeDocument/2006/relationships" xmlns:p188="http://schemas.microsoft.com/office/powerpoint/2018/8/main">
  <p188:cm id="{5606C73E-EB50-954E-ADC0-FAA60568A185}" authorId="{152135E2-75B3-49D1-BF37-12A9EA3E9396}" created="2023-10-18T17:32:11.775">
    <ac:deMkLst xmlns:ac="http://schemas.microsoft.com/office/drawing/2013/main/command">
      <pc:docMk xmlns:pc="http://schemas.microsoft.com/office/powerpoint/2013/main/command"/>
      <pc:sldMk xmlns:pc="http://schemas.microsoft.com/office/powerpoint/2013/main/command" cId="1903625065" sldId="5010"/>
      <ac:spMk id="3" creationId="{C50E75DF-64DE-7EB3-4CEC-282D0BF931FD}"/>
    </ac:deMkLst>
    <p188:txBody>
      <a:bodyPr/>
      <a:lstStyle/>
      <a:p>
        <a:r>
          <a:rPr lang="en-US"/>
          <a:t>This one needs to define its approach a bit. It’s more general…</a:t>
        </a:r>
      </a:p>
    </p188:txBody>
  </p188:cm>
  <p188:cm id="{813CDE55-B1D4-1245-8EEB-23DEFD2796BB}" authorId="{152135E2-75B3-49D1-BF37-12A9EA3E9396}" created="2023-10-18T17:33:42.653">
    <ac:deMkLst xmlns:ac="http://schemas.microsoft.com/office/drawing/2013/main/command">
      <pc:docMk xmlns:pc="http://schemas.microsoft.com/office/powerpoint/2013/main/command"/>
      <pc:sldMk xmlns:pc="http://schemas.microsoft.com/office/powerpoint/2013/main/command" cId="1903625065" sldId="5010"/>
      <ac:spMk id="3" creationId="{C50E75DF-64DE-7EB3-4CEC-282D0BF931FD}"/>
    </ac:deMkLst>
    <p188:txBody>
      <a:bodyPr/>
      <a:lstStyle/>
      <a:p>
        <a:r>
          <a:rPr lang="en-US"/>
          <a:t>Common issue with weakness assignment is selecting weakness related to the root cause of the vulnerability… they are assigning weakness related to the exploit result, instead of the nature of the vulnerability. </a:t>
        </a:r>
      </a:p>
    </p188:txBody>
  </p188:cm>
  <p188:cm id="{8D2FBBF6-61F3-0F46-97E2-03417EFA99B2}" authorId="{152135E2-75B3-49D1-BF37-12A9EA3E9396}" created="2023-10-18T17:34:51.641">
    <pc:sldMkLst xmlns:pc="http://schemas.microsoft.com/office/powerpoint/2013/main/command">
      <pc:docMk/>
      <pc:sldMk cId="1903625065" sldId="5010"/>
    </pc:sldMkLst>
    <p188:replyLst>
      <p188:reply id="{206797B6-0391-B743-B3D3-AF9DDF635039}" authorId="{152135E2-75B3-49D1-BF37-12A9EA3E9396}" created="2023-10-18T17:36:49.333">
        <p188:txBody>
          <a:bodyPr/>
          <a:lstStyle/>
          <a:p>
            <a:r>
              <a:rPr lang="en-US"/>
              <a:t>What does good look like, examples that many may know… common pitfalls, why certain mapping is right over others
</a:t>
            </a:r>
          </a:p>
        </p188:txBody>
      </p188:reply>
    </p188:replyLst>
    <p188:txBody>
      <a:bodyPr/>
      <a:lstStyle/>
      <a:p>
        <a:r>
          <a:rPr lang="en-US"/>
          <a:t>Develop case studies of good mappings
</a:t>
        </a:r>
      </a:p>
    </p188:txBody>
  </p188:cm>
  <p188:cm id="{DEA5D776-C221-954C-ACB1-7F38E6C9E03C}" authorId="{152135E2-75B3-49D1-BF37-12A9EA3E9396}" created="2023-10-18T17:39:45.993">
    <pc:sldMkLst xmlns:pc="http://schemas.microsoft.com/office/powerpoint/2013/main/command">
      <pc:docMk/>
      <pc:sldMk cId="1903625065" sldId="5010"/>
    </pc:sldMkLst>
    <p188:txBody>
      <a:bodyPr/>
      <a:lstStyle/>
      <a:p>
        <a:r>
          <a:rPr lang="en-US"/>
          <a:t>Facilitate the discovery of how others do this… how does MSFT do it? How do others do it? </a:t>
        </a:r>
      </a:p>
    </p188:txBody>
  </p188:cm>
</p188:cmLst>
</file>

<file path=ppt/comments/modernComment_1394_5E8875B2.xml><?xml version="1.0" encoding="utf-8"?>
<p188:cmLst xmlns:a="http://schemas.openxmlformats.org/drawingml/2006/main" xmlns:r="http://schemas.openxmlformats.org/officeDocument/2006/relationships" xmlns:p188="http://schemas.microsoft.com/office/powerpoint/2018/8/main">
  <p188:cm id="{0E147E71-AEA3-7849-8F42-824635006F78}" authorId="{152135E2-75B3-49D1-BF37-12A9EA3E9396}" created="2023-10-18T17:13:10.901">
    <pc:sldMkLst xmlns:pc="http://schemas.microsoft.com/office/powerpoint/2013/main/command">
      <pc:docMk/>
      <pc:sldMk cId="1586001330" sldId="5012"/>
    </pc:sldMkLst>
    <p188:txBody>
      <a:bodyPr/>
      <a:lstStyle/>
      <a:p>
        <a:r>
          <a:rPr lang="en-US"/>
          <a:t>What is best method for us to document our recommendations for how to do mappings, and convince everyone that this is a useful and recommended approach…</a:t>
        </a:r>
      </a:p>
    </p188:txBody>
  </p188:cm>
  <p188:cm id="{D8E641B7-074A-2A41-8ACC-A8B2ABC6036F}" authorId="{152135E2-75B3-49D1-BF37-12A9EA3E9396}" created="2023-10-18T17:13:22.408">
    <pc:sldMkLst xmlns:pc="http://schemas.microsoft.com/office/powerpoint/2013/main/command">
      <pc:docMk/>
      <pc:sldMk cId="1586001330" sldId="5012"/>
    </pc:sldMkLst>
    <p188:replyLst>
      <p188:reply id="{7656C3C1-E2F9-164D-A899-7CC2596AF5D8}" authorId="{152135E2-75B3-49D1-BF37-12A9EA3E9396}" created="2023-10-18T17:13:53.796">
        <p188:txBody>
          <a:bodyPr/>
          <a:lstStyle/>
          <a:p>
            <a:r>
              <a:rPr lang="en-US"/>
              <a:t>CVMAP program… </a:t>
            </a:r>
          </a:p>
        </p188:txBody>
      </p188:reply>
      <p188:reply id="{EA1A0855-6A2B-5E49-AFB6-FC3CCBA42A15}" authorId="{152135E2-75B3-49D1-BF37-12A9EA3E9396}" created="2023-10-18T17:17:03.661">
        <p188:txBody>
          <a:bodyPr/>
          <a:lstStyle/>
          <a:p>
            <a:r>
              <a:rPr lang="en-US"/>
              <a:t>CVMAP program is extremely difficult to stay on top of, from org perspective. Maybe we need an open discussion with them…
</a:t>
            </a:r>
          </a:p>
        </p188:txBody>
      </p188:reply>
    </p188:replyLst>
    <p188:txBody>
      <a:bodyPr/>
      <a:lstStyle/>
      <a:p>
        <a:r>
          <a:rPr lang="en-US"/>
          <a:t>Also, NVD relationship… how to engage?</a:t>
        </a:r>
      </a:p>
    </p188:txBody>
  </p188:cm>
  <p188:cm id="{596D89F7-6FAF-AD42-9F45-49F1B5D8ACEA}" authorId="{152135E2-75B3-49D1-BF37-12A9EA3E9396}" created="2023-10-18T17:24:20.936">
    <pc:sldMkLst xmlns:pc="http://schemas.microsoft.com/office/powerpoint/2013/main/command">
      <pc:docMk/>
      <pc:sldMk cId="1586001330" sldId="5012"/>
    </pc:sldMkLst>
    <p188:replyLst>
      <p188:reply id="{31766F11-4BE8-DA45-8D58-B490AB853566}" authorId="{152135E2-75B3-49D1-BF37-12A9EA3E9396}" created="2023-10-18T17:26:09.863">
        <p188:txBody>
          <a:bodyPr/>
          <a:lstStyle/>
          <a:p>
            <a:r>
              <a:rPr lang="en-US"/>
              <a:t>NVD rep… Chris Turner</a:t>
            </a:r>
          </a:p>
        </p188:txBody>
      </p188:reply>
    </p188:replyLst>
    <p188:txBody>
      <a:bodyPr/>
      <a:lstStyle/>
      <a:p>
        <a:r>
          <a:rPr lang="en-US"/>
          <a:t>If RCM WG achieves its goal… market will move away from untrusted mappings whether from NVD or otherwise… problem though is transition because of scanning tools using NVD mappings
</a:t>
        </a:r>
      </a:p>
    </p188:txBody>
  </p188:cm>
  <p188:cm id="{80A233CB-CDEA-6441-AA19-23CE9DD1455B}" authorId="{152135E2-75B3-49D1-BF37-12A9EA3E9396}" created="2023-10-18T17:28:58.181">
    <pc:sldMkLst xmlns:pc="http://schemas.microsoft.com/office/powerpoint/2013/main/command">
      <pc:docMk/>
      <pc:sldMk cId="1586001330" sldId="5012"/>
    </pc:sldMkLst>
    <p188:txBody>
      <a:bodyPr/>
      <a:lstStyle/>
      <a:p>
        <a:r>
          <a:rPr lang="en-US"/>
          <a:t>CVSS SIG… PSIRT SIG… </a:t>
        </a:r>
      </a:p>
    </p188:txBody>
  </p188:cm>
</p188:cmLst>
</file>

<file path=ppt/comments/modernComment_1398_F8EF8434.xml><?xml version="1.0" encoding="utf-8"?>
<p188:cmLst xmlns:a="http://schemas.openxmlformats.org/drawingml/2006/main" xmlns:r="http://schemas.openxmlformats.org/officeDocument/2006/relationships" xmlns:p188="http://schemas.microsoft.com/office/powerpoint/2018/8/main">
  <p188:cm id="{321DED29-E0C8-2147-A408-C387441F26D2}" authorId="{152135E2-75B3-49D1-BF37-12A9EA3E9396}" created="2023-10-18T17:45:16.535">
    <pc:sldMkLst xmlns:pc="http://schemas.microsoft.com/office/powerpoint/2013/main/command">
      <pc:docMk/>
      <pc:sldMk cId="4176446516" sldId="5016"/>
    </pc:sldMkLst>
    <p188:txBody>
      <a:bodyPr/>
      <a:lstStyle/>
      <a:p>
        <a:r>
          <a:rPr lang="en-US"/>
          <a:t>Chair - Alec
Co-Chair - Erin</a:t>
        </a:r>
      </a:p>
    </p188:txBody>
  </p188:cm>
  <p188:cm id="{D26CC93F-37AC-F34B-B79A-3FE24D61BCB7}" authorId="{152135E2-75B3-49D1-BF37-12A9EA3E9396}" created="2023-10-18T17:49:14.476">
    <pc:sldMkLst xmlns:pc="http://schemas.microsoft.com/office/powerpoint/2013/main/command">
      <pc:docMk/>
      <pc:sldMk cId="4176446516" sldId="5016"/>
    </pc:sldMkLst>
    <p188:replyLst>
      <p188:reply id="{4D5AB754-AE64-C948-A92C-3911D86FFF26}" authorId="{152135E2-75B3-49D1-BF37-12A9EA3E9396}" created="2023-10-18T17:51:04.300">
        <p188:txBody>
          <a:bodyPr/>
          <a:lstStyle/>
          <a:p>
            <a:r>
              <a:rPr lang="en-US"/>
              <a:t>- Alec/Erin to review… Keybase.</a:t>
            </a:r>
          </a:p>
        </p188:txBody>
      </p188:reply>
      <p188:reply id="{6A797421-506B-044B-A84A-236B0DAD7C59}" authorId="{152135E2-75B3-49D1-BF37-12A9EA3E9396}" created="2023-10-18T17:51:12.617">
        <p188:txBody>
          <a:bodyPr/>
          <a:lstStyle/>
          <a:p>
            <a:r>
              <a:rPr lang="en-US"/>
              <a:t>https://keybase.io/</a:t>
            </a:r>
          </a:p>
        </p188:txBody>
      </p188:reply>
    </p188:replyLst>
    <p188:txBody>
      <a:bodyPr/>
      <a:lstStyle/>
      <a:p>
        <a:r>
          <a:rPr lang="en-US"/>
          <a:t>Slack channel …. Closed. Keybase… encrypted challenge. Messaging, tablet. </a:t>
        </a:r>
      </a:p>
    </p188:txBody>
  </p188:cm>
  <p188:cm id="{205629BB-5E77-6C44-9124-2F8DFDE05299}" authorId="{152135E2-75B3-49D1-BF37-12A9EA3E9396}" created="2023-10-18T17:53:32.413">
    <ac:deMkLst xmlns:ac="http://schemas.microsoft.com/office/drawing/2013/main/command">
      <pc:docMk xmlns:pc="http://schemas.microsoft.com/office/powerpoint/2013/main/command"/>
      <pc:sldMk xmlns:pc="http://schemas.microsoft.com/office/powerpoint/2013/main/command" cId="4176446516" sldId="5016"/>
      <ac:spMk id="3" creationId="{01C5864C-40B0-C0A3-AF42-591523354047}"/>
    </ac:deMkLst>
    <p188:txBody>
      <a:bodyPr/>
      <a:lstStyle/>
      <a:p>
        <a:r>
          <a:rPr lang="en-US"/>
          <a:t>Keybase may require mitre infosec .</a:t>
        </a:r>
      </a:p>
    </p188:txBody>
  </p188:cm>
  <p188:cm id="{782D665E-D475-7C4F-8F0D-5C1B7C796F3A}" authorId="{152135E2-75B3-49D1-BF37-12A9EA3E9396}" created="2023-10-18T17:54:19.239">
    <pc:sldMkLst xmlns:pc="http://schemas.microsoft.com/office/powerpoint/2013/main/command">
      <pc:docMk/>
      <pc:sldMk cId="4176446516" sldId="5016"/>
    </pc:sldMkLst>
    <p188:replyLst>
      <p188:reply id="{57C3F6E5-A45C-4342-9DCD-E46FE91B5104}" authorId="{152135E2-75B3-49D1-BF37-12A9EA3E9396}" created="2023-10-18T17:56:10.638">
        <p188:txBody>
          <a:bodyPr/>
          <a:lstStyle/>
          <a:p>
            <a:r>
              <a:rPr lang="en-US"/>
              <a:t>2) define working group charter</a:t>
            </a:r>
          </a:p>
        </p188:txBody>
      </p188:reply>
      <p188:reply id="{76E724CD-A54D-2F46-B966-EBD093325689}" authorId="{152135E2-75B3-49D1-BF37-12A9EA3E9396}" created="2023-10-18T17:56:32.702">
        <p188:txBody>
          <a:bodyPr/>
          <a:lstStyle/>
          <a:p>
            <a:r>
              <a:rPr lang="en-US"/>
              <a:t>3) determine comms platform</a:t>
            </a:r>
          </a:p>
        </p188:txBody>
      </p188:reply>
    </p188:replyLst>
    <p188:txBody>
      <a:bodyPr/>
      <a:lstStyle/>
      <a:p>
        <a:r>
          <a:rPr lang="en-US"/>
          <a:t>What else do we need to do before widely recruiting?</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8C879B-2DAC-426D-B5B4-08F42B952A26}" type="datetimeFigureOut">
              <a:rPr lang="en-US" smtClean="0"/>
              <a:t>10/18/23</a:t>
            </a:fld>
            <a:endParaRPr lang="en-US"/>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856900-9607-4639-A903-F11B6E042CE6}" type="slidenum">
              <a:rPr lang="en-US" smtClean="0"/>
              <a:t>‹#›</a:t>
            </a:fld>
            <a:endParaRPr lang="en-US"/>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E54576-A3BB-48F9-891E-992E86D01A7B}" type="datetimeFigureOut">
              <a:rPr lang="en-US" smtClean="0"/>
              <a:t>10/18/23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F3C89-9E49-4851-A18A-DAECD34FD650}" type="slidenum">
              <a:rPr lang="en-US" smtClean="0"/>
              <a:t>‹#›</a:t>
            </a:fld>
            <a:endParaRPr lang="en-US"/>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3</a:t>
            </a:fld>
            <a:endParaRPr lang="en-US"/>
          </a:p>
        </p:txBody>
      </p:sp>
    </p:spTree>
    <p:extLst>
      <p:ext uri="{BB962C8B-B14F-4D97-AF65-F5344CB8AC3E}">
        <p14:creationId xmlns:p14="http://schemas.microsoft.com/office/powerpoint/2010/main" val="4652554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mitre.org/" TargetMode="External"/><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hyperlink" Target="http://www.facebook.com/MITREcorp"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grpSp>
        <p:nvGrpSpPr>
          <p:cNvPr id="3" name="Group 2"/>
          <p:cNvGrpSpPr/>
          <p:nvPr/>
        </p:nvGrpSpPr>
        <p:grpSpPr>
          <a:xfrm>
            <a:off x="81480" y="0"/>
            <a:ext cx="99589" cy="68580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1009528" y="368932"/>
            <a:ext cx="9662160" cy="1981200"/>
          </a:xfrm>
        </p:spPr>
        <p:txBody>
          <a:bodyPr anchor="b" anchorCtr="0">
            <a:normAutofit/>
          </a:bodyPr>
          <a:lstStyle>
            <a:lvl1pPr algn="l">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Title here</a:t>
            </a:r>
          </a:p>
        </p:txBody>
      </p:sp>
      <p:cxnSp>
        <p:nvCxnSpPr>
          <p:cNvPr id="21" name="Straight Connector 20"/>
          <p:cNvCxnSpPr/>
          <p:nvPr/>
        </p:nvCxnSpPr>
        <p:spPr bwMode="auto">
          <a:xfrm>
            <a:off x="1098208" y="2448468"/>
            <a:ext cx="10593057"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1044164" y="2568943"/>
            <a:ext cx="7655345" cy="389923"/>
          </a:xfrm>
        </p:spPr>
        <p:txBody>
          <a:bodyPr/>
          <a:lstStyle>
            <a:lvl1pPr marL="0" indent="0">
              <a:buNone/>
              <a:defRPr>
                <a:solidFill>
                  <a:schemeClr val="tx2"/>
                </a:solidFill>
              </a:defRPr>
            </a:lvl1pPr>
          </a:lstStyle>
          <a:p>
            <a:r>
              <a:rPr lang="en-US" dirty="0"/>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dirty="0">
                <a:latin typeface="Arial" pitchFamily="34" charset="0"/>
              </a:rPr>
              <a:t>|</a:t>
            </a:r>
            <a:r>
              <a:rPr lang="en-US" dirty="0">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dirty="0">
                <a:latin typeface="Tahoma" panose="020B0604030504040204" pitchFamily="34" charset="0"/>
                <a:ea typeface="Tahoma" panose="020B0604030504040204" pitchFamily="34" charset="0"/>
                <a:cs typeface="Tahoma" panose="020B0604030504040204" pitchFamily="34" charset="0"/>
              </a:rPr>
              <a:t> </a:t>
            </a:r>
            <a:r>
              <a:rPr lang="en-US" dirty="0">
                <a:latin typeface="Arial" pitchFamily="34" charset="0"/>
              </a:rPr>
              <a:t>|</a:t>
            </a:r>
            <a:r>
              <a:rPr lang="en-US" dirty="0">
                <a:latin typeface="Arial" pitchFamily="34" charset="0"/>
                <a:ea typeface="Verdana" pitchFamily="34" charset="0"/>
                <a:cs typeface="Verdana" pitchFamily="34" charset="0"/>
              </a:rPr>
              <a:t> </a:t>
            </a:r>
          </a:p>
        </p:txBody>
      </p:sp>
      <p:grpSp>
        <p:nvGrpSpPr>
          <p:cNvPr id="5" name="Group 4">
            <a:extLst>
              <a:ext uri="{FF2B5EF4-FFF2-40B4-BE49-F238E27FC236}">
                <a16:creationId xmlns:a16="http://schemas.microsoft.com/office/drawing/2014/main" id="{4DAC16AF-BAEB-10AA-A2DC-4F3E26BE0CFB}"/>
              </a:ext>
            </a:extLst>
          </p:cNvPr>
          <p:cNvGrpSpPr/>
          <p:nvPr userDrawn="1"/>
        </p:nvGrpSpPr>
        <p:grpSpPr>
          <a:xfrm>
            <a:off x="549307" y="6235638"/>
            <a:ext cx="11382864" cy="506859"/>
            <a:chOff x="549307" y="6235638"/>
            <a:chExt cx="11382864" cy="506859"/>
          </a:xfrm>
        </p:grpSpPr>
        <p:sp>
          <p:nvSpPr>
            <p:cNvPr id="20" name="Text Box 34">
              <a:extLst>
                <a:ext uri="{FF2B5EF4-FFF2-40B4-BE49-F238E27FC236}">
                  <a16:creationId xmlns:a16="http://schemas.microsoft.com/office/drawing/2014/main" id="{64B792E7-8D76-4EA8-9A42-E8F018734208}"/>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and CWE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1999–2023, </a:t>
              </a:r>
              <a:r>
                <a:rPr lang="en-US" sz="1050" dirty="0">
                  <a:latin typeface="Helvetica LT Std"/>
                  <a:hlinkClick r:id="rId4"/>
                </a:rPr>
                <a:t>The MITRE Corporation</a:t>
              </a:r>
              <a:r>
                <a:rPr lang="en-US" sz="1050" dirty="0">
                  <a:latin typeface="Helvetica LT Std"/>
                </a:rPr>
                <a:t>. CVE, CWE,  and the CVE and CWE logos are trademarks of The MITRE Corporation.</a:t>
              </a:r>
              <a:endParaRPr lang="en-US" altLang="en-US" sz="1050" b="0" u="none" baseline="0" dirty="0">
                <a:solidFill>
                  <a:schemeClr val="tx1"/>
                </a:solidFill>
                <a:latin typeface="Helvetica LT Std"/>
                <a:cs typeface="+mn-cs"/>
              </a:endParaRPr>
            </a:p>
          </p:txBody>
        </p:sp>
        <p:pic>
          <p:nvPicPr>
            <p:cNvPr id="16" name="Picture 15" descr="A close up of a sign&#10;&#10;Description automatically generated">
              <a:extLst>
                <a:ext uri="{FF2B5EF4-FFF2-40B4-BE49-F238E27FC236}">
                  <a16:creationId xmlns:a16="http://schemas.microsoft.com/office/drawing/2014/main" id="{8951FE24-11A2-434A-BA2E-1EFAAF01006C}"/>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4" name="Picture 3" descr="A yellow and orange logo&#10;&#10;Description automatically generated">
              <a:extLst>
                <a:ext uri="{FF2B5EF4-FFF2-40B4-BE49-F238E27FC236}">
                  <a16:creationId xmlns:a16="http://schemas.microsoft.com/office/drawing/2014/main" id="{52FA7006-2E64-3160-D2B2-478156BA8787}"/>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4126487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8" y="365760"/>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p:nvPr>
        </p:nvSpPr>
        <p:spPr/>
        <p:txBody>
          <a:bodyPr/>
          <a:lstStyle>
            <a:lvl1pPr marL="308269" indent="-308269" algn="l" defTabSz="1216185" rtl="0" eaLnBrk="1" latinLnBrk="0" hangingPunct="1">
              <a:spcBef>
                <a:spcPts val="0"/>
              </a:spcBef>
              <a:spcAft>
                <a:spcPts val="798"/>
              </a:spcAft>
              <a:buClr>
                <a:schemeClr val="tx2"/>
              </a:buClr>
              <a:buSzPct val="120000"/>
              <a:buFont typeface="Wingdings" pitchFamily="2" charset="2"/>
              <a:buChar char="§"/>
              <a:defRPr lang="en-US" sz="24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l" defTabSz="1216185" rtl="0" eaLnBrk="1" latinLnBrk="0" hangingPunct="1">
              <a:spcBef>
                <a:spcPts val="0"/>
              </a:spcBef>
              <a:spcAft>
                <a:spcPts val="798"/>
              </a:spcAft>
              <a:buClr>
                <a:schemeClr val="tx2"/>
              </a:buCl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l" defTabSz="1216185" rtl="0" eaLnBrk="1" latinLnBrk="0" hangingPunct="1">
              <a:spcBef>
                <a:spcPts val="0"/>
              </a:spcBef>
              <a:spcAft>
                <a:spcPts val="798"/>
              </a:spcAft>
              <a:buClr>
                <a:schemeClr val="tx2"/>
              </a:buClr>
              <a:defRPr lang="en-US" sz="2660" b="1" kern="1200">
                <a:solidFill>
                  <a:schemeClr val="tx1"/>
                </a:solidFill>
                <a:latin typeface="Arial" pitchFamily="34" charset="0"/>
                <a:ea typeface="Verdana" pitchFamily="34" charset="0"/>
                <a:cs typeface="Arial" pitchFamily="34" charset="0"/>
              </a:defRPr>
            </a:lvl5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grpSp>
        <p:nvGrpSpPr>
          <p:cNvPr id="5" name="Group 4">
            <a:extLst>
              <a:ext uri="{FF2B5EF4-FFF2-40B4-BE49-F238E27FC236}">
                <a16:creationId xmlns:a16="http://schemas.microsoft.com/office/drawing/2014/main" id="{742EEB6E-AAE9-B734-EE88-4EC8DC996CDB}"/>
              </a:ext>
            </a:extLst>
          </p:cNvPr>
          <p:cNvGrpSpPr/>
          <p:nvPr userDrawn="1"/>
        </p:nvGrpSpPr>
        <p:grpSpPr>
          <a:xfrm>
            <a:off x="549307" y="6235638"/>
            <a:ext cx="11382864" cy="506859"/>
            <a:chOff x="549307" y="6235638"/>
            <a:chExt cx="11382864" cy="506859"/>
          </a:xfrm>
        </p:grpSpPr>
        <p:sp>
          <p:nvSpPr>
            <p:cNvPr id="6" name="Text Box 34">
              <a:extLst>
                <a:ext uri="{FF2B5EF4-FFF2-40B4-BE49-F238E27FC236}">
                  <a16:creationId xmlns:a16="http://schemas.microsoft.com/office/drawing/2014/main" id="{DC740274-008C-0C73-052B-7BFB85A61250}"/>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and CWE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1999–2023, </a:t>
              </a:r>
              <a:r>
                <a:rPr lang="en-US" sz="1050" dirty="0">
                  <a:latin typeface="Helvetica LT Std"/>
                  <a:hlinkClick r:id="rId4"/>
                </a:rPr>
                <a:t>The MITRE Corporation</a:t>
              </a:r>
              <a:r>
                <a:rPr lang="en-US" sz="1050" dirty="0">
                  <a:latin typeface="Helvetica LT Std"/>
                </a:rPr>
                <a:t>. CVE, CWE,  and the CVE and CWE logos are trademarks of The MITRE Corporation.</a:t>
              </a:r>
              <a:endParaRPr lang="en-US" altLang="en-US" sz="1050" b="0" u="none" baseline="0" dirty="0">
                <a:solidFill>
                  <a:schemeClr val="tx1"/>
                </a:solidFill>
                <a:latin typeface="Helvetica LT Std"/>
                <a:cs typeface="+mn-cs"/>
              </a:endParaRPr>
            </a:p>
          </p:txBody>
        </p:sp>
        <p:pic>
          <p:nvPicPr>
            <p:cNvPr id="8" name="Picture 7" descr="A close up of a sign&#10;&#10;Description automatically generated">
              <a:extLst>
                <a:ext uri="{FF2B5EF4-FFF2-40B4-BE49-F238E27FC236}">
                  <a16:creationId xmlns:a16="http://schemas.microsoft.com/office/drawing/2014/main" id="{679E3AF4-8BC0-E8A4-8342-8872316E562D}"/>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9" name="Picture 8" descr="A yellow and orange logo&#10;&#10;Description automatically generated">
              <a:extLst>
                <a:ext uri="{FF2B5EF4-FFF2-40B4-BE49-F238E27FC236}">
                  <a16:creationId xmlns:a16="http://schemas.microsoft.com/office/drawing/2014/main" id="{37DE3D48-D56F-4AD2-19B1-45D1D7A18B07}"/>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431849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Section Header Layout">
    <p:spTree>
      <p:nvGrpSpPr>
        <p:cNvPr id="1" name=""/>
        <p:cNvGrpSpPr/>
        <p:nvPr/>
      </p:nvGrpSpPr>
      <p:grpSpPr>
        <a:xfrm>
          <a:off x="0" y="0"/>
          <a:ext cx="0" cy="0"/>
          <a:chOff x="0" y="0"/>
          <a:chExt cx="0" cy="0"/>
        </a:xfrm>
      </p:grpSpPr>
      <p:grpSp>
        <p:nvGrpSpPr>
          <p:cNvPr id="6" name="Group 5"/>
          <p:cNvGrpSpPr/>
          <p:nvPr/>
        </p:nvGrpSpPr>
        <p:grpSpPr>
          <a:xfrm>
            <a:off x="81480" y="0"/>
            <a:ext cx="99589" cy="68580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685800" y="2523067"/>
            <a:ext cx="10820400" cy="1803399"/>
          </a:xfrm>
        </p:spPr>
        <p:txBody>
          <a:bodyPr anchor="ctr" anchorCtr="0">
            <a:noAutofit/>
          </a:bodyPr>
          <a:lstStyle>
            <a:lvl1pPr algn="ctr">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Divider Slide – Section Title here</a:t>
            </a:r>
          </a:p>
        </p:txBody>
      </p:sp>
      <p:cxnSp>
        <p:nvCxnSpPr>
          <p:cNvPr id="5" name="Straight Connector 4"/>
          <p:cNvCxnSpPr/>
          <p:nvPr/>
        </p:nvCxnSpPr>
        <p:spPr>
          <a:xfrm>
            <a:off x="685800" y="20574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5800" y="48006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2030547" y="0"/>
            <a:ext cx="99589" cy="68580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grpSp>
        <p:nvGrpSpPr>
          <p:cNvPr id="3" name="Group 2">
            <a:extLst>
              <a:ext uri="{FF2B5EF4-FFF2-40B4-BE49-F238E27FC236}">
                <a16:creationId xmlns:a16="http://schemas.microsoft.com/office/drawing/2014/main" id="{67B7FC7F-2E4A-A2DD-A643-D1A10522848F}"/>
              </a:ext>
            </a:extLst>
          </p:cNvPr>
          <p:cNvGrpSpPr/>
          <p:nvPr userDrawn="1"/>
        </p:nvGrpSpPr>
        <p:grpSpPr>
          <a:xfrm>
            <a:off x="549307" y="6235638"/>
            <a:ext cx="11382864" cy="506859"/>
            <a:chOff x="549307" y="6235638"/>
            <a:chExt cx="11382864" cy="506859"/>
          </a:xfrm>
        </p:grpSpPr>
        <p:sp>
          <p:nvSpPr>
            <p:cNvPr id="4" name="Text Box 34">
              <a:extLst>
                <a:ext uri="{FF2B5EF4-FFF2-40B4-BE49-F238E27FC236}">
                  <a16:creationId xmlns:a16="http://schemas.microsoft.com/office/drawing/2014/main" id="{0547FED3-2C30-F4E6-3048-5675580799A0}"/>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and CWE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1999–2023, </a:t>
              </a:r>
              <a:r>
                <a:rPr lang="en-US" sz="1050" dirty="0">
                  <a:latin typeface="Helvetica LT Std"/>
                  <a:hlinkClick r:id="rId4"/>
                </a:rPr>
                <a:t>The MITRE Corporation</a:t>
              </a:r>
              <a:r>
                <a:rPr lang="en-US" sz="1050" dirty="0">
                  <a:latin typeface="Helvetica LT Std"/>
                </a:rPr>
                <a:t>. CVE, CWE,  and the CVE and CWE logos are trademarks of The MITRE Corporation.</a:t>
              </a:r>
              <a:endParaRPr lang="en-US" altLang="en-US" sz="1050" b="0" u="none" baseline="0" dirty="0">
                <a:solidFill>
                  <a:schemeClr val="tx1"/>
                </a:solidFill>
                <a:latin typeface="Helvetica LT Std"/>
                <a:cs typeface="+mn-cs"/>
              </a:endParaRPr>
            </a:p>
          </p:txBody>
        </p:sp>
        <p:pic>
          <p:nvPicPr>
            <p:cNvPr id="8" name="Picture 7" descr="A close up of a sign&#10;&#10;Description automatically generated">
              <a:extLst>
                <a:ext uri="{FF2B5EF4-FFF2-40B4-BE49-F238E27FC236}">
                  <a16:creationId xmlns:a16="http://schemas.microsoft.com/office/drawing/2014/main" id="{3A100C9F-1BB7-9936-B8A6-747847D4A9B2}"/>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9" name="Picture 8" descr="A yellow and orange logo&#10;&#10;Description automatically generated">
              <a:extLst>
                <a:ext uri="{FF2B5EF4-FFF2-40B4-BE49-F238E27FC236}">
                  <a16:creationId xmlns:a16="http://schemas.microsoft.com/office/drawing/2014/main" id="{9E6DC674-ECE5-3A97-3A4F-24FD072B2318}"/>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11524948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2E0C53-8592-4185-BA98-B6863E30C1C9}"/>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4" name="Content Placeholder 3">
            <a:extLst>
              <a:ext uri="{FF2B5EF4-FFF2-40B4-BE49-F238E27FC236}">
                <a16:creationId xmlns:a16="http://schemas.microsoft.com/office/drawing/2014/main" id="{C4FAA94F-F00A-4D54-B986-1C6CE3499C6F}"/>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grpSp>
        <p:nvGrpSpPr>
          <p:cNvPr id="6" name="Group 5">
            <a:extLst>
              <a:ext uri="{FF2B5EF4-FFF2-40B4-BE49-F238E27FC236}">
                <a16:creationId xmlns:a16="http://schemas.microsoft.com/office/drawing/2014/main" id="{BC9FA02B-B60F-9D2B-5710-AC8A7E290669}"/>
              </a:ext>
            </a:extLst>
          </p:cNvPr>
          <p:cNvGrpSpPr/>
          <p:nvPr userDrawn="1"/>
        </p:nvGrpSpPr>
        <p:grpSpPr>
          <a:xfrm>
            <a:off x="549307" y="6235638"/>
            <a:ext cx="11382864" cy="506859"/>
            <a:chOff x="549307" y="6235638"/>
            <a:chExt cx="11382864" cy="506859"/>
          </a:xfrm>
        </p:grpSpPr>
        <p:sp>
          <p:nvSpPr>
            <p:cNvPr id="7" name="Text Box 34">
              <a:extLst>
                <a:ext uri="{FF2B5EF4-FFF2-40B4-BE49-F238E27FC236}">
                  <a16:creationId xmlns:a16="http://schemas.microsoft.com/office/drawing/2014/main" id="{9E70A04F-8616-609D-8225-4AD857445D04}"/>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and CWE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1999–2023, </a:t>
              </a:r>
              <a:r>
                <a:rPr lang="en-US" sz="1050" dirty="0">
                  <a:latin typeface="Helvetica LT Std"/>
                  <a:hlinkClick r:id="rId4"/>
                </a:rPr>
                <a:t>The MITRE Corporation</a:t>
              </a:r>
              <a:r>
                <a:rPr lang="en-US" sz="1050" dirty="0">
                  <a:latin typeface="Helvetica LT Std"/>
                </a:rPr>
                <a:t>. CVE, CWE,  and the CVE and CWE logos are trademarks of The MITRE Corporation.</a:t>
              </a:r>
              <a:endParaRPr lang="en-US" altLang="en-US" sz="1050" b="0" u="none" baseline="0" dirty="0">
                <a:solidFill>
                  <a:schemeClr val="tx1"/>
                </a:solidFill>
                <a:latin typeface="Helvetica LT Std"/>
                <a:cs typeface="+mn-cs"/>
              </a:endParaRPr>
            </a:p>
          </p:txBody>
        </p:sp>
        <p:pic>
          <p:nvPicPr>
            <p:cNvPr id="8" name="Picture 7" descr="A close up of a sign&#10;&#10;Description automatically generated">
              <a:extLst>
                <a:ext uri="{FF2B5EF4-FFF2-40B4-BE49-F238E27FC236}">
                  <a16:creationId xmlns:a16="http://schemas.microsoft.com/office/drawing/2014/main" id="{B10D3999-05E6-33A8-A37D-910C9BEEF84F}"/>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9" name="Picture 8" descr="A yellow and orange logo&#10;&#10;Description automatically generated">
              <a:extLst>
                <a:ext uri="{FF2B5EF4-FFF2-40B4-BE49-F238E27FC236}">
                  <a16:creationId xmlns:a16="http://schemas.microsoft.com/office/drawing/2014/main" id="{5D091212-3E63-BA3C-FC31-78CF32D94372}"/>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82735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9983BB99-7878-4217-A951-411299834543}"/>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grpSp>
        <p:nvGrpSpPr>
          <p:cNvPr id="3" name="Group 2">
            <a:extLst>
              <a:ext uri="{FF2B5EF4-FFF2-40B4-BE49-F238E27FC236}">
                <a16:creationId xmlns:a16="http://schemas.microsoft.com/office/drawing/2014/main" id="{7B4F1BB6-1240-8E8E-8ECA-792F0BA789E2}"/>
              </a:ext>
            </a:extLst>
          </p:cNvPr>
          <p:cNvGrpSpPr/>
          <p:nvPr userDrawn="1"/>
        </p:nvGrpSpPr>
        <p:grpSpPr>
          <a:xfrm>
            <a:off x="549307" y="6235638"/>
            <a:ext cx="11382864" cy="506859"/>
            <a:chOff x="549307" y="6235638"/>
            <a:chExt cx="11382864" cy="506859"/>
          </a:xfrm>
        </p:grpSpPr>
        <p:sp>
          <p:nvSpPr>
            <p:cNvPr id="4" name="Text Box 34">
              <a:extLst>
                <a:ext uri="{FF2B5EF4-FFF2-40B4-BE49-F238E27FC236}">
                  <a16:creationId xmlns:a16="http://schemas.microsoft.com/office/drawing/2014/main" id="{89A8502D-2927-9695-96E9-8F406706FAB8}"/>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and CWE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1999–2023, </a:t>
              </a:r>
              <a:r>
                <a:rPr lang="en-US" sz="1050" dirty="0">
                  <a:latin typeface="Helvetica LT Std"/>
                  <a:hlinkClick r:id="rId4"/>
                </a:rPr>
                <a:t>The MITRE Corporation</a:t>
              </a:r>
              <a:r>
                <a:rPr lang="en-US" sz="1050" dirty="0">
                  <a:latin typeface="Helvetica LT Std"/>
                </a:rPr>
                <a:t>. CVE, CWE,  and the CVE and CWE logos are trademarks of The MITRE Corporation.</a:t>
              </a:r>
              <a:endParaRPr lang="en-US" altLang="en-US" sz="1050" b="0" u="none" baseline="0" dirty="0">
                <a:solidFill>
                  <a:schemeClr val="tx1"/>
                </a:solidFill>
                <a:latin typeface="Helvetica LT Std"/>
                <a:cs typeface="+mn-cs"/>
              </a:endParaRPr>
            </a:p>
          </p:txBody>
        </p:sp>
        <p:pic>
          <p:nvPicPr>
            <p:cNvPr id="5" name="Picture 4" descr="A close up of a sign&#10;&#10;Description automatically generated">
              <a:extLst>
                <a:ext uri="{FF2B5EF4-FFF2-40B4-BE49-F238E27FC236}">
                  <a16:creationId xmlns:a16="http://schemas.microsoft.com/office/drawing/2014/main" id="{FD79550B-F8ED-4931-306E-37D3DABEF2F3}"/>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6" name="Picture 5" descr="A yellow and orange logo&#10;&#10;Description automatically generated">
              <a:extLst>
                <a:ext uri="{FF2B5EF4-FFF2-40B4-BE49-F238E27FC236}">
                  <a16:creationId xmlns:a16="http://schemas.microsoft.com/office/drawing/2014/main" id="{2E308276-A53C-F438-D9CC-E4FAD93939E2}"/>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416028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No Title and Rul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480646" y="1162059"/>
            <a:ext cx="11368454"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grpSp>
        <p:nvGrpSpPr>
          <p:cNvPr id="5" name="Group 4">
            <a:extLst>
              <a:ext uri="{FF2B5EF4-FFF2-40B4-BE49-F238E27FC236}">
                <a16:creationId xmlns:a16="http://schemas.microsoft.com/office/drawing/2014/main" id="{F18E23BB-00FD-3A1E-8AFA-3B4C7BAF444F}"/>
              </a:ext>
            </a:extLst>
          </p:cNvPr>
          <p:cNvGrpSpPr/>
          <p:nvPr userDrawn="1"/>
        </p:nvGrpSpPr>
        <p:grpSpPr>
          <a:xfrm>
            <a:off x="549307" y="6235638"/>
            <a:ext cx="11382864" cy="506859"/>
            <a:chOff x="549307" y="6235638"/>
            <a:chExt cx="11382864" cy="506859"/>
          </a:xfrm>
        </p:grpSpPr>
        <p:sp>
          <p:nvSpPr>
            <p:cNvPr id="7" name="Text Box 34">
              <a:extLst>
                <a:ext uri="{FF2B5EF4-FFF2-40B4-BE49-F238E27FC236}">
                  <a16:creationId xmlns:a16="http://schemas.microsoft.com/office/drawing/2014/main" id="{C07B8B59-72BB-402C-0548-28CBE824E528}"/>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and CWE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1999–2023, </a:t>
              </a:r>
              <a:r>
                <a:rPr lang="en-US" sz="1050" dirty="0">
                  <a:latin typeface="Helvetica LT Std"/>
                  <a:hlinkClick r:id="rId4"/>
                </a:rPr>
                <a:t>The MITRE Corporation</a:t>
              </a:r>
              <a:r>
                <a:rPr lang="en-US" sz="1050" dirty="0">
                  <a:latin typeface="Helvetica LT Std"/>
                </a:rPr>
                <a:t>. CVE, CWE,  and the CVE and CWE logos are trademarks of The MITRE Corporation.</a:t>
              </a:r>
              <a:endParaRPr lang="en-US" altLang="en-US" sz="1050" b="0" u="none" baseline="0" dirty="0">
                <a:solidFill>
                  <a:schemeClr val="tx1"/>
                </a:solidFill>
                <a:latin typeface="Helvetica LT Std"/>
                <a:cs typeface="+mn-cs"/>
              </a:endParaRPr>
            </a:p>
          </p:txBody>
        </p:sp>
        <p:pic>
          <p:nvPicPr>
            <p:cNvPr id="8" name="Picture 7" descr="A close up of a sign&#10;&#10;Description automatically generated">
              <a:extLst>
                <a:ext uri="{FF2B5EF4-FFF2-40B4-BE49-F238E27FC236}">
                  <a16:creationId xmlns:a16="http://schemas.microsoft.com/office/drawing/2014/main" id="{8670D7C2-1C0E-6F3C-06A2-3007B50B6FAB}"/>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9" name="Picture 8" descr="A yellow and orange logo&#10;&#10;Description automatically generated">
              <a:extLst>
                <a:ext uri="{FF2B5EF4-FFF2-40B4-BE49-F238E27FC236}">
                  <a16:creationId xmlns:a16="http://schemas.microsoft.com/office/drawing/2014/main" id="{77B58D0F-0F23-E688-7286-9D56CCB906F2}"/>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83869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Slide - Large Image">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3D89D2D-9F9A-4436-ACCC-12C4EEB682D9}"/>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grpSp>
        <p:nvGrpSpPr>
          <p:cNvPr id="3" name="Group 2">
            <a:extLst>
              <a:ext uri="{FF2B5EF4-FFF2-40B4-BE49-F238E27FC236}">
                <a16:creationId xmlns:a16="http://schemas.microsoft.com/office/drawing/2014/main" id="{C724F0B9-6491-4428-EFE8-683817A4F3D6}"/>
              </a:ext>
            </a:extLst>
          </p:cNvPr>
          <p:cNvGrpSpPr/>
          <p:nvPr userDrawn="1"/>
        </p:nvGrpSpPr>
        <p:grpSpPr>
          <a:xfrm>
            <a:off x="549307" y="6235638"/>
            <a:ext cx="11382864" cy="506859"/>
            <a:chOff x="549307" y="6235638"/>
            <a:chExt cx="11382864" cy="506859"/>
          </a:xfrm>
        </p:grpSpPr>
        <p:sp>
          <p:nvSpPr>
            <p:cNvPr id="4" name="Text Box 34">
              <a:extLst>
                <a:ext uri="{FF2B5EF4-FFF2-40B4-BE49-F238E27FC236}">
                  <a16:creationId xmlns:a16="http://schemas.microsoft.com/office/drawing/2014/main" id="{6DE9556C-601C-A625-8E9C-D685CD0558F6}"/>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and CWE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1999–2023, </a:t>
              </a:r>
              <a:r>
                <a:rPr lang="en-US" sz="1050" dirty="0">
                  <a:latin typeface="Helvetica LT Std"/>
                  <a:hlinkClick r:id="rId4"/>
                </a:rPr>
                <a:t>The MITRE Corporation</a:t>
              </a:r>
              <a:r>
                <a:rPr lang="en-US" sz="1050" dirty="0">
                  <a:latin typeface="Helvetica LT Std"/>
                </a:rPr>
                <a:t>. CVE, CWE,  and the CVE and CWE logos are trademarks of The MITRE Corporation.</a:t>
              </a:r>
              <a:endParaRPr lang="en-US" altLang="en-US" sz="1050" b="0" u="none" baseline="0" dirty="0">
                <a:solidFill>
                  <a:schemeClr val="tx1"/>
                </a:solidFill>
                <a:latin typeface="Helvetica LT Std"/>
                <a:cs typeface="+mn-cs"/>
              </a:endParaRPr>
            </a:p>
          </p:txBody>
        </p:sp>
        <p:pic>
          <p:nvPicPr>
            <p:cNvPr id="5" name="Picture 4" descr="A close up of a sign&#10;&#10;Description automatically generated">
              <a:extLst>
                <a:ext uri="{FF2B5EF4-FFF2-40B4-BE49-F238E27FC236}">
                  <a16:creationId xmlns:a16="http://schemas.microsoft.com/office/drawing/2014/main" id="{AE786262-A183-4A27-F5B3-73D0CD43706A}"/>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6" name="Picture 5" descr="A yellow and orange logo&#10;&#10;Description automatically generated">
              <a:extLst>
                <a:ext uri="{FF2B5EF4-FFF2-40B4-BE49-F238E27FC236}">
                  <a16:creationId xmlns:a16="http://schemas.microsoft.com/office/drawing/2014/main" id="{1A59D5F2-3DA5-5D04-F413-02C29950E6B9}"/>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423412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527538" y="1162059"/>
            <a:ext cx="11321562" cy="186096"/>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7818" y="1295400"/>
            <a:ext cx="1729468" cy="791415"/>
          </a:xfrm>
          <a:prstGeom prst="rect">
            <a:avLst/>
          </a:prstGeom>
        </p:spPr>
      </p:pic>
      <p:sp>
        <p:nvSpPr>
          <p:cNvPr id="13" name="Slide Number Placeholder 5">
            <a:extLst>
              <a:ext uri="{FF2B5EF4-FFF2-40B4-BE49-F238E27FC236}">
                <a16:creationId xmlns:a16="http://schemas.microsoft.com/office/drawing/2014/main" id="{B7782C9A-11A1-4178-A238-6B25283AF52F}"/>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14" name="TextBox 13">
            <a:extLst>
              <a:ext uri="{FF2B5EF4-FFF2-40B4-BE49-F238E27FC236}">
                <a16:creationId xmlns:a16="http://schemas.microsoft.com/office/drawing/2014/main" id="{17109A21-2439-4CFB-9479-D8A7F30FB2A1}"/>
              </a:ext>
            </a:extLst>
          </p:cNvPr>
          <p:cNvSpPr txBox="1"/>
          <p:nvPr/>
        </p:nvSpPr>
        <p:spPr>
          <a:xfrm>
            <a:off x="3070716" y="2220156"/>
            <a:ext cx="6083673" cy="1846659"/>
          </a:xfrm>
          <a:prstGeom prst="rect">
            <a:avLst/>
          </a:prstGeom>
          <a:noFill/>
        </p:spPr>
        <p:txBody>
          <a:bodyPr wrap="square" rtlCol="0">
            <a:spAutoFit/>
          </a:bodyPr>
          <a:lstStyle/>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MITRE’s mission-driven teams are dedicated to solving problems for a safer world. Through our federally funded R&amp;D centers and public-private partnerships, we work across government to tackle challenges to the safety, stability, and well-being of our nation.</a:t>
            </a:r>
            <a:b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br>
            <a:endPar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endParaRPr>
          </a:p>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Learn more </a:t>
            </a:r>
            <a:r>
              <a:rPr lang="en-US" sz="1600" u="sng"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hlinkClick r:id="rId3"/>
              </a:rPr>
              <a:t>www.mitre.org</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p>
          <a:p>
            <a:pPr algn="ctr">
              <a:spcAft>
                <a:spcPts val="600"/>
              </a:spcAft>
            </a:pPr>
            <a:r>
              <a:rPr lang="en-US" sz="1600" dirty="0">
                <a:solidFill>
                  <a:schemeClr val="tx1">
                    <a:lumMod val="50000"/>
                    <a:lumOff val="50000"/>
                  </a:schemeClr>
                </a:solidFill>
              </a:rPr>
              <a:t> </a:t>
            </a:r>
            <a:endParaRPr lang="en-US" sz="1400" dirty="0">
              <a:solidFill>
                <a:schemeClr val="tx1">
                  <a:lumMod val="50000"/>
                  <a:lumOff val="50000"/>
                </a:schemeClr>
              </a:solidFill>
              <a:ea typeface="Verdana" pitchFamily="34" charset="0"/>
              <a:cs typeface="Verdana" pitchFamily="34" charset="0"/>
            </a:endParaRPr>
          </a:p>
        </p:txBody>
      </p:sp>
      <p:pic>
        <p:nvPicPr>
          <p:cNvPr id="6" name="Picture 5" descr="Facebook Logo">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14545" y="4419742"/>
            <a:ext cx="498578" cy="498578"/>
          </a:xfrm>
          <a:prstGeom prst="rect">
            <a:avLst/>
          </a:prstGeom>
        </p:spPr>
      </p:pic>
      <p:pic>
        <p:nvPicPr>
          <p:cNvPr id="15" name="Picture 14" descr="LinkedIn Logo">
            <a:extLst>
              <a:ext uri="{FF2B5EF4-FFF2-40B4-BE49-F238E27FC236}">
                <a16:creationId xmlns:a16="http://schemas.microsoft.com/office/drawing/2014/main" id="{02C622B8-4947-4CAB-8194-8CD6F1245B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7963" y="4421381"/>
            <a:ext cx="498578" cy="498578"/>
          </a:xfrm>
          <a:prstGeom prst="rect">
            <a:avLst/>
          </a:prstGeom>
        </p:spPr>
      </p:pic>
      <p:pic>
        <p:nvPicPr>
          <p:cNvPr id="17" name="Picture 16" descr="YouTube Logo">
            <a:extLst>
              <a:ext uri="{FF2B5EF4-FFF2-40B4-BE49-F238E27FC236}">
                <a16:creationId xmlns:a16="http://schemas.microsoft.com/office/drawing/2014/main" id="{74F8B3DA-1668-47E0-836F-3E3BFF70CF2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481381" y="4427165"/>
            <a:ext cx="1186209" cy="498578"/>
          </a:xfrm>
          <a:prstGeom prst="rect">
            <a:avLst/>
          </a:prstGeom>
        </p:spPr>
      </p:pic>
      <p:pic>
        <p:nvPicPr>
          <p:cNvPr id="19" name="Picture 18" descr="Twitter Logo">
            <a:extLst>
              <a:ext uri="{FF2B5EF4-FFF2-40B4-BE49-F238E27FC236}">
                <a16:creationId xmlns:a16="http://schemas.microsoft.com/office/drawing/2014/main" id="{72F06D0D-7B3F-44C8-895A-1F35137BDE6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557514" y="4419742"/>
            <a:ext cx="498578" cy="498578"/>
          </a:xfrm>
          <a:prstGeom prst="rect">
            <a:avLst/>
          </a:prstGeom>
        </p:spPr>
      </p:pic>
    </p:spTree>
    <p:extLst>
      <p:ext uri="{BB962C8B-B14F-4D97-AF65-F5344CB8AC3E}">
        <p14:creationId xmlns:p14="http://schemas.microsoft.com/office/powerpoint/2010/main" val="1217307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2BF51-56C6-45DE-975B-E54B78AB85B6}"/>
              </a:ext>
            </a:extLst>
          </p:cNvPr>
          <p:cNvSpPr>
            <a:spLocks noGrp="1"/>
          </p:cNvSpPr>
          <p:nvPr>
            <p:ph type="title"/>
          </p:nvPr>
        </p:nvSpPr>
        <p:spPr>
          <a:xfrm>
            <a:off x="616448" y="365760"/>
            <a:ext cx="11236721" cy="750253"/>
          </a:xfrm>
          <a:prstGeom prst="rect">
            <a:avLst/>
          </a:prstGeom>
        </p:spPr>
        <p:txBody>
          <a:bodyPr vert="horz" lIns="91440" tIns="45720" rIns="91440" bIns="45720" rtlCol="0" anchor="ctr" anchorCtr="0">
            <a:noAutofit/>
          </a:bodyPr>
          <a:lstStyle/>
          <a:p>
            <a:pPr lvl="0">
              <a:lnSpc>
                <a:spcPts val="3200"/>
              </a:lnSpc>
            </a:pPr>
            <a:r>
              <a:rPr lang="en-US"/>
              <a:t>Click to edit Master title style</a:t>
            </a:r>
            <a:endParaRPr lang="en-US" dirty="0"/>
          </a:p>
        </p:txBody>
      </p:sp>
      <p:sp>
        <p:nvSpPr>
          <p:cNvPr id="3" name="Text Placeholder 2">
            <a:extLst>
              <a:ext uri="{FF2B5EF4-FFF2-40B4-BE49-F238E27FC236}">
                <a16:creationId xmlns:a16="http://schemas.microsoft.com/office/drawing/2014/main" id="{D15798B9-CA6E-4EEF-AFEA-D99321F30B5B}"/>
              </a:ext>
            </a:extLst>
          </p:cNvPr>
          <p:cNvSpPr>
            <a:spLocks noGrp="1"/>
          </p:cNvSpPr>
          <p:nvPr>
            <p:ph type="body" idx="1"/>
          </p:nvPr>
        </p:nvSpPr>
        <p:spPr>
          <a:xfrm>
            <a:off x="616449" y="1371601"/>
            <a:ext cx="11236720" cy="4794737"/>
          </a:xfrm>
          <a:prstGeom prst="rect">
            <a:avLst/>
          </a:prstGeom>
        </p:spPr>
        <p:txBody>
          <a:bodyPr vert="horz" lIns="91440" tIns="45720" rIns="91440" bIns="45720" rtlCol="0">
            <a:noAutofit/>
          </a:bodyPr>
          <a:lstStyle/>
          <a:p>
            <a:pPr marL="308269" lvl="0" indent="-308269" defTabSz="1216185">
              <a:spcBef>
                <a:spcPts val="0"/>
              </a:spcBef>
              <a:spcAft>
                <a:spcPts val="798"/>
              </a:spcAft>
              <a:buClr>
                <a:schemeClr val="tx2"/>
              </a:buClr>
              <a:buSzPct val="120000"/>
              <a:buFont typeface="Wingdings" pitchFamily="2" charset="2"/>
              <a:buChar char="§"/>
            </a:pPr>
            <a:r>
              <a:rPr lang="en-US" dirty="0"/>
              <a:t>Edit Master text styles</a:t>
            </a:r>
          </a:p>
          <a:p>
            <a:pPr marL="686216" lvl="1" indent="-304046" defTabSz="1216185">
              <a:spcBef>
                <a:spcPts val="0"/>
              </a:spcBef>
              <a:spcAft>
                <a:spcPts val="798"/>
              </a:spcAft>
              <a:buClr>
                <a:schemeClr val="tx2"/>
              </a:buClr>
              <a:buChar char="–"/>
            </a:pPr>
            <a:r>
              <a:rPr lang="en-US" dirty="0"/>
              <a:t>Second level</a:t>
            </a:r>
          </a:p>
          <a:p>
            <a:pPr marL="994485" lvl="2" indent="-308269" defTabSz="1216185">
              <a:spcBef>
                <a:spcPts val="0"/>
              </a:spcBef>
              <a:spcAft>
                <a:spcPts val="798"/>
              </a:spcAft>
              <a:buClr>
                <a:schemeClr val="tx2"/>
              </a:buClr>
              <a:buSzPct val="110000"/>
              <a:buFont typeface="Wingdings" pitchFamily="2" charset="2"/>
              <a:buChar char="§"/>
            </a:pPr>
            <a:r>
              <a:rPr lang="en-US" dirty="0"/>
              <a:t>Third level</a:t>
            </a:r>
          </a:p>
        </p:txBody>
      </p:sp>
      <p:sp>
        <p:nvSpPr>
          <p:cNvPr id="10" name="Rectangle 9" descr="Artifact">
            <a:extLst>
              <a:ext uri="{FF2B5EF4-FFF2-40B4-BE49-F238E27FC236}">
                <a16:creationId xmlns:a16="http://schemas.microsoft.com/office/drawing/2014/main" id="{76AE87BA-EAF2-4F85-A4C6-431AB731984B}"/>
              </a:ext>
            </a:extLst>
          </p:cNvPr>
          <p:cNvSpPr/>
          <p:nvPr/>
        </p:nvSpPr>
        <p:spPr bwMode="auto">
          <a:xfrm>
            <a:off x="81483" y="1"/>
            <a:ext cx="99586"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1" name="Rectangle 10" descr="Artifact">
            <a:extLst>
              <a:ext uri="{FF2B5EF4-FFF2-40B4-BE49-F238E27FC236}">
                <a16:creationId xmlns:a16="http://schemas.microsoft.com/office/drawing/2014/main" id="{B6C3F526-F252-41AB-A61C-F10A1CF2B122}"/>
              </a:ext>
            </a:extLst>
          </p:cNvPr>
          <p:cNvSpPr/>
          <p:nvPr/>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sp>
        <p:nvSpPr>
          <p:cNvPr id="13" name="Rectangle 12" descr="Artifact">
            <a:extLst>
              <a:ext uri="{FF2B5EF4-FFF2-40B4-BE49-F238E27FC236}">
                <a16:creationId xmlns:a16="http://schemas.microsoft.com/office/drawing/2014/main" id="{0FC1AD13-1188-4710-AA4D-CAD582AF814C}"/>
              </a:ext>
            </a:extLst>
          </p:cNvPr>
          <p:cNvSpPr/>
          <p:nvPr userDrawn="1"/>
        </p:nvSpPr>
        <p:spPr bwMode="auto">
          <a:xfrm>
            <a:off x="81483" y="1"/>
            <a:ext cx="99586" cy="1219200"/>
          </a:xfrm>
          <a:prstGeom prst="rect">
            <a:avLst/>
          </a:prstGeom>
          <a:solidFill>
            <a:schemeClr val="accent1"/>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4" name="Rectangle 13" descr="Artifact">
            <a:extLst>
              <a:ext uri="{FF2B5EF4-FFF2-40B4-BE49-F238E27FC236}">
                <a16:creationId xmlns:a16="http://schemas.microsoft.com/office/drawing/2014/main" id="{33566D52-4B10-4869-BC77-6B0630C04620}"/>
              </a:ext>
            </a:extLst>
          </p:cNvPr>
          <p:cNvSpPr/>
          <p:nvPr userDrawn="1"/>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cxnSp>
        <p:nvCxnSpPr>
          <p:cNvPr id="16" name="Straight Connector 15" descr="Artifact">
            <a:extLst>
              <a:ext uri="{FF2B5EF4-FFF2-40B4-BE49-F238E27FC236}">
                <a16:creationId xmlns:a16="http://schemas.microsoft.com/office/drawing/2014/main" id="{8E84DD11-8C76-4BBF-8684-CF89C69047E7}"/>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57132481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5" r:id="rId3"/>
    <p:sldLayoutId id="2147483660" r:id="rId4"/>
    <p:sldLayoutId id="2147483661" r:id="rId5"/>
    <p:sldLayoutId id="2147483662" r:id="rId6"/>
    <p:sldLayoutId id="2147483663" r:id="rId7"/>
    <p:sldLayoutId id="2147483664" r:id="rId8"/>
  </p:sldLayoutIdLst>
  <p:hf hdr="0" dt="0"/>
  <p:txStyles>
    <p:titleStyle>
      <a:lvl1pPr algn="l" defTabSz="914400" rtl="0" eaLnBrk="1" latinLnBrk="0" hangingPunct="1">
        <a:lnSpc>
          <a:spcPct val="90000"/>
        </a:lnSpc>
        <a:spcBef>
          <a:spcPct val="0"/>
        </a:spcBef>
        <a:buNone/>
        <a:defRPr lang="en-US" sz="32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394_5E8875B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392_7177036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microsoft.com/office/2018/10/relationships/comments" Target="../comments/modernComment_1398_F8EF843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495207-35DE-46E2-B7DB-F31265C44A28}"/>
              </a:ext>
            </a:extLst>
          </p:cNvPr>
          <p:cNvSpPr>
            <a:spLocks noGrp="1"/>
          </p:cNvSpPr>
          <p:nvPr>
            <p:ph type="ctrTitle" sz="quarter"/>
          </p:nvPr>
        </p:nvSpPr>
        <p:spPr/>
        <p:txBody>
          <a:bodyPr>
            <a:normAutofit/>
          </a:bodyPr>
          <a:lstStyle/>
          <a:p>
            <a:r>
              <a:rPr lang="en-US" dirty="0"/>
              <a:t>Root Cause Mapping Working Group (RCM WG)</a:t>
            </a:r>
          </a:p>
        </p:txBody>
      </p:sp>
      <p:sp>
        <p:nvSpPr>
          <p:cNvPr id="7" name="Subtitle 6">
            <a:extLst>
              <a:ext uri="{FF2B5EF4-FFF2-40B4-BE49-F238E27FC236}">
                <a16:creationId xmlns:a16="http://schemas.microsoft.com/office/drawing/2014/main" id="{EC64448E-58F0-47AA-B058-D0CEF188B231}"/>
              </a:ext>
            </a:extLst>
          </p:cNvPr>
          <p:cNvSpPr>
            <a:spLocks noGrp="1"/>
          </p:cNvSpPr>
          <p:nvPr>
            <p:ph type="subTitle" idx="1"/>
          </p:nvPr>
        </p:nvSpPr>
        <p:spPr>
          <a:xfrm>
            <a:off x="1044164" y="2568943"/>
            <a:ext cx="9627524" cy="389923"/>
          </a:xfrm>
        </p:spPr>
        <p:txBody>
          <a:bodyPr/>
          <a:lstStyle/>
          <a:p>
            <a:r>
              <a:rPr lang="en-US" dirty="0"/>
              <a:t>October 18, 2023</a:t>
            </a:r>
          </a:p>
        </p:txBody>
      </p:sp>
      <p:sp>
        <p:nvSpPr>
          <p:cNvPr id="2" name="Slide Number Placeholder 1">
            <a:extLst>
              <a:ext uri="{FF2B5EF4-FFF2-40B4-BE49-F238E27FC236}">
                <a16:creationId xmlns:a16="http://schemas.microsoft.com/office/drawing/2014/main" id="{DF0E2809-7AAC-4377-881A-13E670C8C71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2462469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5FC81-0054-71A1-F2E8-C85E320F10F2}"/>
              </a:ext>
            </a:extLst>
          </p:cNvPr>
          <p:cNvSpPr>
            <a:spLocks noGrp="1"/>
          </p:cNvSpPr>
          <p:nvPr>
            <p:ph type="title"/>
          </p:nvPr>
        </p:nvSpPr>
        <p:spPr/>
        <p:txBody>
          <a:bodyPr/>
          <a:lstStyle/>
          <a:p>
            <a:r>
              <a:rPr lang="en-US" dirty="0"/>
              <a:t>Next Meeting</a:t>
            </a:r>
          </a:p>
        </p:txBody>
      </p:sp>
      <p:sp>
        <p:nvSpPr>
          <p:cNvPr id="3" name="Content Placeholder 2">
            <a:extLst>
              <a:ext uri="{FF2B5EF4-FFF2-40B4-BE49-F238E27FC236}">
                <a16:creationId xmlns:a16="http://schemas.microsoft.com/office/drawing/2014/main" id="{520106D1-8911-42F3-EFFF-026DD21F4898}"/>
              </a:ext>
            </a:extLst>
          </p:cNvPr>
          <p:cNvSpPr>
            <a:spLocks noGrp="1"/>
          </p:cNvSpPr>
          <p:nvPr>
            <p:ph idx="1"/>
          </p:nvPr>
        </p:nvSpPr>
        <p:spPr>
          <a:xfrm>
            <a:off x="616449" y="1371601"/>
            <a:ext cx="11236720" cy="4966446"/>
          </a:xfrm>
        </p:spPr>
        <p:txBody>
          <a:bodyPr>
            <a:normAutofit/>
          </a:bodyPr>
          <a:lstStyle/>
          <a:p>
            <a:r>
              <a:rPr lang="en-US" dirty="0"/>
              <a:t>Week of 10/30 – 11/3</a:t>
            </a:r>
          </a:p>
          <a:p>
            <a:pPr lvl="1"/>
            <a:r>
              <a:rPr lang="en-US" dirty="0"/>
              <a:t>Time can be determined by doodle poll</a:t>
            </a:r>
          </a:p>
          <a:p>
            <a:pPr lvl="1"/>
            <a:r>
              <a:rPr lang="en-US" dirty="0"/>
              <a:t>Aim to establish new time as ongoing recurrence</a:t>
            </a:r>
          </a:p>
          <a:p>
            <a:pPr lvl="1"/>
            <a:endParaRPr lang="en-US" dirty="0"/>
          </a:p>
          <a:p>
            <a:r>
              <a:rPr lang="en-US" dirty="0"/>
              <a:t>Potential Topic: Microsoft CWE Experience and Feedback</a:t>
            </a:r>
          </a:p>
          <a:p>
            <a:pPr lvl="1"/>
            <a:r>
              <a:rPr lang="en-US" dirty="0"/>
              <a:t>Coordinate… w/Vishal, Jonathan</a:t>
            </a:r>
          </a:p>
          <a:p>
            <a:pPr lvl="1"/>
            <a:r>
              <a:rPr lang="en-US" dirty="0"/>
              <a:t>Bruce – Intel perspective as well </a:t>
            </a:r>
          </a:p>
          <a:p>
            <a:pPr lvl="1"/>
            <a:r>
              <a:rPr lang="en-US"/>
              <a:t>Rogue – Red Hat</a:t>
            </a:r>
            <a:endParaRPr lang="en-US" dirty="0"/>
          </a:p>
          <a:p>
            <a:pPr marL="382170" lvl="1" indent="0">
              <a:buNone/>
            </a:pPr>
            <a:endParaRPr lang="en-US" dirty="0"/>
          </a:p>
        </p:txBody>
      </p:sp>
      <p:sp>
        <p:nvSpPr>
          <p:cNvPr id="4" name="Slide Number Placeholder 3">
            <a:extLst>
              <a:ext uri="{FF2B5EF4-FFF2-40B4-BE49-F238E27FC236}">
                <a16:creationId xmlns:a16="http://schemas.microsoft.com/office/drawing/2014/main" id="{5FD424DE-9018-275F-6BCD-A32F542E8466}"/>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10</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717347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10AF7-4364-A5DB-CF97-7B006A36563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2E7D369-07B7-6442-EAA7-C4CC49EB31B9}"/>
              </a:ext>
            </a:extLst>
          </p:cNvPr>
          <p:cNvSpPr>
            <a:spLocks noGrp="1"/>
          </p:cNvSpPr>
          <p:nvPr>
            <p:ph idx="1"/>
          </p:nvPr>
        </p:nvSpPr>
        <p:spPr/>
        <p:txBody>
          <a:bodyPr/>
          <a:lstStyle/>
          <a:p>
            <a:r>
              <a:rPr lang="en-US" dirty="0"/>
              <a:t>Review of previous meeting discussion</a:t>
            </a:r>
          </a:p>
          <a:p>
            <a:pPr lvl="1"/>
            <a:r>
              <a:rPr lang="en-US" dirty="0"/>
              <a:t>RCM value</a:t>
            </a:r>
          </a:p>
          <a:p>
            <a:pPr lvl="1"/>
            <a:r>
              <a:rPr lang="en-US" dirty="0"/>
              <a:t>Assertions</a:t>
            </a:r>
          </a:p>
          <a:p>
            <a:pPr lvl="1"/>
            <a:r>
              <a:rPr lang="en-US" dirty="0"/>
              <a:t>Assumptions</a:t>
            </a:r>
          </a:p>
          <a:p>
            <a:pPr lvl="1"/>
            <a:r>
              <a:rPr lang="en-US" dirty="0"/>
              <a:t>Goals</a:t>
            </a:r>
          </a:p>
          <a:p>
            <a:endParaRPr lang="en-US" dirty="0"/>
          </a:p>
          <a:p>
            <a:r>
              <a:rPr lang="en-US" dirty="0"/>
              <a:t>Plan RCM WG operations</a:t>
            </a:r>
          </a:p>
          <a:p>
            <a:endParaRPr lang="en-US" dirty="0"/>
          </a:p>
          <a:p>
            <a:r>
              <a:rPr lang="en-US" dirty="0"/>
              <a:t>Begin Drafting Business Case for RCM</a:t>
            </a:r>
          </a:p>
        </p:txBody>
      </p:sp>
      <p:sp>
        <p:nvSpPr>
          <p:cNvPr id="4" name="Slide Number Placeholder 3">
            <a:extLst>
              <a:ext uri="{FF2B5EF4-FFF2-40B4-BE49-F238E27FC236}">
                <a16:creationId xmlns:a16="http://schemas.microsoft.com/office/drawing/2014/main" id="{F1147B8B-7D46-B757-E94A-E27C8DF16D8D}"/>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2469304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6EBD7-59CE-A9BF-1426-776CBDB1ED0C}"/>
              </a:ext>
            </a:extLst>
          </p:cNvPr>
          <p:cNvSpPr>
            <a:spLocks noGrp="1"/>
          </p:cNvSpPr>
          <p:nvPr>
            <p:ph type="title"/>
          </p:nvPr>
        </p:nvSpPr>
        <p:spPr/>
        <p:txBody>
          <a:bodyPr/>
          <a:lstStyle/>
          <a:p>
            <a:r>
              <a:rPr lang="en-US" dirty="0"/>
              <a:t>Review: The Value of Root Cause Mapping</a:t>
            </a:r>
          </a:p>
        </p:txBody>
      </p:sp>
      <p:sp>
        <p:nvSpPr>
          <p:cNvPr id="3" name="Content Placeholder 2">
            <a:extLst>
              <a:ext uri="{FF2B5EF4-FFF2-40B4-BE49-F238E27FC236}">
                <a16:creationId xmlns:a16="http://schemas.microsoft.com/office/drawing/2014/main" id="{DB335AC0-B783-2E2F-CA28-737620C9B106}"/>
              </a:ext>
            </a:extLst>
          </p:cNvPr>
          <p:cNvSpPr>
            <a:spLocks noGrp="1"/>
          </p:cNvSpPr>
          <p:nvPr>
            <p:ph idx="1"/>
          </p:nvPr>
        </p:nvSpPr>
        <p:spPr/>
        <p:txBody>
          <a:bodyPr/>
          <a:lstStyle/>
          <a:p>
            <a:r>
              <a:rPr lang="en-US" dirty="0"/>
              <a:t>Root Cause Mapping is valuable because it:</a:t>
            </a:r>
          </a:p>
          <a:p>
            <a:pPr lvl="1"/>
            <a:r>
              <a:rPr lang="en-US" dirty="0"/>
              <a:t>Enables trend analysis (e.g., how big of a problem is memory safety compared to other problems like injection)</a:t>
            </a:r>
          </a:p>
          <a:p>
            <a:pPr lvl="1"/>
            <a:r>
              <a:rPr lang="en-US" dirty="0"/>
              <a:t>Illuminates where investments, policy, and practices can address the weaknesses responsible for product (e.g., the vulnerable thing) vulnerabilities so that they can be eliminated</a:t>
            </a:r>
          </a:p>
          <a:p>
            <a:pPr lvl="1"/>
            <a:r>
              <a:rPr lang="en-US" dirty="0"/>
              <a:t>Provides further insight to potential “exploitability” based on weakness type (e.g., command injection will likely be targeted by certain actors, lots of related activity on Metasploit)</a:t>
            </a:r>
          </a:p>
          <a:p>
            <a:pPr lvl="1"/>
            <a:r>
              <a:rPr lang="en-US" dirty="0"/>
              <a:t>Provides valuable feedback loop into SDLC or architecture design planning</a:t>
            </a:r>
          </a:p>
          <a:p>
            <a:endParaRPr lang="en-US" dirty="0"/>
          </a:p>
        </p:txBody>
      </p:sp>
      <p:sp>
        <p:nvSpPr>
          <p:cNvPr id="4" name="Slide Number Placeholder 3">
            <a:extLst>
              <a:ext uri="{FF2B5EF4-FFF2-40B4-BE49-F238E27FC236}">
                <a16:creationId xmlns:a16="http://schemas.microsoft.com/office/drawing/2014/main" id="{40B58D24-6B6E-A4D7-4DBC-F887C09B303C}"/>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2961871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B1B0B-0B84-BAB2-FCEA-E76807764F4A}"/>
              </a:ext>
            </a:extLst>
          </p:cNvPr>
          <p:cNvSpPr>
            <a:spLocks noGrp="1"/>
          </p:cNvSpPr>
          <p:nvPr>
            <p:ph type="title"/>
          </p:nvPr>
        </p:nvSpPr>
        <p:spPr/>
        <p:txBody>
          <a:bodyPr/>
          <a:lstStyle/>
          <a:p>
            <a:r>
              <a:rPr lang="en-US" dirty="0"/>
              <a:t>Assertions</a:t>
            </a:r>
          </a:p>
        </p:txBody>
      </p:sp>
      <p:sp>
        <p:nvSpPr>
          <p:cNvPr id="3" name="Content Placeholder 2">
            <a:extLst>
              <a:ext uri="{FF2B5EF4-FFF2-40B4-BE49-F238E27FC236}">
                <a16:creationId xmlns:a16="http://schemas.microsoft.com/office/drawing/2014/main" id="{7BF142C4-AAA3-FAC7-CFF9-3464B9094925}"/>
              </a:ext>
            </a:extLst>
          </p:cNvPr>
          <p:cNvSpPr>
            <a:spLocks noGrp="1"/>
          </p:cNvSpPr>
          <p:nvPr>
            <p:ph idx="1"/>
          </p:nvPr>
        </p:nvSpPr>
        <p:spPr/>
        <p:txBody>
          <a:bodyPr>
            <a:normAutofit lnSpcReduction="10000"/>
          </a:bodyPr>
          <a:lstStyle/>
          <a:p>
            <a:r>
              <a:rPr lang="en-US" dirty="0"/>
              <a:t>Centralized root cause mapping is expensive and difficult to scale </a:t>
            </a:r>
          </a:p>
          <a:p>
            <a:pPr lvl="1"/>
            <a:r>
              <a:rPr lang="en-US" dirty="0"/>
              <a:t>E.g., Top 25 list development</a:t>
            </a:r>
          </a:p>
          <a:p>
            <a:r>
              <a:rPr lang="en-US" dirty="0"/>
              <a:t>Effective root cause mapping is best done by the organizations that own the product</a:t>
            </a:r>
          </a:p>
          <a:p>
            <a:pPr lvl="1"/>
            <a:r>
              <a:rPr lang="en-US" dirty="0"/>
              <a:t>Start with CVE Numbering Authorities (CNAs) because they are trusted partners </a:t>
            </a:r>
          </a:p>
          <a:p>
            <a:pPr lvl="1"/>
            <a:r>
              <a:rPr lang="en-US" dirty="0"/>
              <a:t>If we cannot get the CNAs to do root cause mapping effectively, we cannot get anyone to do so at scale</a:t>
            </a:r>
          </a:p>
          <a:p>
            <a:pPr marL="347123" indent="-342900"/>
            <a:r>
              <a:rPr lang="en-US" dirty="0"/>
              <a:t>Minimal understanding of vulnerabilities and weaknesses in large section of CNA community and Vuln Mgt Ecosystem</a:t>
            </a:r>
          </a:p>
          <a:p>
            <a:pPr marL="725070" lvl="1" indent="-342900"/>
            <a:r>
              <a:rPr lang="en-US" dirty="0"/>
              <a:t>Majority of CNAs don’t know how to do RCM effectively</a:t>
            </a:r>
          </a:p>
          <a:p>
            <a:pPr marL="725070" lvl="1" indent="-342900"/>
            <a:r>
              <a:rPr lang="en-US" dirty="0"/>
              <a:t>Many “don’t want to put the work in” and choose general CWE because it’s easy</a:t>
            </a:r>
          </a:p>
        </p:txBody>
      </p:sp>
      <p:sp>
        <p:nvSpPr>
          <p:cNvPr id="4" name="Slide Number Placeholder 3">
            <a:extLst>
              <a:ext uri="{FF2B5EF4-FFF2-40B4-BE49-F238E27FC236}">
                <a16:creationId xmlns:a16="http://schemas.microsoft.com/office/drawing/2014/main" id="{8C386CAD-C8DD-9336-9777-8E4DE2CF9774}"/>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4</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1295816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FA86-A514-8DD7-1940-B74F90F69A33}"/>
              </a:ext>
            </a:extLst>
          </p:cNvPr>
          <p:cNvSpPr>
            <a:spLocks noGrp="1"/>
          </p:cNvSpPr>
          <p:nvPr>
            <p:ph type="title"/>
          </p:nvPr>
        </p:nvSpPr>
        <p:spPr/>
        <p:txBody>
          <a:bodyPr/>
          <a:lstStyle/>
          <a:p>
            <a:r>
              <a:rPr lang="en-US" dirty="0"/>
              <a:t>Assertions, cont.</a:t>
            </a:r>
          </a:p>
        </p:txBody>
      </p:sp>
      <p:sp>
        <p:nvSpPr>
          <p:cNvPr id="3" name="Content Placeholder 2">
            <a:extLst>
              <a:ext uri="{FF2B5EF4-FFF2-40B4-BE49-F238E27FC236}">
                <a16:creationId xmlns:a16="http://schemas.microsoft.com/office/drawing/2014/main" id="{F77773A0-C8F3-DDC1-6BB5-4437E83E2BCD}"/>
              </a:ext>
            </a:extLst>
          </p:cNvPr>
          <p:cNvSpPr>
            <a:spLocks noGrp="1"/>
          </p:cNvSpPr>
          <p:nvPr>
            <p:ph idx="1"/>
          </p:nvPr>
        </p:nvSpPr>
        <p:spPr/>
        <p:txBody>
          <a:bodyPr/>
          <a:lstStyle/>
          <a:p>
            <a:pPr marL="347123" indent="-342900"/>
            <a:r>
              <a:rPr lang="en-US" dirty="0"/>
              <a:t>NVD will never be able to effectively map solely from a CVE description</a:t>
            </a:r>
          </a:p>
          <a:p>
            <a:pPr marL="725070" lvl="1" indent="-342900"/>
            <a:r>
              <a:rPr lang="en-US" dirty="0"/>
              <a:t>If possible, best would be to link to vulnerable and patch code </a:t>
            </a:r>
            <a:endParaRPr lang="en-US" dirty="0">
              <a:solidFill>
                <a:srgbClr val="3F3F3F"/>
              </a:solidFill>
              <a:effectLst/>
            </a:endParaRPr>
          </a:p>
          <a:p>
            <a:endParaRPr lang="en-US" dirty="0">
              <a:effectLst/>
            </a:endParaRPr>
          </a:p>
          <a:p>
            <a:r>
              <a:rPr lang="en-US" dirty="0">
                <a:effectLst/>
              </a:rPr>
              <a:t>Each org will likely have logistical challenges</a:t>
            </a:r>
          </a:p>
          <a:p>
            <a:pPr lvl="1"/>
            <a:r>
              <a:rPr lang="en-US" dirty="0"/>
              <a:t>e</a:t>
            </a:r>
            <a:r>
              <a:rPr lang="en-US" dirty="0">
                <a:effectLst/>
              </a:rPr>
              <a:t>.g., at Intel, legal must approve CWEs being added to an approved list</a:t>
            </a:r>
          </a:p>
          <a:p>
            <a:endParaRPr lang="en-US" dirty="0"/>
          </a:p>
          <a:p>
            <a:r>
              <a:rPr lang="en-US" dirty="0"/>
              <a:t>RCM data must be able to be translated</a:t>
            </a:r>
            <a:r>
              <a:rPr lang="en-US" dirty="0">
                <a:effectLst/>
              </a:rPr>
              <a:t> back to engineering teams in a way that they will actually consume and not just ignore</a:t>
            </a:r>
          </a:p>
          <a:p>
            <a:pPr lvl="1"/>
            <a:endParaRPr lang="en-US" dirty="0">
              <a:effectLst/>
            </a:endParaRPr>
          </a:p>
          <a:p>
            <a:endParaRPr lang="en-US" dirty="0">
              <a:solidFill>
                <a:srgbClr val="3F3F3F"/>
              </a:solidFill>
              <a:effectLst/>
            </a:endParaRPr>
          </a:p>
          <a:p>
            <a:endParaRPr lang="en-US" dirty="0">
              <a:solidFill>
                <a:srgbClr val="3F3F3F"/>
              </a:solidFill>
              <a:effectLst/>
            </a:endParaRPr>
          </a:p>
          <a:p>
            <a:endParaRPr lang="en-US" dirty="0">
              <a:solidFill>
                <a:srgbClr val="3F3F3F"/>
              </a:solidFill>
              <a:effectLst/>
            </a:endParaRPr>
          </a:p>
          <a:p>
            <a:endParaRPr lang="en-US" dirty="0"/>
          </a:p>
        </p:txBody>
      </p:sp>
      <p:sp>
        <p:nvSpPr>
          <p:cNvPr id="4" name="Slide Number Placeholder 3">
            <a:extLst>
              <a:ext uri="{FF2B5EF4-FFF2-40B4-BE49-F238E27FC236}">
                <a16:creationId xmlns:a16="http://schemas.microsoft.com/office/drawing/2014/main" id="{C59439CC-EFD7-FB9D-9A0A-EF1571925A36}"/>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5</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413701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4DB31-8510-DEB3-3A0B-235D967F0268}"/>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60817D43-B707-9E31-523F-0AD864F79739}"/>
              </a:ext>
            </a:extLst>
          </p:cNvPr>
          <p:cNvSpPr>
            <a:spLocks noGrp="1"/>
          </p:cNvSpPr>
          <p:nvPr>
            <p:ph idx="1"/>
          </p:nvPr>
        </p:nvSpPr>
        <p:spPr>
          <a:xfrm>
            <a:off x="616449" y="1371601"/>
            <a:ext cx="11236720" cy="4902199"/>
          </a:xfrm>
        </p:spPr>
        <p:txBody>
          <a:bodyPr>
            <a:normAutofit/>
          </a:bodyPr>
          <a:lstStyle/>
          <a:p>
            <a:r>
              <a:rPr lang="en-US" dirty="0"/>
              <a:t>The RCM WG will primarily be comprised of organizations that participate in the CVE and CWE programs, but neither program owns the working group</a:t>
            </a:r>
          </a:p>
          <a:p>
            <a:pPr lvl="1"/>
            <a:r>
              <a:rPr lang="en-US" dirty="0"/>
              <a:t>The community owns the working group</a:t>
            </a:r>
          </a:p>
          <a:p>
            <a:endParaRPr lang="en-US" dirty="0"/>
          </a:p>
          <a:p>
            <a:r>
              <a:rPr lang="en-US" dirty="0"/>
              <a:t>Any recommendations coming from the RCM WG that impact CVE and CWE must be approved by the programs</a:t>
            </a:r>
          </a:p>
          <a:p>
            <a:endParaRPr lang="en-US" dirty="0"/>
          </a:p>
          <a:p>
            <a:r>
              <a:rPr lang="en-US" dirty="0"/>
              <a:t>Effective root cause mapping will be determined by CVE Records being aligned to the correct CWE(s) at the appropriate level of abstraction (e.g., base/variant)</a:t>
            </a:r>
          </a:p>
        </p:txBody>
      </p:sp>
      <p:sp>
        <p:nvSpPr>
          <p:cNvPr id="4" name="Slide Number Placeholder 3">
            <a:extLst>
              <a:ext uri="{FF2B5EF4-FFF2-40B4-BE49-F238E27FC236}">
                <a16:creationId xmlns:a16="http://schemas.microsoft.com/office/drawing/2014/main" id="{AAED9B55-F62F-2A35-E21F-50095580D149}"/>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6</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1586001330"/>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57D23-4364-988B-5262-74C3BEAA9B48}"/>
              </a:ext>
            </a:extLst>
          </p:cNvPr>
          <p:cNvSpPr>
            <a:spLocks noGrp="1"/>
          </p:cNvSpPr>
          <p:nvPr>
            <p:ph type="title"/>
          </p:nvPr>
        </p:nvSpPr>
        <p:spPr/>
        <p:txBody>
          <a:bodyPr/>
          <a:lstStyle/>
          <a:p>
            <a:r>
              <a:rPr lang="en-US" dirty="0"/>
              <a:t>Working Group Goals</a:t>
            </a:r>
          </a:p>
        </p:txBody>
      </p:sp>
      <p:sp>
        <p:nvSpPr>
          <p:cNvPr id="3" name="Content Placeholder 2">
            <a:extLst>
              <a:ext uri="{FF2B5EF4-FFF2-40B4-BE49-F238E27FC236}">
                <a16:creationId xmlns:a16="http://schemas.microsoft.com/office/drawing/2014/main" id="{C50E75DF-64DE-7EB3-4CEC-282D0BF931FD}"/>
              </a:ext>
            </a:extLst>
          </p:cNvPr>
          <p:cNvSpPr>
            <a:spLocks noGrp="1"/>
          </p:cNvSpPr>
          <p:nvPr>
            <p:ph idx="1"/>
          </p:nvPr>
        </p:nvSpPr>
        <p:spPr/>
        <p:txBody>
          <a:bodyPr/>
          <a:lstStyle/>
          <a:p>
            <a:pPr marL="457200" indent="-457200">
              <a:buFont typeface="+mj-lt"/>
              <a:buAutoNum type="arabicPeriod"/>
            </a:pPr>
            <a:r>
              <a:rPr lang="en-US" dirty="0"/>
              <a:t>Define the business case for doing effective root cause mapping</a:t>
            </a:r>
          </a:p>
          <a:p>
            <a:pPr marL="835147" lvl="1" indent="-457200"/>
            <a:r>
              <a:rPr lang="en-US" dirty="0"/>
              <a:t>(Obj.1) Socialize and confirm with the broader community</a:t>
            </a:r>
          </a:p>
          <a:p>
            <a:pPr marL="457200" indent="-457200">
              <a:buFont typeface="+mj-lt"/>
              <a:buAutoNum type="arabicPeriod"/>
            </a:pPr>
            <a:endParaRPr lang="en-US" dirty="0"/>
          </a:p>
          <a:p>
            <a:pPr marL="457200" indent="-457200">
              <a:buFont typeface="+mj-lt"/>
              <a:buAutoNum type="arabicPeriod"/>
            </a:pPr>
            <a:r>
              <a:rPr lang="en-US" dirty="0"/>
              <a:t>Determine the feasibility of effective, decentralized root cause mapping</a:t>
            </a:r>
          </a:p>
          <a:p>
            <a:pPr marL="835147" lvl="1" indent="-457200"/>
            <a:r>
              <a:rPr lang="en-US" dirty="0"/>
              <a:t>(Obj.1) Identify the capabilities, processes, and information needed to make root cause mapping easier</a:t>
            </a:r>
          </a:p>
          <a:p>
            <a:pPr marL="835147" lvl="1" indent="-457200"/>
            <a:endParaRPr lang="en-US" dirty="0"/>
          </a:p>
          <a:p>
            <a:pPr marL="457200" indent="-457200"/>
            <a:r>
              <a:rPr lang="en-US" dirty="0"/>
              <a:t>(Share what companies are doing currently to potentially fill gaps in the existing CWE Structure… to make it more usable/real-world)</a:t>
            </a:r>
          </a:p>
        </p:txBody>
      </p:sp>
      <p:sp>
        <p:nvSpPr>
          <p:cNvPr id="4" name="Slide Number Placeholder 3">
            <a:extLst>
              <a:ext uri="{FF2B5EF4-FFF2-40B4-BE49-F238E27FC236}">
                <a16:creationId xmlns:a16="http://schemas.microsoft.com/office/drawing/2014/main" id="{81D506E7-E52B-B083-EAA5-086545A9AC92}"/>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7</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5" name="Rounded Rectangle 4">
            <a:extLst>
              <a:ext uri="{FF2B5EF4-FFF2-40B4-BE49-F238E27FC236}">
                <a16:creationId xmlns:a16="http://schemas.microsoft.com/office/drawing/2014/main" id="{84DF9357-5FE4-A77A-E852-65A3312C814D}"/>
              </a:ext>
            </a:extLst>
          </p:cNvPr>
          <p:cNvSpPr/>
          <p:nvPr/>
        </p:nvSpPr>
        <p:spPr>
          <a:xfrm>
            <a:off x="3348567" y="5504068"/>
            <a:ext cx="5494866" cy="4259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atin typeface="Tahoma" panose="020B0604030504040204" pitchFamily="34" charset="0"/>
                <a:ea typeface="Tahoma" panose="020B0604030504040204" pitchFamily="34" charset="0"/>
                <a:cs typeface="Tahoma" panose="020B0604030504040204" pitchFamily="34" charset="0"/>
              </a:rPr>
              <a:t>Are these goals correct and complete?</a:t>
            </a:r>
          </a:p>
        </p:txBody>
      </p:sp>
    </p:spTree>
    <p:extLst>
      <p:ext uri="{BB962C8B-B14F-4D97-AF65-F5344CB8AC3E}">
        <p14:creationId xmlns:p14="http://schemas.microsoft.com/office/powerpoint/2010/main" val="1903625065"/>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A5767-665E-BD26-3286-E1237F2CDE0C}"/>
              </a:ext>
            </a:extLst>
          </p:cNvPr>
          <p:cNvSpPr>
            <a:spLocks noGrp="1"/>
          </p:cNvSpPr>
          <p:nvPr>
            <p:ph type="title"/>
          </p:nvPr>
        </p:nvSpPr>
        <p:spPr/>
        <p:txBody>
          <a:bodyPr/>
          <a:lstStyle/>
          <a:p>
            <a:r>
              <a:rPr lang="en-US" dirty="0"/>
              <a:t>RCM WG Operations</a:t>
            </a:r>
          </a:p>
        </p:txBody>
      </p:sp>
      <p:sp>
        <p:nvSpPr>
          <p:cNvPr id="3" name="Content Placeholder 2">
            <a:extLst>
              <a:ext uri="{FF2B5EF4-FFF2-40B4-BE49-F238E27FC236}">
                <a16:creationId xmlns:a16="http://schemas.microsoft.com/office/drawing/2014/main" id="{01C5864C-40B0-C0A3-AF42-591523354047}"/>
              </a:ext>
            </a:extLst>
          </p:cNvPr>
          <p:cNvSpPr>
            <a:spLocks noGrp="1"/>
          </p:cNvSpPr>
          <p:nvPr>
            <p:ph idx="1"/>
          </p:nvPr>
        </p:nvSpPr>
        <p:spPr/>
        <p:txBody>
          <a:bodyPr>
            <a:normAutofit fontScale="77500" lnSpcReduction="20000"/>
          </a:bodyPr>
          <a:lstStyle/>
          <a:p>
            <a:r>
              <a:rPr lang="en-US" dirty="0">
                <a:solidFill>
                  <a:schemeClr val="tx1">
                    <a:lumMod val="50000"/>
                    <a:lumOff val="50000"/>
                  </a:schemeClr>
                </a:solidFill>
              </a:rPr>
              <a:t>Confirmed: Bi-weekly meetings</a:t>
            </a:r>
          </a:p>
          <a:p>
            <a:pPr lvl="1"/>
            <a:r>
              <a:rPr lang="en-US" dirty="0">
                <a:solidFill>
                  <a:schemeClr val="tx1">
                    <a:lumMod val="50000"/>
                    <a:lumOff val="50000"/>
                  </a:schemeClr>
                </a:solidFill>
              </a:rPr>
              <a:t>Still looking to establish consistent day/time</a:t>
            </a:r>
          </a:p>
          <a:p>
            <a:endParaRPr lang="en-US" dirty="0">
              <a:solidFill>
                <a:schemeClr val="tx1">
                  <a:lumMod val="50000"/>
                  <a:lumOff val="50000"/>
                </a:schemeClr>
              </a:solidFill>
            </a:endParaRPr>
          </a:p>
          <a:p>
            <a:r>
              <a:rPr lang="en-US" dirty="0">
                <a:solidFill>
                  <a:schemeClr val="tx1">
                    <a:lumMod val="50000"/>
                    <a:lumOff val="50000"/>
                  </a:schemeClr>
                </a:solidFill>
              </a:rPr>
              <a:t>Confirmed: Open RCM WG to public once basic operations and leadership determined</a:t>
            </a:r>
          </a:p>
          <a:p>
            <a:pPr lvl="1"/>
            <a:r>
              <a:rPr lang="en-US" dirty="0">
                <a:solidFill>
                  <a:schemeClr val="tx1">
                    <a:lumMod val="50000"/>
                    <a:lumOff val="50000"/>
                  </a:schemeClr>
                </a:solidFill>
              </a:rPr>
              <a:t>Follow HW CWE SIG model</a:t>
            </a:r>
          </a:p>
          <a:p>
            <a:pPr lvl="1"/>
            <a:r>
              <a:rPr lang="en-US" dirty="0">
                <a:solidFill>
                  <a:schemeClr val="tx1">
                    <a:lumMod val="50000"/>
                    <a:lumOff val="50000"/>
                  </a:schemeClr>
                </a:solidFill>
              </a:rPr>
              <a:t>Network through existing community groups (e.g., PSIRT SIG)</a:t>
            </a:r>
          </a:p>
          <a:p>
            <a:endParaRPr lang="en-US" dirty="0"/>
          </a:p>
          <a:p>
            <a:r>
              <a:rPr lang="en-US" dirty="0"/>
              <a:t>Meeting mechanics</a:t>
            </a:r>
          </a:p>
          <a:p>
            <a:pPr lvl="1"/>
            <a:r>
              <a:rPr lang="en-US" dirty="0"/>
              <a:t>Mailing list, notes, working materials repository, decision-making</a:t>
            </a:r>
          </a:p>
          <a:p>
            <a:pPr marL="0" indent="0">
              <a:buNone/>
            </a:pPr>
            <a:endParaRPr lang="en-US" dirty="0">
              <a:solidFill>
                <a:schemeClr val="tx1">
                  <a:lumMod val="50000"/>
                  <a:lumOff val="50000"/>
                </a:schemeClr>
              </a:solidFill>
            </a:endParaRPr>
          </a:p>
          <a:p>
            <a:r>
              <a:rPr lang="en-US" dirty="0">
                <a:solidFill>
                  <a:schemeClr val="tx1">
                    <a:lumMod val="50000"/>
                    <a:lumOff val="50000"/>
                  </a:schemeClr>
                </a:solidFill>
              </a:rPr>
              <a:t>RCM Leadership</a:t>
            </a:r>
          </a:p>
          <a:p>
            <a:pPr lvl="1"/>
            <a:r>
              <a:rPr lang="en-US" dirty="0">
                <a:solidFill>
                  <a:schemeClr val="tx1">
                    <a:lumMod val="50000"/>
                    <a:lumOff val="50000"/>
                  </a:schemeClr>
                </a:solidFill>
              </a:rPr>
              <a:t>Does the group need a chair(s)?</a:t>
            </a:r>
          </a:p>
          <a:p>
            <a:pPr lvl="1"/>
            <a:r>
              <a:rPr lang="en-US" dirty="0">
                <a:solidFill>
                  <a:schemeClr val="tx1">
                    <a:lumMod val="50000"/>
                    <a:lumOff val="50000"/>
                  </a:schemeClr>
                </a:solidFill>
              </a:rPr>
              <a:t>If yes, how are we going to select that person(s)?</a:t>
            </a:r>
          </a:p>
          <a:p>
            <a:pPr lvl="1"/>
            <a:endParaRPr lang="en-US" dirty="0"/>
          </a:p>
          <a:p>
            <a:r>
              <a:rPr lang="en-US" dirty="0"/>
              <a:t>Establish decision making mechanisms (e.g., voting)</a:t>
            </a:r>
          </a:p>
        </p:txBody>
      </p:sp>
      <p:sp>
        <p:nvSpPr>
          <p:cNvPr id="4" name="Slide Number Placeholder 3">
            <a:extLst>
              <a:ext uri="{FF2B5EF4-FFF2-40B4-BE49-F238E27FC236}">
                <a16:creationId xmlns:a16="http://schemas.microsoft.com/office/drawing/2014/main" id="{26C03B91-46DB-6E09-1ED6-2006062993E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8</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4176446516"/>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F06FD-211E-8BEC-D807-86D2B5681267}"/>
              </a:ext>
            </a:extLst>
          </p:cNvPr>
          <p:cNvSpPr>
            <a:spLocks noGrp="1"/>
          </p:cNvSpPr>
          <p:nvPr>
            <p:ph type="title"/>
          </p:nvPr>
        </p:nvSpPr>
        <p:spPr/>
        <p:txBody>
          <a:bodyPr/>
          <a:lstStyle/>
          <a:p>
            <a:r>
              <a:rPr lang="en-US" dirty="0"/>
              <a:t>Drafting RCM Business Use Case</a:t>
            </a:r>
          </a:p>
        </p:txBody>
      </p:sp>
      <p:sp>
        <p:nvSpPr>
          <p:cNvPr id="3" name="Content Placeholder 2">
            <a:extLst>
              <a:ext uri="{FF2B5EF4-FFF2-40B4-BE49-F238E27FC236}">
                <a16:creationId xmlns:a16="http://schemas.microsoft.com/office/drawing/2014/main" id="{1FED9358-9AB5-A75F-1ECA-C64517CC88A5}"/>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F08A51F-61E8-EC6B-7F6D-F1569099C5EB}"/>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9</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1909891365"/>
      </p:ext>
    </p:extLst>
  </p:cSld>
  <p:clrMapOvr>
    <a:masterClrMapping/>
  </p:clrMapOvr>
</p:sld>
</file>

<file path=ppt/theme/theme1.xml><?xml version="1.0" encoding="utf-8"?>
<a:theme xmlns:a="http://schemas.openxmlformats.org/drawingml/2006/main" name="mitre-2018">
  <a:themeElements>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TRE_Breifing_Template16x9.pptx" id="{5D2CB0C6-7637-4667-A648-EBA1BD2742AF}" vid="{B8F31EA5-7C34-4FF6-949E-D1CB1F3742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0D7D12093FFC84AB17C2D6CFA9D1EDE" ma:contentTypeVersion="7" ma:contentTypeDescription="Create a new document." ma:contentTypeScope="" ma:versionID="85e3c405e50bbbe8816477487156b4fc">
  <xsd:schema xmlns:xsd="http://www.w3.org/2001/XMLSchema" xmlns:xs="http://www.w3.org/2001/XMLSchema" xmlns:p="http://schemas.microsoft.com/office/2006/metadata/properties" targetNamespace="http://schemas.microsoft.com/office/2006/metadata/properties" ma:root="true" ma:fieldsID="6834f8c0c0eabdc6c42b2f987c760c0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16BA5C9-2D71-4B86-AE8A-8C0D9BC5FB22}">
  <ds:schemaRefs>
    <ds:schemaRef ds:uri="http://schemas.microsoft.com/sharepoint/v3/contenttype/forms"/>
  </ds:schemaRefs>
</ds:datastoreItem>
</file>

<file path=customXml/itemProps2.xml><?xml version="1.0" encoding="utf-8"?>
<ds:datastoreItem xmlns:ds="http://schemas.openxmlformats.org/officeDocument/2006/customXml" ds:itemID="{95866544-84CD-42FD-B141-A01F66B0BD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5450FCDD-08B1-48D8-BB50-7A17E590A5EE}">
  <ds:schemaRefs>
    <ds:schemaRef ds:uri="http://purl.org/dc/terms/"/>
    <ds:schemaRef ds:uri="http://www.w3.org/XML/1998/namespace"/>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MITRE_Briefing_Template16x9</Template>
  <TotalTime>11211</TotalTime>
  <Words>685</Words>
  <Application>Microsoft Macintosh PowerPoint</Application>
  <PresentationFormat>Widescreen</PresentationFormat>
  <Paragraphs>91</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Helvetica LT Std</vt:lpstr>
      <vt:lpstr>Tahoma</vt:lpstr>
      <vt:lpstr>Wingdings</vt:lpstr>
      <vt:lpstr>mitre-2018</vt:lpstr>
      <vt:lpstr>Root Cause Mapping Working Group (RCM WG)</vt:lpstr>
      <vt:lpstr>Agenda</vt:lpstr>
      <vt:lpstr>Review: The Value of Root Cause Mapping</vt:lpstr>
      <vt:lpstr>Assertions</vt:lpstr>
      <vt:lpstr>Assertions, cont.</vt:lpstr>
      <vt:lpstr>Assumptions</vt:lpstr>
      <vt:lpstr>Working Group Goals</vt:lpstr>
      <vt:lpstr>RCM WG Operations</vt:lpstr>
      <vt:lpstr>Drafting RCM Business Use Case</vt:lpstr>
      <vt:lpstr>Next Meeting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Template</dc:title>
  <dc:creator>Roberge Jr., Robert J</dc:creator>
  <cp:lastModifiedBy>Alec J Summers</cp:lastModifiedBy>
  <cp:revision>85</cp:revision>
  <dcterms:created xsi:type="dcterms:W3CDTF">2019-02-26T16:06:40Z</dcterms:created>
  <dcterms:modified xsi:type="dcterms:W3CDTF">2023-10-19T21:12:56Z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0x01010010D7D12093FFC84AB17C2D6CFA9D1EDE</vt:lpwstr>
  </property>
</Properties>
</file>