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14"/>
  </p:notesMasterIdLst>
  <p:handoutMasterIdLst>
    <p:handoutMasterId r:id="rId15"/>
  </p:handoutMasterIdLst>
  <p:sldIdLst>
    <p:sldId id="256" r:id="rId5"/>
    <p:sldId id="5014" r:id="rId6"/>
    <p:sldId id="5020" r:id="rId7"/>
    <p:sldId id="5018" r:id="rId8"/>
    <p:sldId id="5009" r:id="rId9"/>
    <p:sldId id="5019" r:id="rId10"/>
    <p:sldId id="5011" r:id="rId11"/>
    <p:sldId id="5015" r:id="rId12"/>
    <p:sldId id="501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2135E2-75B3-49D1-BF37-12A9EA3E9396}" name="Alec J Summers" initials="AS" userId="S::ASUMMERS@MITRE.ORG::d9c4246f-ffa8-4c52-a253-9dc5efe19e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36" autoAdjust="0"/>
    <p:restoredTop sz="97046" autoAdjust="0"/>
  </p:normalViewPr>
  <p:slideViewPr>
    <p:cSldViewPr snapToGrid="0">
      <p:cViewPr varScale="1">
        <p:scale>
          <a:sx n="123" d="100"/>
          <a:sy n="123" d="100"/>
        </p:scale>
        <p:origin x="200" y="3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11/8/23</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5</a:t>
            </a:fld>
            <a:endParaRPr lang="en-US"/>
          </a:p>
        </p:txBody>
      </p:sp>
    </p:spTree>
    <p:extLst>
      <p:ext uri="{BB962C8B-B14F-4D97-AF65-F5344CB8AC3E}">
        <p14:creationId xmlns:p14="http://schemas.microsoft.com/office/powerpoint/2010/main" val="465255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4DAC16AF-BAEB-10AA-A2DC-4F3E26BE0CFB}"/>
              </a:ext>
            </a:extLst>
          </p:cNvPr>
          <p:cNvGrpSpPr/>
          <p:nvPr userDrawn="1"/>
        </p:nvGrpSpPr>
        <p:grpSpPr>
          <a:xfrm>
            <a:off x="549307" y="6235638"/>
            <a:ext cx="11382864" cy="506859"/>
            <a:chOff x="549307" y="6235638"/>
            <a:chExt cx="11382864" cy="506859"/>
          </a:xfrm>
        </p:grpSpPr>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4" name="Picture 3" descr="A yellow and orange logo&#10;&#10;Description automatically generated">
              <a:extLst>
                <a:ext uri="{FF2B5EF4-FFF2-40B4-BE49-F238E27FC236}">
                  <a16:creationId xmlns:a16="http://schemas.microsoft.com/office/drawing/2014/main" id="{52FA7006-2E64-3160-D2B2-478156BA878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5" name="Group 4">
            <a:extLst>
              <a:ext uri="{FF2B5EF4-FFF2-40B4-BE49-F238E27FC236}">
                <a16:creationId xmlns:a16="http://schemas.microsoft.com/office/drawing/2014/main" id="{742EEB6E-AAE9-B734-EE88-4EC8DC996CDB}"/>
              </a:ext>
            </a:extLst>
          </p:cNvPr>
          <p:cNvGrpSpPr/>
          <p:nvPr userDrawn="1"/>
        </p:nvGrpSpPr>
        <p:grpSpPr>
          <a:xfrm>
            <a:off x="549307" y="6235638"/>
            <a:ext cx="11382864" cy="506859"/>
            <a:chOff x="549307" y="6235638"/>
            <a:chExt cx="11382864" cy="506859"/>
          </a:xfrm>
        </p:grpSpPr>
        <p:sp>
          <p:nvSpPr>
            <p:cNvPr id="6" name="Text Box 34">
              <a:extLst>
                <a:ext uri="{FF2B5EF4-FFF2-40B4-BE49-F238E27FC236}">
                  <a16:creationId xmlns:a16="http://schemas.microsoft.com/office/drawing/2014/main" id="{DC740274-008C-0C73-052B-7BFB85A6125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679E3AF4-8BC0-E8A4-8342-8872316E562D}"/>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37DE3D48-D56F-4AD2-19B1-45D1D7A18B0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3" name="Group 2">
            <a:extLst>
              <a:ext uri="{FF2B5EF4-FFF2-40B4-BE49-F238E27FC236}">
                <a16:creationId xmlns:a16="http://schemas.microsoft.com/office/drawing/2014/main" id="{67B7FC7F-2E4A-A2DD-A643-D1A10522848F}"/>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0547FED3-2C30-F4E6-3048-5675580799A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3A100C9F-1BB7-9936-B8A6-747847D4A9B2}"/>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9E6DC674-ECE5-3A97-3A4F-24FD072B2318}"/>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6" name="Group 5">
            <a:extLst>
              <a:ext uri="{FF2B5EF4-FFF2-40B4-BE49-F238E27FC236}">
                <a16:creationId xmlns:a16="http://schemas.microsoft.com/office/drawing/2014/main" id="{BC9FA02B-B60F-9D2B-5710-AC8A7E290669}"/>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9E70A04F-8616-609D-8225-4AD857445D0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B10D3999-05E6-33A8-A37D-910C9BEEF84F}"/>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5D091212-3E63-BA3C-FC31-78CF32D9437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3" name="Group 2">
            <a:extLst>
              <a:ext uri="{FF2B5EF4-FFF2-40B4-BE49-F238E27FC236}">
                <a16:creationId xmlns:a16="http://schemas.microsoft.com/office/drawing/2014/main" id="{7B4F1BB6-1240-8E8E-8ECA-792F0BA789E2}"/>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89A8502D-2927-9695-96E9-8F406706FAB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FD79550B-F8ED-4931-306E-37D3DABEF2F3}"/>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2E308276-A53C-F438-D9CC-E4FAD93939E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5" name="Group 4">
            <a:extLst>
              <a:ext uri="{FF2B5EF4-FFF2-40B4-BE49-F238E27FC236}">
                <a16:creationId xmlns:a16="http://schemas.microsoft.com/office/drawing/2014/main" id="{F18E23BB-00FD-3A1E-8AFA-3B4C7BAF444F}"/>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C07B8B59-72BB-402C-0548-28CBE824E52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8670D7C2-1C0E-6F3C-06A2-3007B50B6FAB}"/>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77B58D0F-0F23-E688-7286-9D56CCB906F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3" name="Group 2">
            <a:extLst>
              <a:ext uri="{FF2B5EF4-FFF2-40B4-BE49-F238E27FC236}">
                <a16:creationId xmlns:a16="http://schemas.microsoft.com/office/drawing/2014/main" id="{C724F0B9-6491-4428-EFE8-683817A4F3D6}"/>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6DE9556C-601C-A625-8E9C-D685CD0558F6}"/>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AE786262-A183-4A27-F5B3-73D0CD43706A}"/>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1A59D5F2-3DA5-5D04-F413-02C29950E6B9}"/>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normAutofit/>
          </a:bodyPr>
          <a:lstStyle/>
          <a:p>
            <a:r>
              <a:rPr lang="en-US" dirty="0"/>
              <a:t>Root Cause Mapping Working Group (RCM WG)</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November 2, 2023</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6246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0AF7-4364-A5DB-CF97-7B006A3656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2E7D369-07B7-6442-EAA7-C4CC49EB31B9}"/>
              </a:ext>
            </a:extLst>
          </p:cNvPr>
          <p:cNvSpPr>
            <a:spLocks noGrp="1"/>
          </p:cNvSpPr>
          <p:nvPr>
            <p:ph idx="1"/>
          </p:nvPr>
        </p:nvSpPr>
        <p:spPr/>
        <p:txBody>
          <a:bodyPr>
            <a:normAutofit fontScale="92500" lnSpcReduction="10000"/>
          </a:bodyPr>
          <a:lstStyle/>
          <a:p>
            <a:r>
              <a:rPr lang="en-US" dirty="0"/>
              <a:t>Housekeeping / Announcements (11-11:10 ET)</a:t>
            </a:r>
          </a:p>
          <a:p>
            <a:pPr marL="0" indent="0">
              <a:buNone/>
            </a:pPr>
            <a:endParaRPr lang="en-US" dirty="0"/>
          </a:p>
          <a:p>
            <a:r>
              <a:rPr lang="en-US" dirty="0"/>
              <a:t>Draft Charter (11:10-11:20)</a:t>
            </a:r>
          </a:p>
          <a:p>
            <a:pPr lvl="1"/>
            <a:r>
              <a:rPr lang="en-US" dirty="0"/>
              <a:t>Review and discussion</a:t>
            </a:r>
          </a:p>
          <a:p>
            <a:pPr marL="0" indent="0">
              <a:buNone/>
            </a:pPr>
            <a:endParaRPr lang="en-US" dirty="0"/>
          </a:p>
          <a:p>
            <a:r>
              <a:rPr lang="en-US" dirty="0"/>
              <a:t>Microsoft’s current root cause mapping system and why we have used it instead of CWEs (11:20-11:40)</a:t>
            </a:r>
          </a:p>
          <a:p>
            <a:pPr marL="0" indent="0">
              <a:buNone/>
            </a:pPr>
            <a:endParaRPr lang="en-US" dirty="0"/>
          </a:p>
          <a:p>
            <a:r>
              <a:rPr lang="en-US" dirty="0"/>
              <a:t>Community Engagement (11:40-12:00)</a:t>
            </a:r>
          </a:p>
          <a:p>
            <a:pPr lvl="1"/>
            <a:r>
              <a:rPr lang="en-US" dirty="0"/>
              <a:t>Defining effective root cause mapping</a:t>
            </a:r>
          </a:p>
          <a:p>
            <a:pPr lvl="1"/>
            <a:r>
              <a:rPr lang="en-US" dirty="0"/>
              <a:t>Drafting business use case for one-pager</a:t>
            </a:r>
          </a:p>
          <a:p>
            <a:pPr lvl="1"/>
            <a:endParaRPr lang="en-US" dirty="0"/>
          </a:p>
          <a:p>
            <a:r>
              <a:rPr lang="en-US" dirty="0"/>
              <a:t>Adjourn (12:00)</a:t>
            </a:r>
          </a:p>
        </p:txBody>
      </p:sp>
      <p:sp>
        <p:nvSpPr>
          <p:cNvPr id="4" name="Slide Number Placeholder 3">
            <a:extLst>
              <a:ext uri="{FF2B5EF4-FFF2-40B4-BE49-F238E27FC236}">
                <a16:creationId xmlns:a16="http://schemas.microsoft.com/office/drawing/2014/main" id="{F1147B8B-7D46-B757-E94A-E27C8DF16D8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6930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7D23-4364-988B-5262-74C3BEAA9B48}"/>
              </a:ext>
            </a:extLst>
          </p:cNvPr>
          <p:cNvSpPr>
            <a:spLocks noGrp="1"/>
          </p:cNvSpPr>
          <p:nvPr>
            <p:ph type="title"/>
          </p:nvPr>
        </p:nvSpPr>
        <p:spPr/>
        <p:txBody>
          <a:bodyPr/>
          <a:lstStyle/>
          <a:p>
            <a:r>
              <a:rPr lang="en-US" dirty="0"/>
              <a:t>Working Group Goals</a:t>
            </a:r>
          </a:p>
        </p:txBody>
      </p:sp>
      <p:sp>
        <p:nvSpPr>
          <p:cNvPr id="3" name="Content Placeholder 2">
            <a:extLst>
              <a:ext uri="{FF2B5EF4-FFF2-40B4-BE49-F238E27FC236}">
                <a16:creationId xmlns:a16="http://schemas.microsoft.com/office/drawing/2014/main" id="{C50E75DF-64DE-7EB3-4CEC-282D0BF931FD}"/>
              </a:ext>
            </a:extLst>
          </p:cNvPr>
          <p:cNvSpPr>
            <a:spLocks noGrp="1"/>
          </p:cNvSpPr>
          <p:nvPr>
            <p:ph idx="1"/>
          </p:nvPr>
        </p:nvSpPr>
        <p:spPr/>
        <p:txBody>
          <a:bodyPr/>
          <a:lstStyle/>
          <a:p>
            <a:pPr marL="457200" indent="-457200">
              <a:buFont typeface="+mj-lt"/>
              <a:buAutoNum type="arabicPeriod"/>
            </a:pPr>
            <a:r>
              <a:rPr lang="en-US" dirty="0"/>
              <a:t>Define the business case for doing effective root cause mapping</a:t>
            </a:r>
          </a:p>
          <a:p>
            <a:pPr marL="835147" lvl="1" indent="-457200"/>
            <a:r>
              <a:rPr lang="en-US" dirty="0"/>
              <a:t>(Obj.1) Socialize and confirm with the broader community</a:t>
            </a:r>
          </a:p>
          <a:p>
            <a:pPr marL="457200" indent="-457200">
              <a:buFont typeface="+mj-lt"/>
              <a:buAutoNum type="arabicPeriod"/>
            </a:pPr>
            <a:endParaRPr lang="en-US" dirty="0"/>
          </a:p>
          <a:p>
            <a:pPr marL="457200" indent="-457200">
              <a:buFont typeface="+mj-lt"/>
              <a:buAutoNum type="arabicPeriod"/>
            </a:pPr>
            <a:r>
              <a:rPr lang="en-US" dirty="0"/>
              <a:t>Determine the feasibility of effective, decentralized root cause mapping</a:t>
            </a:r>
          </a:p>
          <a:p>
            <a:pPr marL="835147" lvl="1" indent="-457200"/>
            <a:r>
              <a:rPr lang="en-US" dirty="0"/>
              <a:t>(Obj.1) Identify the capabilities, processes, and information needed to make root cause mapping easier</a:t>
            </a:r>
          </a:p>
          <a:p>
            <a:pPr marL="835147" lvl="1" indent="-457200"/>
            <a:endParaRPr lang="en-US" dirty="0"/>
          </a:p>
          <a:p>
            <a:pPr marL="0" indent="0">
              <a:buNone/>
            </a:pPr>
            <a:r>
              <a:rPr lang="en-US" dirty="0"/>
              <a:t>(Share what companies are doing currently to potentially fill gaps in the existing CWE Structure… to make it more usable/real-world)</a:t>
            </a:r>
          </a:p>
        </p:txBody>
      </p:sp>
      <p:sp>
        <p:nvSpPr>
          <p:cNvPr id="4" name="Slide Number Placeholder 3">
            <a:extLst>
              <a:ext uri="{FF2B5EF4-FFF2-40B4-BE49-F238E27FC236}">
                <a16:creationId xmlns:a16="http://schemas.microsoft.com/office/drawing/2014/main" id="{81D506E7-E52B-B083-EAA5-086545A9AC9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5" name="Rounded Rectangle 4">
            <a:extLst>
              <a:ext uri="{FF2B5EF4-FFF2-40B4-BE49-F238E27FC236}">
                <a16:creationId xmlns:a16="http://schemas.microsoft.com/office/drawing/2014/main" id="{84DF9357-5FE4-A77A-E852-65A3312C814D}"/>
              </a:ext>
            </a:extLst>
          </p:cNvPr>
          <p:cNvSpPr/>
          <p:nvPr/>
        </p:nvSpPr>
        <p:spPr>
          <a:xfrm>
            <a:off x="3348567" y="5504068"/>
            <a:ext cx="5494866" cy="425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ahoma" panose="020B0604030504040204" pitchFamily="34" charset="0"/>
                <a:ea typeface="Tahoma" panose="020B0604030504040204" pitchFamily="34" charset="0"/>
                <a:cs typeface="Tahoma" panose="020B0604030504040204" pitchFamily="34" charset="0"/>
              </a:rPr>
              <a:t>Are these goals correct and complete?</a:t>
            </a:r>
          </a:p>
        </p:txBody>
      </p:sp>
    </p:spTree>
    <p:extLst>
      <p:ext uri="{BB962C8B-B14F-4D97-AF65-F5344CB8AC3E}">
        <p14:creationId xmlns:p14="http://schemas.microsoft.com/office/powerpoint/2010/main" val="236704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E0D3-E002-AE1F-BCF1-52D8FE0A132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8FD1C1CB-0CD7-9609-21CF-41D3DF2D38C1}"/>
              </a:ext>
            </a:extLst>
          </p:cNvPr>
          <p:cNvSpPr>
            <a:spLocks noGrp="1"/>
          </p:cNvSpPr>
          <p:nvPr>
            <p:ph idx="1"/>
          </p:nvPr>
        </p:nvSpPr>
        <p:spPr/>
        <p:txBody>
          <a:bodyPr/>
          <a:lstStyle/>
          <a:p>
            <a:r>
              <a:rPr lang="en-US" dirty="0"/>
              <a:t>Slack channel exists!</a:t>
            </a:r>
          </a:p>
          <a:p>
            <a:pPr lvl="1"/>
            <a:r>
              <a:rPr lang="en-US" dirty="0"/>
              <a:t>Please put the email you want the invitation sent to in the chat thread</a:t>
            </a:r>
          </a:p>
          <a:p>
            <a:pPr lvl="1"/>
            <a:endParaRPr lang="en-US" dirty="0"/>
          </a:p>
          <a:p>
            <a:pPr lvl="1"/>
            <a:endParaRPr lang="en-US" dirty="0"/>
          </a:p>
          <a:p>
            <a:r>
              <a:rPr lang="en-US" dirty="0"/>
              <a:t>File Management</a:t>
            </a:r>
          </a:p>
          <a:p>
            <a:pPr lvl="1"/>
            <a:r>
              <a:rPr lang="en-US" dirty="0"/>
              <a:t>Charter, meeting minutes, meeting slides, “one-pager” (TBD) etc.</a:t>
            </a:r>
          </a:p>
          <a:p>
            <a:pPr lvl="1"/>
            <a:r>
              <a:rPr lang="en-US" dirty="0"/>
              <a:t>Slack seems less optimal for this, connects to other services like Box, Drive, </a:t>
            </a:r>
            <a:r>
              <a:rPr lang="en-US" dirty="0" err="1"/>
              <a:t>etc</a:t>
            </a:r>
            <a:r>
              <a:rPr lang="en-US" dirty="0"/>
              <a:t>… Preferences?</a:t>
            </a:r>
          </a:p>
        </p:txBody>
      </p:sp>
      <p:sp>
        <p:nvSpPr>
          <p:cNvPr id="4" name="Slide Number Placeholder 3">
            <a:extLst>
              <a:ext uri="{FF2B5EF4-FFF2-40B4-BE49-F238E27FC236}">
                <a16:creationId xmlns:a16="http://schemas.microsoft.com/office/drawing/2014/main" id="{F329D66B-354A-FCA0-5B51-0322DEC0A08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54547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EBD7-59CE-A9BF-1426-776CBDB1ED0C}"/>
              </a:ext>
            </a:extLst>
          </p:cNvPr>
          <p:cNvSpPr>
            <a:spLocks noGrp="1"/>
          </p:cNvSpPr>
          <p:nvPr>
            <p:ph type="title"/>
          </p:nvPr>
        </p:nvSpPr>
        <p:spPr/>
        <p:txBody>
          <a:bodyPr/>
          <a:lstStyle/>
          <a:p>
            <a:r>
              <a:rPr lang="en-US" dirty="0"/>
              <a:t>Draft Charter</a:t>
            </a:r>
          </a:p>
        </p:txBody>
      </p:sp>
      <p:sp>
        <p:nvSpPr>
          <p:cNvPr id="3" name="Content Placeholder 2">
            <a:extLst>
              <a:ext uri="{FF2B5EF4-FFF2-40B4-BE49-F238E27FC236}">
                <a16:creationId xmlns:a16="http://schemas.microsoft.com/office/drawing/2014/main" id="{DB335AC0-B783-2E2F-CA28-737620C9B106}"/>
              </a:ext>
            </a:extLst>
          </p:cNvPr>
          <p:cNvSpPr>
            <a:spLocks noGrp="1"/>
          </p:cNvSpPr>
          <p:nvPr>
            <p:ph idx="1"/>
          </p:nvPr>
        </p:nvSpPr>
        <p:spPr/>
        <p:txBody>
          <a:bodyPr/>
          <a:lstStyle/>
          <a:p>
            <a:r>
              <a:rPr lang="en-US" dirty="0"/>
              <a:t>Feedback welcome!</a:t>
            </a:r>
          </a:p>
          <a:p>
            <a:r>
              <a:rPr lang="en-US" dirty="0"/>
              <a:t>Anything concerns? Anything missing?  </a:t>
            </a:r>
          </a:p>
          <a:p>
            <a:endParaRPr lang="en-US" dirty="0"/>
          </a:p>
          <a:p>
            <a:endParaRPr lang="en-US" dirty="0"/>
          </a:p>
          <a:p>
            <a:r>
              <a:rPr lang="en-US" dirty="0"/>
              <a:t>Over to MS Word…</a:t>
            </a:r>
          </a:p>
          <a:p>
            <a:endParaRPr lang="en-US" dirty="0"/>
          </a:p>
        </p:txBody>
      </p:sp>
      <p:sp>
        <p:nvSpPr>
          <p:cNvPr id="4" name="Slide Number Placeholder 3">
            <a:extLst>
              <a:ext uri="{FF2B5EF4-FFF2-40B4-BE49-F238E27FC236}">
                <a16:creationId xmlns:a16="http://schemas.microsoft.com/office/drawing/2014/main" id="{40B58D24-6B6E-A4D7-4DBC-F887C09B303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961871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A753-DCFF-1A41-85EE-8251987E08FB}"/>
              </a:ext>
            </a:extLst>
          </p:cNvPr>
          <p:cNvSpPr>
            <a:spLocks noGrp="1"/>
          </p:cNvSpPr>
          <p:nvPr>
            <p:ph type="title"/>
          </p:nvPr>
        </p:nvSpPr>
        <p:spPr/>
        <p:txBody>
          <a:bodyPr/>
          <a:lstStyle/>
          <a:p>
            <a:r>
              <a:rPr lang="en-US" dirty="0"/>
              <a:t>Microsoft’s Current Root Cause Mapping System</a:t>
            </a:r>
          </a:p>
        </p:txBody>
      </p:sp>
      <p:sp>
        <p:nvSpPr>
          <p:cNvPr id="3" name="Content Placeholder 2">
            <a:extLst>
              <a:ext uri="{FF2B5EF4-FFF2-40B4-BE49-F238E27FC236}">
                <a16:creationId xmlns:a16="http://schemas.microsoft.com/office/drawing/2014/main" id="{579F14E4-B428-1C03-D07F-ADE0BA442F15}"/>
              </a:ext>
            </a:extLst>
          </p:cNvPr>
          <p:cNvSpPr>
            <a:spLocks noGrp="1"/>
          </p:cNvSpPr>
          <p:nvPr>
            <p:ph idx="1"/>
          </p:nvPr>
        </p:nvSpPr>
        <p:spPr/>
        <p:txBody>
          <a:bodyPr/>
          <a:lstStyle/>
          <a:p>
            <a:endParaRPr lang="en-US" dirty="0"/>
          </a:p>
          <a:p>
            <a:r>
              <a:rPr lang="en-US" dirty="0"/>
              <a:t>What Microsoft has used instead of CWEs, and why</a:t>
            </a:r>
          </a:p>
          <a:p>
            <a:pPr lvl="1"/>
            <a:r>
              <a:rPr lang="en-US" dirty="0"/>
              <a:t>Jonathan </a:t>
            </a:r>
            <a:r>
              <a:rPr lang="en-US" dirty="0" err="1"/>
              <a:t>Dutson</a:t>
            </a:r>
            <a:r>
              <a:rPr lang="en-US" dirty="0"/>
              <a:t>, Microsoft</a:t>
            </a:r>
          </a:p>
          <a:p>
            <a:endParaRPr lang="en-US" dirty="0"/>
          </a:p>
        </p:txBody>
      </p:sp>
      <p:sp>
        <p:nvSpPr>
          <p:cNvPr id="4" name="Slide Number Placeholder 3">
            <a:extLst>
              <a:ext uri="{FF2B5EF4-FFF2-40B4-BE49-F238E27FC236}">
                <a16:creationId xmlns:a16="http://schemas.microsoft.com/office/drawing/2014/main" id="{957ABEEA-1048-773E-AB1E-8F5022D4BD4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78856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1B0B-0B84-BAB2-FCEA-E76807764F4A}"/>
              </a:ext>
            </a:extLst>
          </p:cNvPr>
          <p:cNvSpPr>
            <a:spLocks noGrp="1"/>
          </p:cNvSpPr>
          <p:nvPr>
            <p:ph type="title"/>
          </p:nvPr>
        </p:nvSpPr>
        <p:spPr/>
        <p:txBody>
          <a:bodyPr/>
          <a:lstStyle/>
          <a:p>
            <a:r>
              <a:rPr lang="en-US" dirty="0"/>
              <a:t>Defining </a:t>
            </a:r>
          </a:p>
        </p:txBody>
      </p:sp>
      <p:sp>
        <p:nvSpPr>
          <p:cNvPr id="3" name="Content Placeholder 2">
            <a:extLst>
              <a:ext uri="{FF2B5EF4-FFF2-40B4-BE49-F238E27FC236}">
                <a16:creationId xmlns:a16="http://schemas.microsoft.com/office/drawing/2014/main" id="{7BF142C4-AAA3-FAC7-CFF9-3464B9094925}"/>
              </a:ext>
            </a:extLst>
          </p:cNvPr>
          <p:cNvSpPr>
            <a:spLocks noGrp="1"/>
          </p:cNvSpPr>
          <p:nvPr>
            <p:ph idx="1"/>
          </p:nvPr>
        </p:nvSpPr>
        <p:spPr/>
        <p:txBody>
          <a:bodyPr>
            <a:normAutofit fontScale="92500" lnSpcReduction="10000"/>
          </a:bodyPr>
          <a:lstStyle/>
          <a:p>
            <a:r>
              <a:rPr lang="en-US" dirty="0"/>
              <a:t>We have outlined the value of doing effective root cause mapping as part of vulnerability management:</a:t>
            </a:r>
          </a:p>
          <a:p>
            <a:pPr lvl="1"/>
            <a:r>
              <a:rPr lang="en-US" dirty="0"/>
              <a:t>Enables trend analysis (e.g., how big of a problem is memory safety compared to other problems like injection)</a:t>
            </a:r>
          </a:p>
          <a:p>
            <a:pPr lvl="1"/>
            <a:r>
              <a:rPr lang="en-US" dirty="0"/>
              <a:t>Illuminates where investments, policy, and practices can address the weaknesses responsible for product (e.g., the vulnerable thing) vulnerabilities so that they can be eliminated</a:t>
            </a:r>
          </a:p>
          <a:p>
            <a:pPr lvl="1"/>
            <a:r>
              <a:rPr lang="en-US" dirty="0"/>
              <a:t>Provides further insight to potential “exploitability” based on weakness type (e.g., command injection will likely be targeted by certain actors, lots of related activity on Metasploit)</a:t>
            </a:r>
          </a:p>
          <a:p>
            <a:pPr lvl="1"/>
            <a:r>
              <a:rPr lang="en-US" dirty="0"/>
              <a:t>Provides valuable feedback loop into SDLC or architecture design planning</a:t>
            </a:r>
          </a:p>
          <a:p>
            <a:r>
              <a:rPr lang="en-US" dirty="0"/>
              <a:t>But how do we convince organizations of the value in </a:t>
            </a:r>
            <a:r>
              <a:rPr lang="en-US" u="sng" dirty="0"/>
              <a:t>sharing</a:t>
            </a:r>
            <a:r>
              <a:rPr lang="en-US" dirty="0"/>
              <a:t> effective weakness mapping as part of vulnerability disclosure</a:t>
            </a:r>
          </a:p>
          <a:p>
            <a:pPr lvl="1"/>
            <a:r>
              <a:rPr lang="en-US" dirty="0"/>
              <a:t>CVE Requirement is not the way to go; likely to have opposite effect</a:t>
            </a:r>
          </a:p>
        </p:txBody>
      </p:sp>
      <p:sp>
        <p:nvSpPr>
          <p:cNvPr id="4" name="Slide Number Placeholder 3">
            <a:extLst>
              <a:ext uri="{FF2B5EF4-FFF2-40B4-BE49-F238E27FC236}">
                <a16:creationId xmlns:a16="http://schemas.microsoft.com/office/drawing/2014/main" id="{8C386CAD-C8DD-9336-9777-8E4DE2CF977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295816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FA86-A514-8DD7-1940-B74F90F69A33}"/>
              </a:ext>
            </a:extLst>
          </p:cNvPr>
          <p:cNvSpPr>
            <a:spLocks noGrp="1"/>
          </p:cNvSpPr>
          <p:nvPr>
            <p:ph type="title"/>
          </p:nvPr>
        </p:nvSpPr>
        <p:spPr/>
        <p:txBody>
          <a:bodyPr/>
          <a:lstStyle/>
          <a:p>
            <a:r>
              <a:rPr lang="en-US" dirty="0"/>
              <a:t>Brainstorm Session</a:t>
            </a:r>
          </a:p>
        </p:txBody>
      </p:sp>
      <p:sp>
        <p:nvSpPr>
          <p:cNvPr id="3" name="Content Placeholder 2">
            <a:extLst>
              <a:ext uri="{FF2B5EF4-FFF2-40B4-BE49-F238E27FC236}">
                <a16:creationId xmlns:a16="http://schemas.microsoft.com/office/drawing/2014/main" id="{F77773A0-C8F3-DDC1-6BB5-4437E83E2BCD}"/>
              </a:ext>
            </a:extLst>
          </p:cNvPr>
          <p:cNvSpPr>
            <a:spLocks noGrp="1"/>
          </p:cNvSpPr>
          <p:nvPr>
            <p:ph idx="1"/>
          </p:nvPr>
        </p:nvSpPr>
        <p:spPr/>
        <p:txBody>
          <a:bodyPr>
            <a:normAutofit fontScale="47500" lnSpcReduction="20000"/>
          </a:bodyPr>
          <a:lstStyle/>
          <a:p>
            <a:r>
              <a:rPr lang="en-US" sz="1800" dirty="0"/>
              <a:t>Defining: Effective Root Cause mapping</a:t>
            </a:r>
          </a:p>
          <a:p>
            <a:pPr lvl="1"/>
            <a:r>
              <a:rPr lang="en-US" sz="1800" i="1" dirty="0"/>
              <a:t>MSRC’s V&amp;M team has always assessed the root cause of every vulnerability that crosses our threshold.  We’ve used this data to go after systemic problems across the Microsoft set of products.  However, we have developed our own proprietary taxonomy and have not published this root cause information.  If we take a step back and look at the technology industry as a whole and the significant portion that we contribute to that whole you can see why it is crucial that we make this root cause information public. </a:t>
            </a:r>
            <a:endParaRPr lang="en-US" sz="1800" dirty="0"/>
          </a:p>
          <a:p>
            <a:pPr lvl="1"/>
            <a:r>
              <a:rPr lang="en-US" sz="1800" i="1" dirty="0"/>
              <a:t>Imagine how the medical industry would function if every doctor or hospital used a different set of terms to describe illnesses and didn’t share it. </a:t>
            </a:r>
            <a:endParaRPr lang="en-US" sz="1800" dirty="0"/>
          </a:p>
          <a:p>
            <a:pPr lvl="1"/>
            <a:r>
              <a:rPr lang="en-US" sz="1800" i="1" dirty="0"/>
              <a:t>Indeed, as more and more  of the world’s productivity tools move to cloud-based technologies, we need to help the entire industry attack systemic problems so that bad actors aren’t allowed to be one step ahead of us.</a:t>
            </a:r>
            <a:endParaRPr lang="en-US" sz="1800" dirty="0"/>
          </a:p>
          <a:p>
            <a:pPr lvl="1"/>
            <a:r>
              <a:rPr lang="en-US" sz="1800" dirty="0"/>
              <a:t>Identifies the mitigation necessary for a problem at its root cause; not a resultant action (patch); what goes in the patch?</a:t>
            </a:r>
          </a:p>
          <a:p>
            <a:pPr lvl="1"/>
            <a:r>
              <a:rPr lang="en-US" sz="1800" dirty="0">
                <a:effectLst/>
              </a:rPr>
              <a:t>Interaction between a POC exploit and a suggested or known mitigation; if the mitigation doesn’t effectively mitigate the POC?</a:t>
            </a:r>
          </a:p>
          <a:p>
            <a:pPr lvl="1"/>
            <a:r>
              <a:rPr lang="en-US" sz="1800" dirty="0">
                <a:effectLst/>
              </a:rPr>
              <a:t>Having common terms/language/but CATEGORIES that is granular enough but not too granular. Find something that works for all of industry. We don’t want TOO many categories. CWE is currently overwhelming in its hierarchy and categories.</a:t>
            </a:r>
          </a:p>
          <a:p>
            <a:pPr lvl="1"/>
            <a:r>
              <a:rPr lang="en-US" sz="1800" dirty="0">
                <a:effectLst/>
              </a:rPr>
              <a:t>Some use cases want more, and others want less… how do we accommodate both in a common language? </a:t>
            </a:r>
          </a:p>
          <a:p>
            <a:pPr lvl="1"/>
            <a:r>
              <a:rPr lang="en-US" sz="1800" dirty="0"/>
              <a:t>From platform perspective, how do we evaluate issues all the way down to the component and communicate that to a root cause, diff engineering teams communicate in different ways, … ecosystem is expanding; how do we keep that in mind</a:t>
            </a:r>
            <a:endParaRPr lang="en-US" sz="1800" dirty="0">
              <a:effectLst/>
            </a:endParaRPr>
          </a:p>
          <a:p>
            <a:pPr lvl="1"/>
            <a:endParaRPr lang="en-US" sz="1800" dirty="0"/>
          </a:p>
          <a:p>
            <a:r>
              <a:rPr lang="en-US" sz="1800" dirty="0">
                <a:effectLst/>
              </a:rPr>
              <a:t>Defining: </a:t>
            </a:r>
            <a:r>
              <a:rPr lang="en-US" sz="1800" dirty="0"/>
              <a:t>Business Use Case for effective RCM in </a:t>
            </a:r>
            <a:r>
              <a:rPr lang="en-US" sz="1800" u="sng" dirty="0"/>
              <a:t>disclosure</a:t>
            </a:r>
          </a:p>
          <a:p>
            <a:pPr lvl="1"/>
            <a:r>
              <a:rPr lang="en-US" sz="1800" dirty="0">
                <a:effectLst/>
              </a:rPr>
              <a:t>Better safer industry that we are all part of</a:t>
            </a:r>
          </a:p>
          <a:p>
            <a:pPr lvl="1"/>
            <a:r>
              <a:rPr lang="en-US" sz="1800" dirty="0"/>
              <a:t>NIST has 37 definition for what a vuln is; aligning organizations on a common language</a:t>
            </a:r>
          </a:p>
          <a:p>
            <a:pPr lvl="1"/>
            <a:r>
              <a:rPr lang="en-US" sz="1800" dirty="0">
                <a:effectLst/>
              </a:rPr>
              <a:t>Once we have these, we can define the manner with </a:t>
            </a:r>
            <a:r>
              <a:rPr lang="en-US" sz="1800" dirty="0"/>
              <a:t>which to address things. What is “making US better”… </a:t>
            </a:r>
            <a:r>
              <a:rPr lang="en-US" sz="1800" dirty="0" err="1"/>
              <a:t>itll</a:t>
            </a:r>
            <a:r>
              <a:rPr lang="en-US" sz="1800" dirty="0"/>
              <a:t> make it easier to go back to our respective organization, hey, you need to do this because we are counting on this input leading to this output.</a:t>
            </a:r>
          </a:p>
          <a:p>
            <a:pPr lvl="1"/>
            <a:r>
              <a:rPr lang="en-US" sz="1800" dirty="0">
                <a:effectLst/>
              </a:rPr>
              <a:t>So much of this is education and working with customers. </a:t>
            </a:r>
            <a:r>
              <a:rPr lang="en-US" sz="1800" dirty="0"/>
              <a:t>Intel includes root causes (CWEs) in end of year reviews. Customers were really happy with transparency… there was even a push to go further down the chain. It’s one way to show from vendor perspective to show that you are putting security money where your mouth is. Success will come from more companies doing it and sharing root cause conversations with customers. Further data in SW/FW/HW, talk about things at aggregated level. Transparency is valued by the customer. Confidence building. </a:t>
            </a:r>
          </a:p>
          <a:p>
            <a:pPr lvl="1"/>
            <a:r>
              <a:rPr lang="en-US" sz="1800" dirty="0">
                <a:effectLst/>
              </a:rPr>
              <a:t>RED HAT: Use CWE data to publish a risk report. Putting this in the context of risk for customers. </a:t>
            </a:r>
            <a:r>
              <a:rPr lang="en-US" sz="1800" dirty="0"/>
              <a:t>Sometimes the top 25 CWEs; that doesn’t necessarily apply for an avg sys admin. So based on all the mapping that we’ve done. This is what risk means for the product. Also, prioritization of risk. Orgs assess risk in their own way … prioritization and risk in the same context</a:t>
            </a:r>
          </a:p>
          <a:p>
            <a:pPr lvl="1"/>
            <a:r>
              <a:rPr lang="en-US" sz="1800" dirty="0">
                <a:effectLst/>
              </a:rPr>
              <a:t>publishing CWEs with disclosure will help build priorities in secure by design initiatives. </a:t>
            </a:r>
          </a:p>
          <a:p>
            <a:endParaRPr lang="en-US" sz="1100" dirty="0">
              <a:solidFill>
                <a:srgbClr val="3F3F3F"/>
              </a:solidFill>
              <a:effectLst/>
            </a:endParaRPr>
          </a:p>
          <a:p>
            <a:endParaRPr lang="en-US" sz="1100" dirty="0">
              <a:solidFill>
                <a:srgbClr val="3F3F3F"/>
              </a:solidFill>
              <a:effectLst/>
            </a:endParaRPr>
          </a:p>
          <a:p>
            <a:endParaRPr lang="en-US" sz="1100" dirty="0">
              <a:solidFill>
                <a:srgbClr val="3F3F3F"/>
              </a:solidFill>
              <a:effectLst/>
            </a:endParaRPr>
          </a:p>
          <a:p>
            <a:endParaRPr lang="en-US" sz="1100" dirty="0"/>
          </a:p>
        </p:txBody>
      </p:sp>
      <p:sp>
        <p:nvSpPr>
          <p:cNvPr id="4" name="Slide Number Placeholder 3">
            <a:extLst>
              <a:ext uri="{FF2B5EF4-FFF2-40B4-BE49-F238E27FC236}">
                <a16:creationId xmlns:a16="http://schemas.microsoft.com/office/drawing/2014/main" id="{C59439CC-EFD7-FB9D-9A0A-EF1571925A3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41370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FC81-0054-71A1-F2E8-C85E320F10F2}"/>
              </a:ext>
            </a:extLst>
          </p:cNvPr>
          <p:cNvSpPr>
            <a:spLocks noGrp="1"/>
          </p:cNvSpPr>
          <p:nvPr>
            <p:ph type="title"/>
          </p:nvPr>
        </p:nvSpPr>
        <p:spPr/>
        <p:txBody>
          <a:bodyPr/>
          <a:lstStyle/>
          <a:p>
            <a:r>
              <a:rPr lang="en-US" dirty="0"/>
              <a:t>Next Meeting</a:t>
            </a:r>
          </a:p>
        </p:txBody>
      </p:sp>
      <p:sp>
        <p:nvSpPr>
          <p:cNvPr id="3" name="Content Placeholder 2">
            <a:extLst>
              <a:ext uri="{FF2B5EF4-FFF2-40B4-BE49-F238E27FC236}">
                <a16:creationId xmlns:a16="http://schemas.microsoft.com/office/drawing/2014/main" id="{520106D1-8911-42F3-EFFF-026DD21F4898}"/>
              </a:ext>
            </a:extLst>
          </p:cNvPr>
          <p:cNvSpPr>
            <a:spLocks noGrp="1"/>
          </p:cNvSpPr>
          <p:nvPr>
            <p:ph idx="1"/>
          </p:nvPr>
        </p:nvSpPr>
        <p:spPr>
          <a:xfrm>
            <a:off x="616449" y="1371601"/>
            <a:ext cx="11236720" cy="4966446"/>
          </a:xfrm>
        </p:spPr>
        <p:txBody>
          <a:bodyPr>
            <a:normAutofit fontScale="92500" lnSpcReduction="10000"/>
          </a:bodyPr>
          <a:lstStyle/>
          <a:p>
            <a:r>
              <a:rPr lang="en-US" dirty="0"/>
              <a:t>Week of 11/13</a:t>
            </a:r>
          </a:p>
          <a:p>
            <a:pPr lvl="1"/>
            <a:r>
              <a:rPr lang="en-US" dirty="0"/>
              <a:t>Time TBD by doodle poll</a:t>
            </a:r>
          </a:p>
          <a:p>
            <a:pPr lvl="1"/>
            <a:r>
              <a:rPr lang="en-US" dirty="0"/>
              <a:t>Aim to establish new time as ongoing recurrence</a:t>
            </a:r>
          </a:p>
          <a:p>
            <a:pPr marL="382170" lvl="1" indent="0">
              <a:buNone/>
            </a:pPr>
            <a:endParaRPr lang="en-US" dirty="0"/>
          </a:p>
          <a:p>
            <a:r>
              <a:rPr lang="en-US" dirty="0"/>
              <a:t>Potential Topics:</a:t>
            </a:r>
          </a:p>
          <a:p>
            <a:pPr lvl="1"/>
            <a:r>
              <a:rPr lang="en-US" dirty="0"/>
              <a:t>Bruce: Intel perspective</a:t>
            </a:r>
          </a:p>
          <a:p>
            <a:pPr lvl="1"/>
            <a:r>
              <a:rPr lang="en-US" dirty="0"/>
              <a:t>Rogue: Red Hat perspective</a:t>
            </a:r>
          </a:p>
          <a:p>
            <a:pPr lvl="1"/>
            <a:r>
              <a:rPr lang="en-US" dirty="0"/>
              <a:t>Deana: NVIDIA perspective (down the road)</a:t>
            </a:r>
          </a:p>
          <a:p>
            <a:pPr lvl="1"/>
            <a:r>
              <a:rPr lang="en-US" dirty="0"/>
              <a:t>Approving one-pager (draft business case for RCM as part of disclosure)</a:t>
            </a:r>
          </a:p>
          <a:p>
            <a:pPr lvl="1"/>
            <a:r>
              <a:rPr lang="en-US" dirty="0"/>
              <a:t>Defining “effective root cause mapping”</a:t>
            </a:r>
          </a:p>
          <a:p>
            <a:pPr lvl="1"/>
            <a:r>
              <a:rPr lang="en-US" dirty="0"/>
              <a:t>Defining WG measures of success</a:t>
            </a:r>
          </a:p>
          <a:p>
            <a:pPr lvl="1"/>
            <a:endParaRPr lang="en-US" dirty="0"/>
          </a:p>
          <a:p>
            <a:r>
              <a:rPr lang="en-US" dirty="0"/>
              <a:t>Others?</a:t>
            </a:r>
          </a:p>
          <a:p>
            <a:pPr marL="382170" lvl="1" indent="0">
              <a:buNone/>
            </a:pPr>
            <a:endParaRPr lang="en-US" dirty="0"/>
          </a:p>
        </p:txBody>
      </p:sp>
      <p:sp>
        <p:nvSpPr>
          <p:cNvPr id="4" name="Slide Number Placeholder 3">
            <a:extLst>
              <a:ext uri="{FF2B5EF4-FFF2-40B4-BE49-F238E27FC236}">
                <a16:creationId xmlns:a16="http://schemas.microsoft.com/office/drawing/2014/main" id="{5FD424DE-9018-275F-6BCD-A32F542E846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717347360"/>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0D7D12093FFC84AB17C2D6CFA9D1EDE" ma:contentTypeVersion="7" ma:contentTypeDescription="Create a new document." ma:contentTypeScope="" ma:versionID="85e3c405e50bbbe8816477487156b4fc">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450FCDD-08B1-48D8-BB50-7A17E590A5EE}">
  <ds:schemaRefs>
    <ds:schemaRef ds:uri="http://purl.org/dc/term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3.xml><?xml version="1.0" encoding="utf-8"?>
<ds:datastoreItem xmlns:ds="http://schemas.openxmlformats.org/officeDocument/2006/customXml" ds:itemID="{95866544-84CD-42FD-B141-A01F66B0B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25834</TotalTime>
  <Words>1099</Words>
  <Application>Microsoft Macintosh PowerPoint</Application>
  <PresentationFormat>Widescreen</PresentationFormat>
  <Paragraphs>94</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Helvetica LT Std</vt:lpstr>
      <vt:lpstr>Tahoma</vt:lpstr>
      <vt:lpstr>Wingdings</vt:lpstr>
      <vt:lpstr>mitre-2018</vt:lpstr>
      <vt:lpstr>Root Cause Mapping Working Group (RCM WG)</vt:lpstr>
      <vt:lpstr>Agenda</vt:lpstr>
      <vt:lpstr>Working Group Goals</vt:lpstr>
      <vt:lpstr>Announcements</vt:lpstr>
      <vt:lpstr>Draft Charter</vt:lpstr>
      <vt:lpstr>Microsoft’s Current Root Cause Mapping System</vt:lpstr>
      <vt:lpstr>Defining </vt:lpstr>
      <vt:lpstr>Brainstorm Session</vt:lpstr>
      <vt:lpstr>Next Meeting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Alec J Summers</cp:lastModifiedBy>
  <cp:revision>113</cp:revision>
  <dcterms:created xsi:type="dcterms:W3CDTF">2019-02-26T16:06:40Z</dcterms:created>
  <dcterms:modified xsi:type="dcterms:W3CDTF">2023-11-09T19:57:02Z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0x01010010D7D12093FFC84AB17C2D6CFA9D1EDE</vt:lpwstr>
  </property>
</Properties>
</file>