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18"/>
  </p:notesMasterIdLst>
  <p:handoutMasterIdLst>
    <p:handoutMasterId r:id="rId19"/>
  </p:handoutMasterIdLst>
  <p:sldIdLst>
    <p:sldId id="256" r:id="rId5"/>
    <p:sldId id="4964" r:id="rId6"/>
    <p:sldId id="4965" r:id="rId7"/>
    <p:sldId id="4971" r:id="rId8"/>
    <p:sldId id="4966" r:id="rId9"/>
    <p:sldId id="4967" r:id="rId10"/>
    <p:sldId id="4968" r:id="rId11"/>
    <p:sldId id="4972" r:id="rId12"/>
    <p:sldId id="4969" r:id="rId13"/>
    <p:sldId id="4970" r:id="rId14"/>
    <p:sldId id="4975" r:id="rId15"/>
    <p:sldId id="4973" r:id="rId16"/>
    <p:sldId id="49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1" autoAdjust="0"/>
    <p:restoredTop sz="94663" autoAdjust="0"/>
  </p:normalViewPr>
  <p:slideViewPr>
    <p:cSldViewPr snapToGrid="0">
      <p:cViewPr varScale="1">
        <p:scale>
          <a:sx n="128" d="100"/>
          <a:sy n="128" d="100"/>
        </p:scale>
        <p:origin x="50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1999–2023,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 and the CWE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  <p:sp>
        <p:nvSpPr>
          <p:cNvPr id="4" name="Text Box 34">
            <a:extLst>
              <a:ext uri="{FF2B5EF4-FFF2-40B4-BE49-F238E27FC236}">
                <a16:creationId xmlns:a16="http://schemas.microsoft.com/office/drawing/2014/main" id="{4E5EC575-1CB7-53D4-B41B-6AFD4CFEBE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1999–2023,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CWE and the CWE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  <p:sp>
        <p:nvSpPr>
          <p:cNvPr id="2" name="Text Box 34">
            <a:extLst>
              <a:ext uri="{FF2B5EF4-FFF2-40B4-BE49-F238E27FC236}">
                <a16:creationId xmlns:a16="http://schemas.microsoft.com/office/drawing/2014/main" id="{D42FA01B-CF87-3C6E-DA45-E96872ECC4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1999–2023,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CWE and the CWE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  <p:sp>
        <p:nvSpPr>
          <p:cNvPr id="5" name="Text Box 34">
            <a:extLst>
              <a:ext uri="{FF2B5EF4-FFF2-40B4-BE49-F238E27FC236}">
                <a16:creationId xmlns:a16="http://schemas.microsoft.com/office/drawing/2014/main" id="{07FDB0C3-9F90-4531-3CEA-6D4F08D26E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1999–2023,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CWE and the CWE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  <p:sp>
        <p:nvSpPr>
          <p:cNvPr id="2" name="Text Box 34">
            <a:extLst>
              <a:ext uri="{FF2B5EF4-FFF2-40B4-BE49-F238E27FC236}">
                <a16:creationId xmlns:a16="http://schemas.microsoft.com/office/drawing/2014/main" id="{B94E53DE-7220-13DE-2F6D-E1979A3B18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1999–2023,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CWE and the CWE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  <p:sp>
        <p:nvSpPr>
          <p:cNvPr id="4" name="Text Box 34">
            <a:extLst>
              <a:ext uri="{FF2B5EF4-FFF2-40B4-BE49-F238E27FC236}">
                <a16:creationId xmlns:a16="http://schemas.microsoft.com/office/drawing/2014/main" id="{8556C9FC-2F6E-174C-7E15-DEA49E1FDE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1999–2023,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CWE and the CWE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  <p:sp>
        <p:nvSpPr>
          <p:cNvPr id="2" name="Text Box 34">
            <a:extLst>
              <a:ext uri="{FF2B5EF4-FFF2-40B4-BE49-F238E27FC236}">
                <a16:creationId xmlns:a16="http://schemas.microsoft.com/office/drawing/2014/main" id="{8A5B21CE-1754-5432-1152-330DBDF1A9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1999–2023,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CWE and the CWE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 marL="725070" indent="-342900">
              <a:spcAft>
                <a:spcPts val="600"/>
              </a:spcAft>
              <a:buFontTx/>
              <a:buChar char="-"/>
              <a:defRPr lang="en-US" sz="20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marL="686216" marR="0" lvl="1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  <p:sp>
        <p:nvSpPr>
          <p:cNvPr id="2" name="Text Box 34">
            <a:extLst>
              <a:ext uri="{FF2B5EF4-FFF2-40B4-BE49-F238E27FC236}">
                <a16:creationId xmlns:a16="http://schemas.microsoft.com/office/drawing/2014/main" id="{31D1E10D-CF43-77A5-8219-0F18A70AE3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1999–2023,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CWE and the CWE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0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cwe@mitre.org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vav3TAYGkc2VYMpalZSeBfJg2o_dLEoT" TargetMode="External"/><Relationship Id="rId2" Type="http://schemas.openxmlformats.org/officeDocument/2006/relationships/hyperlink" Target="https://drive.google.com/drive/folders/11qwpAJr9kXkhydtC2X-TMoHAbk5xVB91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docs.google.com/spreadsheets/d/1-egsO8XN10McQh-RUWJiR2KqpLUI_rPe/edit#gid=737515738" TargetMode="External"/><Relationship Id="rId4" Type="http://schemas.openxmlformats.org/officeDocument/2006/relationships/hyperlink" Target="https://docs.google.com/spreadsheets/d/1ZBNYjeOHZwXrcndnFdAsfpruT3jadWkD/edit#gid=90808879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-egsO8XN10McQh-RUWJiR2KqpLUI_rPe/edit#gid=737515738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 dirty="0"/>
              <a:t>CWE ICS/OT SIG: 62443 Mapping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164" y="2568943"/>
            <a:ext cx="9627524" cy="389923"/>
          </a:xfrm>
        </p:spPr>
        <p:txBody>
          <a:bodyPr/>
          <a:lstStyle/>
          <a:p>
            <a:r>
              <a:rPr lang="en-US" dirty="0"/>
              <a:t>November 14, 2023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6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45F3-7046-8BCE-BEBF-DEA6309C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11104216" cy="868362"/>
          </a:xfrm>
        </p:spPr>
        <p:txBody>
          <a:bodyPr>
            <a:normAutofit/>
          </a:bodyPr>
          <a:lstStyle/>
          <a:p>
            <a:r>
              <a:rPr lang="en-US" dirty="0"/>
              <a:t>Reconnect and Review (2:30 – 2:45)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D426-F211-F01E-2106-0CE59F30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breakout room session, please share:</a:t>
            </a:r>
          </a:p>
          <a:p>
            <a:pPr lvl="1"/>
            <a:r>
              <a:rPr lang="en-US" dirty="0"/>
              <a:t>Progress</a:t>
            </a:r>
          </a:p>
          <a:p>
            <a:pPr lvl="1"/>
            <a:r>
              <a:rPr lang="en-US" dirty="0"/>
              <a:t>Challenges</a:t>
            </a:r>
          </a:p>
          <a:p>
            <a:pPr lvl="1"/>
            <a:r>
              <a:rPr lang="en-US" dirty="0"/>
              <a:t>Anything else?</a:t>
            </a:r>
          </a:p>
          <a:p>
            <a:pPr lvl="1"/>
            <a:endParaRPr lang="en-US" dirty="0"/>
          </a:p>
          <a:p>
            <a:r>
              <a:rPr lang="en-US" dirty="0"/>
              <a:t>…over to Google Sheets?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D94C164-3F69-85B4-BCA6-959DDFA78B3C}"/>
              </a:ext>
            </a:extLst>
          </p:cNvPr>
          <p:cNvSpPr/>
          <p:nvPr/>
        </p:nvSpPr>
        <p:spPr>
          <a:xfrm>
            <a:off x="3649013" y="5258136"/>
            <a:ext cx="4893973" cy="643944"/>
          </a:xfrm>
          <a:prstGeom prst="roundRect">
            <a:avLst/>
          </a:prstGeom>
          <a:solidFill>
            <a:schemeClr val="accent5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Wider group portions will be recorded</a:t>
            </a:r>
          </a:p>
        </p:txBody>
      </p:sp>
    </p:spTree>
    <p:extLst>
      <p:ext uri="{BB962C8B-B14F-4D97-AF65-F5344CB8AC3E}">
        <p14:creationId xmlns:p14="http://schemas.microsoft.com/office/powerpoint/2010/main" val="102613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EA50-D53D-FF7A-AFDD-E7B58DAB66C4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Breakout Deep-Dive 2 (2:45 – 3:30)</a:t>
            </a:r>
          </a:p>
        </p:txBody>
      </p:sp>
    </p:spTree>
    <p:extLst>
      <p:ext uri="{BB962C8B-B14F-4D97-AF65-F5344CB8AC3E}">
        <p14:creationId xmlns:p14="http://schemas.microsoft.com/office/powerpoint/2010/main" val="88263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41CA-6F59-1B95-5945-0F3C06C3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Reverse-Crosswalk Discussion (3:30 –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086B-95AD-3BD0-0948-C328D1428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gaps in the CWE ICS/OT coverage by inability to map to 62443 requirements that would fall in CWE’s scope</a:t>
            </a:r>
          </a:p>
          <a:p>
            <a:pPr lvl="1"/>
            <a:r>
              <a:rPr lang="en-US" dirty="0"/>
              <a:t>Primarily focusing on 4–2 and 3–3</a:t>
            </a:r>
          </a:p>
          <a:p>
            <a:pPr lvl="1"/>
            <a:endParaRPr lang="en-US" dirty="0"/>
          </a:p>
          <a:p>
            <a:r>
              <a:rPr lang="en-US" dirty="0"/>
              <a:t>Open Discussion</a:t>
            </a:r>
          </a:p>
          <a:p>
            <a:pPr lvl="1"/>
            <a:r>
              <a:rPr lang="en-US" dirty="0"/>
              <a:t>Does anyone have:</a:t>
            </a:r>
          </a:p>
          <a:p>
            <a:pPr lvl="2"/>
            <a:r>
              <a:rPr lang="en-US" dirty="0"/>
              <a:t>Initial thoughts on this activity?</a:t>
            </a:r>
          </a:p>
          <a:p>
            <a:pPr lvl="2"/>
            <a:r>
              <a:rPr lang="en-US" dirty="0"/>
              <a:t>62443 Requirements that might apply?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BBA5B-C045-E731-1AFB-26A0F57B2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37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5C52-3CD4-BAB2-A314-3D2E66B7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029B-4E7B-17B2-069D-586D95A6D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u="sng" dirty="0"/>
              <a:t>Thank you!!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Work today</a:t>
            </a:r>
          </a:p>
          <a:p>
            <a:pPr marL="0" indent="0" algn="ctr">
              <a:buNone/>
            </a:pPr>
            <a:r>
              <a:rPr lang="en-US" dirty="0"/>
              <a:t>Feedback most welcome at </a:t>
            </a:r>
            <a:r>
              <a:rPr lang="en-US" dirty="0">
                <a:hlinkClick r:id="rId2"/>
              </a:rPr>
              <a:t>cwe@mitre.org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52384-2232-AD57-3CA4-087C94259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25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006E-4996-FD88-BB58-DE052A0E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0B3F-DB37-C386-F7EB-0200BD39B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Re-energize the ICS/OT community around CWE </a:t>
            </a:r>
          </a:p>
          <a:p>
            <a:endParaRPr lang="en-US" dirty="0"/>
          </a:p>
          <a:p>
            <a:r>
              <a:rPr lang="en-US" dirty="0"/>
              <a:t>Complete the outstanding mappings between CWE and the ISA/IEC 62443 set of standards </a:t>
            </a:r>
          </a:p>
          <a:p>
            <a:endParaRPr lang="en-US" dirty="0"/>
          </a:p>
          <a:p>
            <a:r>
              <a:rPr lang="en-US" dirty="0"/>
              <a:t>Begin discussions of “reverse cross-walk” </a:t>
            </a:r>
          </a:p>
          <a:p>
            <a:pPr lvl="1"/>
            <a:r>
              <a:rPr lang="en-US" dirty="0"/>
              <a:t>i.e., Starting from 62443 requirements to identify gaps in CWE corpus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50B16B6-C3D2-DDA9-1DAE-5D80142A62E3}"/>
              </a:ext>
            </a:extLst>
          </p:cNvPr>
          <p:cNvSpPr/>
          <p:nvPr/>
        </p:nvSpPr>
        <p:spPr>
          <a:xfrm>
            <a:off x="3649013" y="5258136"/>
            <a:ext cx="4893973" cy="643944"/>
          </a:xfrm>
          <a:prstGeom prst="roundRect">
            <a:avLst/>
          </a:prstGeom>
          <a:solidFill>
            <a:schemeClr val="accent5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Wider group portions will be recorded</a:t>
            </a:r>
          </a:p>
        </p:txBody>
      </p:sp>
    </p:spTree>
    <p:extLst>
      <p:ext uri="{BB962C8B-B14F-4D97-AF65-F5344CB8AC3E}">
        <p14:creationId xmlns:p14="http://schemas.microsoft.com/office/powerpoint/2010/main" val="277361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53DD-10B1-748B-C04B-BA2BAF3A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EFD6F-20E3-4C13-6117-D5B14944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30" y="1447802"/>
            <a:ext cx="6549887" cy="49430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Welcome (1 – 1:10 PM ET)</a:t>
            </a:r>
          </a:p>
          <a:p>
            <a:r>
              <a:rPr lang="en-US" dirty="0"/>
              <a:t>Breakout sessions kickoff (1:10 – 1:30)</a:t>
            </a:r>
          </a:p>
          <a:p>
            <a:pPr lvl="1"/>
            <a:r>
              <a:rPr lang="en-US" dirty="0"/>
              <a:t>CWE-770: Allocation of Resources Without Limits or Throttling</a:t>
            </a:r>
          </a:p>
          <a:p>
            <a:pPr lvl="1"/>
            <a:r>
              <a:rPr lang="en-US" dirty="0"/>
              <a:t>CWE-256: Plaintext Storage of a Password</a:t>
            </a:r>
          </a:p>
          <a:p>
            <a:pPr lvl="1"/>
            <a:r>
              <a:rPr lang="en-US" dirty="0"/>
              <a:t>CWE-311: Missing Encryption of Sensitive Data</a:t>
            </a:r>
          </a:p>
          <a:p>
            <a:pPr lvl="1"/>
            <a:r>
              <a:rPr lang="en-US" dirty="0"/>
              <a:t>CWE-352: Cross-Site Request Forgery (CSRF)</a:t>
            </a:r>
          </a:p>
          <a:p>
            <a:r>
              <a:rPr lang="en-US" dirty="0"/>
              <a:t>Reconvene and Review (1:30 – 1:45)</a:t>
            </a:r>
          </a:p>
          <a:p>
            <a:pPr lvl="1"/>
            <a:r>
              <a:rPr lang="en-US" dirty="0"/>
              <a:t>Share issues, initial progress, etc.</a:t>
            </a:r>
          </a:p>
          <a:p>
            <a:r>
              <a:rPr lang="en-US" dirty="0"/>
              <a:t>Breakout Deep-Dive 1 (1:45 – 2:30)</a:t>
            </a:r>
          </a:p>
          <a:p>
            <a:pPr lvl="1"/>
            <a:r>
              <a:rPr lang="en-US" dirty="0"/>
              <a:t>Complete initial mappings, shift over to others when ready</a:t>
            </a:r>
          </a:p>
          <a:p>
            <a:r>
              <a:rPr lang="en-US" dirty="0"/>
              <a:t>Reconvene and Review (2:30 – 2:45)</a:t>
            </a:r>
          </a:p>
          <a:p>
            <a:pPr lvl="1"/>
            <a:r>
              <a:rPr lang="en-US" dirty="0"/>
              <a:t>Review work and provide feedback/support</a:t>
            </a:r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692019-EE20-2E6F-1D08-FF79ED3DAFEC}"/>
              </a:ext>
            </a:extLst>
          </p:cNvPr>
          <p:cNvSpPr txBox="1">
            <a:spLocks/>
          </p:cNvSpPr>
          <p:nvPr/>
        </p:nvSpPr>
        <p:spPr>
          <a:xfrm>
            <a:off x="6957391" y="2517913"/>
            <a:ext cx="5559286" cy="376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400" b="1" kern="1200" baseline="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 marL="72507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Tx/>
              <a:buChar char="-"/>
              <a:defRPr lang="en-US" sz="20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1800" kern="12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394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39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Helvetica" pitchFamily="2" charset="0"/>
              </a:rPr>
              <a:t>Breakout Deep-Dive 2 (2:45 – 3:30)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Helvetica" pitchFamily="2" charset="0"/>
              </a:rPr>
              <a:t>Reconvene: Initial Discussions around ‘Reverse-Crosswalk’  (3:30 – 4)</a:t>
            </a:r>
          </a:p>
          <a:p>
            <a:pPr marL="78222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Helvetica" pitchFamily="2" charset="0"/>
              </a:rPr>
              <a:t>Primarily focusing on 4–2 and 3–3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Helvetica" pitchFamily="2" charset="0"/>
              </a:rPr>
              <a:t>Adjourn (4 PM ET)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4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059A-6D0D-3A87-EBCE-BDB91CCA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59DA-507E-7D5D-BF75-00CE1F70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there will be technology involved in coordinating working activities today, we want to thank you in advance for your cooperation and grace 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 will be managing the establishment, timing, and logistics of the breakout rooms</a:t>
            </a:r>
          </a:p>
          <a:p>
            <a:r>
              <a:rPr lang="en-US" dirty="0">
                <a:sym typeface="Wingdings" pitchFamily="2" charset="2"/>
              </a:rPr>
              <a:t>It may be useful to have your own access (preferably on a separate screen) to 62443 standards documents, spreadsheets, etc. </a:t>
            </a:r>
          </a:p>
          <a:p>
            <a:r>
              <a:rPr lang="en-US" dirty="0">
                <a:sym typeface="Wingdings" pitchFamily="2" charset="2"/>
              </a:rPr>
              <a:t>Many people will be working on the same spreadsheet in Google Sheets, please be mindful of interfering with others’ activities</a:t>
            </a:r>
          </a:p>
          <a:p>
            <a:r>
              <a:rPr lang="en-US" dirty="0">
                <a:sym typeface="Wingdings" pitchFamily="2" charset="2"/>
              </a:rPr>
              <a:t>Take breaks!</a:t>
            </a:r>
          </a:p>
          <a:p>
            <a:r>
              <a:rPr lang="en-US" dirty="0">
                <a:sym typeface="Wingdings" pitchFamily="2" charset="2"/>
              </a:rPr>
              <a:t>Efforts today will directly contribute to next CWE release (TBD Q1-2024)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195FC-661A-DCF7-ADF8-2861C6AC5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66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1891-0898-2A73-8B28-D698E3FE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EF369-A7DE-CAC1-458B-C97DC752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Link to Google Drive for: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Top-Level CWE-to-62443 Mapping Directory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https://drive.google.com/drive/folders/11qwpAJr9kXkhydtC2X-TMoHAbk5xVB91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ISA/IEC Standards documentation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https://drive.google.com/drive/folders/1vav3TAYGkc2VYMpalZSeBfJg2o_dLEoT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Initial Four CWE Mapping Working Spreadsheet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https://docs.google.com/spreadsheets/d/1ZBNYjeOHZwXrcndnFdAsfpruT3jadWkD/edit#gid=908088792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Mapping New Entries – Round 7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5"/>
              </a:rPr>
              <a:t>https://docs.google.com/spreadsheets/d/1-egsO8XN10McQh-RUWJiR2KqpLUI_rPe/edit#gid=737515738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6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EA50-D53D-FF7A-AFDD-E7B58DAB66C4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Breakout Sessions Kickoff (1:10 – 1:30)</a:t>
            </a:r>
            <a:br>
              <a:rPr lang="en-US" sz="2400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C65F9-F81B-B37C-636E-BDD59BE3D67D}"/>
              </a:ext>
            </a:extLst>
          </p:cNvPr>
          <p:cNvSpPr txBox="1"/>
          <p:nvPr/>
        </p:nvSpPr>
        <p:spPr>
          <a:xfrm>
            <a:off x="2246244" y="4847128"/>
            <a:ext cx="83488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1: CWE-770: Allocation of Resources Without Limits or Throttling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2: CWE-256: Plaintext Storage of a Password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3: CWE-311: Missing Encryption of Sensitive Data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4: CWE-352: Cross-Site Request Forgery (CSRF)</a:t>
            </a:r>
          </a:p>
        </p:txBody>
      </p:sp>
    </p:spTree>
    <p:extLst>
      <p:ext uri="{BB962C8B-B14F-4D97-AF65-F5344CB8AC3E}">
        <p14:creationId xmlns:p14="http://schemas.microsoft.com/office/powerpoint/2010/main" val="254407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45F3-7046-8BCE-BEBF-DEA6309C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799" cy="868362"/>
          </a:xfrm>
        </p:spPr>
        <p:txBody>
          <a:bodyPr>
            <a:normAutofit/>
          </a:bodyPr>
          <a:lstStyle/>
          <a:p>
            <a:r>
              <a:rPr lang="en-US" dirty="0"/>
              <a:t>Reconvene and Review (1:30 – 1:45)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D426-F211-F01E-2106-0CE59F30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breakout room session, please share:</a:t>
            </a:r>
          </a:p>
          <a:p>
            <a:pPr lvl="1"/>
            <a:r>
              <a:rPr lang="en-US" dirty="0"/>
              <a:t>Progress</a:t>
            </a:r>
          </a:p>
          <a:p>
            <a:pPr lvl="1"/>
            <a:r>
              <a:rPr lang="en-US" dirty="0"/>
              <a:t>Challenges</a:t>
            </a:r>
          </a:p>
          <a:p>
            <a:pPr lvl="1"/>
            <a:r>
              <a:rPr lang="en-US" dirty="0"/>
              <a:t>Anything else?</a:t>
            </a:r>
          </a:p>
          <a:p>
            <a:pPr marL="382170" lvl="1" indent="0">
              <a:buNone/>
            </a:pPr>
            <a:endParaRPr lang="en-US" dirty="0"/>
          </a:p>
          <a:p>
            <a:r>
              <a:rPr lang="en-US" dirty="0"/>
              <a:t>…over to Google Sheets?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D94C164-3F69-85B4-BCA6-959DDFA78B3C}"/>
              </a:ext>
            </a:extLst>
          </p:cNvPr>
          <p:cNvSpPr/>
          <p:nvPr/>
        </p:nvSpPr>
        <p:spPr>
          <a:xfrm>
            <a:off x="3649013" y="5258136"/>
            <a:ext cx="4893973" cy="643944"/>
          </a:xfrm>
          <a:prstGeom prst="roundRect">
            <a:avLst/>
          </a:prstGeom>
          <a:solidFill>
            <a:schemeClr val="accent5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Wider group portions will be recorded</a:t>
            </a:r>
          </a:p>
        </p:txBody>
      </p:sp>
    </p:spTree>
    <p:extLst>
      <p:ext uri="{BB962C8B-B14F-4D97-AF65-F5344CB8AC3E}">
        <p14:creationId xmlns:p14="http://schemas.microsoft.com/office/powerpoint/2010/main" val="24556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8A53-6E53-C564-3CEE-B832238F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10972799" cy="868362"/>
          </a:xfrm>
        </p:spPr>
        <p:txBody>
          <a:bodyPr/>
          <a:lstStyle/>
          <a:p>
            <a:r>
              <a:rPr lang="en-US" dirty="0"/>
              <a:t>Breakout Deep-Dive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2B39A-941A-4D08-0413-56F58D7A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team should complete their initial mapping responsibility</a:t>
            </a:r>
          </a:p>
          <a:p>
            <a:r>
              <a:rPr lang="en-US" dirty="0"/>
              <a:t>When ready, work can shift over to the second spreadsheet, </a:t>
            </a:r>
            <a:br>
              <a:rPr lang="en-US" dirty="0"/>
            </a:br>
            <a:r>
              <a:rPr lang="en-US" dirty="0"/>
              <a:t>Mapping New Entries – Round 7: </a:t>
            </a:r>
          </a:p>
          <a:p>
            <a:pPr lvl="1"/>
            <a:r>
              <a:rPr lang="en-US" dirty="0">
                <a:hlinkClick r:id="rId2"/>
              </a:rPr>
              <a:t>https://docs.google.com/spreadsheets/d/1-egsO8XN10McQh-RUWJiR2KqpLUI_rPe/edit#gid=737515738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37D45-2D3E-E6D8-9097-F898DF321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9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EA50-D53D-FF7A-AFDD-E7B58DAB66C4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Breakout Deep-Dive (1:45 – 2:30)</a:t>
            </a:r>
          </a:p>
        </p:txBody>
      </p:sp>
    </p:spTree>
    <p:extLst>
      <p:ext uri="{BB962C8B-B14F-4D97-AF65-F5344CB8AC3E}">
        <p14:creationId xmlns:p14="http://schemas.microsoft.com/office/powerpoint/2010/main" val="375051564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7D12093FFC84AB17C2D6CFA9D1EDE" ma:contentTypeVersion="7" ma:contentTypeDescription="Create a new document." ma:contentTypeScope="" ma:versionID="85e3c405e50bbbe8816477487156b4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50FCDD-08B1-48D8-BB50-7A17E590A5EE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5866544-84CD-42FD-B141-A01F66B0B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MITRE_Briefing_Template16x9</Template>
  <TotalTime>808</TotalTime>
  <Words>672</Words>
  <Application>Microsoft Macintosh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Helvetica</vt:lpstr>
      <vt:lpstr>Helvetica LT Std</vt:lpstr>
      <vt:lpstr>Tahoma</vt:lpstr>
      <vt:lpstr>Wingdings</vt:lpstr>
      <vt:lpstr>mitre-2018</vt:lpstr>
      <vt:lpstr>CWE ICS/OT SIG: 62443 Mapping Workshop</vt:lpstr>
      <vt:lpstr>Goal</vt:lpstr>
      <vt:lpstr>Agenda</vt:lpstr>
      <vt:lpstr>Expectations</vt:lpstr>
      <vt:lpstr>Resources</vt:lpstr>
      <vt:lpstr>Breakout Sessions Kickoff (1:10 – 1:30) </vt:lpstr>
      <vt:lpstr>Reconvene and Review (1:30 – 1:45)</vt:lpstr>
      <vt:lpstr>Breakout Deep-Dive 1 </vt:lpstr>
      <vt:lpstr>Breakout Deep-Dive (1:45 – 2:30)</vt:lpstr>
      <vt:lpstr>Reconnect and Review (2:30 – 2:45)</vt:lpstr>
      <vt:lpstr>Breakout Deep-Dive 2 (2:45 – 3:30)</vt:lpstr>
      <vt:lpstr>Reverse-Crosswalk Discussion (3:30 – 4)</vt:lpstr>
      <vt:lpstr>Adjourn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creator>Roberge Jr., Robert J</dc:creator>
  <cp:lastModifiedBy>Alec J Summers</cp:lastModifiedBy>
  <cp:revision>63</cp:revision>
  <dcterms:created xsi:type="dcterms:W3CDTF">2019-02-26T16:06:40Z</dcterms:created>
  <dcterms:modified xsi:type="dcterms:W3CDTF">2023-11-14T17:57:08Z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0x01010010D7D12093FFC84AB17C2D6CFA9D1EDE</vt:lpwstr>
  </property>
</Properties>
</file>