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15"/>
  </p:notesMasterIdLst>
  <p:handoutMasterIdLst>
    <p:handoutMasterId r:id="rId16"/>
  </p:handoutMasterIdLst>
  <p:sldIdLst>
    <p:sldId id="256" r:id="rId5"/>
    <p:sldId id="5014" r:id="rId6"/>
    <p:sldId id="5020" r:id="rId7"/>
    <p:sldId id="5021" r:id="rId8"/>
    <p:sldId id="5009" r:id="rId9"/>
    <p:sldId id="5015" r:id="rId10"/>
    <p:sldId id="5022" r:id="rId11"/>
    <p:sldId id="5023" r:id="rId12"/>
    <p:sldId id="5024" r:id="rId13"/>
    <p:sldId id="501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2135E2-75B3-49D1-BF37-12A9EA3E9396}" name="Alec J Summers" initials="AS" userId="S::ASUMMERS@MITRE.ORG::d9c4246f-ffa8-4c52-a253-9dc5efe19ef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15" autoAdjust="0"/>
    <p:restoredTop sz="97046" autoAdjust="0"/>
  </p:normalViewPr>
  <p:slideViewPr>
    <p:cSldViewPr snapToGrid="0">
      <p:cViewPr varScale="1">
        <p:scale>
          <a:sx n="123" d="100"/>
          <a:sy n="123" d="100"/>
        </p:scale>
        <p:origin x="200" y="3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11/19/23</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11/19/23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5</a:t>
            </a:fld>
            <a:endParaRPr lang="en-US"/>
          </a:p>
        </p:txBody>
      </p:sp>
    </p:spTree>
    <p:extLst>
      <p:ext uri="{BB962C8B-B14F-4D97-AF65-F5344CB8AC3E}">
        <p14:creationId xmlns:p14="http://schemas.microsoft.com/office/powerpoint/2010/main" val="465255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4DAC16AF-BAEB-10AA-A2DC-4F3E26BE0CFB}"/>
              </a:ext>
            </a:extLst>
          </p:cNvPr>
          <p:cNvGrpSpPr/>
          <p:nvPr userDrawn="1"/>
        </p:nvGrpSpPr>
        <p:grpSpPr>
          <a:xfrm>
            <a:off x="549307" y="6235638"/>
            <a:ext cx="11382864" cy="506859"/>
            <a:chOff x="549307" y="6235638"/>
            <a:chExt cx="11382864" cy="506859"/>
          </a:xfrm>
        </p:grpSpPr>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4" name="Picture 3" descr="A yellow and orange logo&#10;&#10;Description automatically generated">
              <a:extLst>
                <a:ext uri="{FF2B5EF4-FFF2-40B4-BE49-F238E27FC236}">
                  <a16:creationId xmlns:a16="http://schemas.microsoft.com/office/drawing/2014/main" id="{52FA7006-2E64-3160-D2B2-478156BA8787}"/>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5" name="Group 4">
            <a:extLst>
              <a:ext uri="{FF2B5EF4-FFF2-40B4-BE49-F238E27FC236}">
                <a16:creationId xmlns:a16="http://schemas.microsoft.com/office/drawing/2014/main" id="{742EEB6E-AAE9-B734-EE88-4EC8DC996CDB}"/>
              </a:ext>
            </a:extLst>
          </p:cNvPr>
          <p:cNvGrpSpPr/>
          <p:nvPr userDrawn="1"/>
        </p:nvGrpSpPr>
        <p:grpSpPr>
          <a:xfrm>
            <a:off x="549307" y="6235638"/>
            <a:ext cx="11382864" cy="506859"/>
            <a:chOff x="549307" y="6235638"/>
            <a:chExt cx="11382864" cy="506859"/>
          </a:xfrm>
        </p:grpSpPr>
        <p:sp>
          <p:nvSpPr>
            <p:cNvPr id="6" name="Text Box 34">
              <a:extLst>
                <a:ext uri="{FF2B5EF4-FFF2-40B4-BE49-F238E27FC236}">
                  <a16:creationId xmlns:a16="http://schemas.microsoft.com/office/drawing/2014/main" id="{DC740274-008C-0C73-052B-7BFB85A61250}"/>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679E3AF4-8BC0-E8A4-8342-8872316E562D}"/>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37DE3D48-D56F-4AD2-19B1-45D1D7A18B07}"/>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3" name="Group 2">
            <a:extLst>
              <a:ext uri="{FF2B5EF4-FFF2-40B4-BE49-F238E27FC236}">
                <a16:creationId xmlns:a16="http://schemas.microsoft.com/office/drawing/2014/main" id="{67B7FC7F-2E4A-A2DD-A643-D1A10522848F}"/>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0547FED3-2C30-F4E6-3048-5675580799A0}"/>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3A100C9F-1BB7-9936-B8A6-747847D4A9B2}"/>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9E6DC674-ECE5-3A97-3A4F-24FD072B2318}"/>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6" name="Group 5">
            <a:extLst>
              <a:ext uri="{FF2B5EF4-FFF2-40B4-BE49-F238E27FC236}">
                <a16:creationId xmlns:a16="http://schemas.microsoft.com/office/drawing/2014/main" id="{BC9FA02B-B60F-9D2B-5710-AC8A7E290669}"/>
              </a:ext>
            </a:extLst>
          </p:cNvPr>
          <p:cNvGrpSpPr/>
          <p:nvPr userDrawn="1"/>
        </p:nvGrpSpPr>
        <p:grpSpPr>
          <a:xfrm>
            <a:off x="549307" y="6235638"/>
            <a:ext cx="11382864" cy="506859"/>
            <a:chOff x="549307" y="6235638"/>
            <a:chExt cx="11382864" cy="506859"/>
          </a:xfrm>
        </p:grpSpPr>
        <p:sp>
          <p:nvSpPr>
            <p:cNvPr id="7" name="Text Box 34">
              <a:extLst>
                <a:ext uri="{FF2B5EF4-FFF2-40B4-BE49-F238E27FC236}">
                  <a16:creationId xmlns:a16="http://schemas.microsoft.com/office/drawing/2014/main" id="{9E70A04F-8616-609D-8225-4AD857445D04}"/>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B10D3999-05E6-33A8-A37D-910C9BEEF84F}"/>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5D091212-3E63-BA3C-FC31-78CF32D9437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3" name="Group 2">
            <a:extLst>
              <a:ext uri="{FF2B5EF4-FFF2-40B4-BE49-F238E27FC236}">
                <a16:creationId xmlns:a16="http://schemas.microsoft.com/office/drawing/2014/main" id="{7B4F1BB6-1240-8E8E-8ECA-792F0BA789E2}"/>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89A8502D-2927-9695-96E9-8F406706FAB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FD79550B-F8ED-4931-306E-37D3DABEF2F3}"/>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6" name="Picture 5" descr="A yellow and orange logo&#10;&#10;Description automatically generated">
              <a:extLst>
                <a:ext uri="{FF2B5EF4-FFF2-40B4-BE49-F238E27FC236}">
                  <a16:creationId xmlns:a16="http://schemas.microsoft.com/office/drawing/2014/main" id="{2E308276-A53C-F438-D9CC-E4FAD93939E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5" name="Group 4">
            <a:extLst>
              <a:ext uri="{FF2B5EF4-FFF2-40B4-BE49-F238E27FC236}">
                <a16:creationId xmlns:a16="http://schemas.microsoft.com/office/drawing/2014/main" id="{F18E23BB-00FD-3A1E-8AFA-3B4C7BAF444F}"/>
              </a:ext>
            </a:extLst>
          </p:cNvPr>
          <p:cNvGrpSpPr/>
          <p:nvPr userDrawn="1"/>
        </p:nvGrpSpPr>
        <p:grpSpPr>
          <a:xfrm>
            <a:off x="549307" y="6235638"/>
            <a:ext cx="11382864" cy="506859"/>
            <a:chOff x="549307" y="6235638"/>
            <a:chExt cx="11382864" cy="506859"/>
          </a:xfrm>
        </p:grpSpPr>
        <p:sp>
          <p:nvSpPr>
            <p:cNvPr id="7" name="Text Box 34">
              <a:extLst>
                <a:ext uri="{FF2B5EF4-FFF2-40B4-BE49-F238E27FC236}">
                  <a16:creationId xmlns:a16="http://schemas.microsoft.com/office/drawing/2014/main" id="{C07B8B59-72BB-402C-0548-28CBE824E52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8670D7C2-1C0E-6F3C-06A2-3007B50B6FAB}"/>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77B58D0F-0F23-E688-7286-9D56CCB906F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3" name="Group 2">
            <a:extLst>
              <a:ext uri="{FF2B5EF4-FFF2-40B4-BE49-F238E27FC236}">
                <a16:creationId xmlns:a16="http://schemas.microsoft.com/office/drawing/2014/main" id="{C724F0B9-6491-4428-EFE8-683817A4F3D6}"/>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6DE9556C-601C-A625-8E9C-D685CD0558F6}"/>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AE786262-A183-4A27-F5B3-73D0CD43706A}"/>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6" name="Picture 5" descr="A yellow and orange logo&#10;&#10;Description automatically generated">
              <a:extLst>
                <a:ext uri="{FF2B5EF4-FFF2-40B4-BE49-F238E27FC236}">
                  <a16:creationId xmlns:a16="http://schemas.microsoft.com/office/drawing/2014/main" id="{1A59D5F2-3DA5-5D04-F413-02C29950E6B9}"/>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google.com/url?sa=i&amp;url=https%3A%2F%2Fwww.vecteezy.com%2Ffree-vector%2Fthanksgiving-pumpkin&amp;psig=AOvVaw3TjRWoNb-LyA4WsJiqgMyS&amp;ust=1700520441483000&amp;source=images&amp;cd=vfe&amp;ved=0CBIQjRxqFwoTCJCk57mS0YIDFQAAAAAdAAAAABAE" TargetMode="Externa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www.google.com/url?sa=i&amp;url=https%3A%2F%2Fpixabay.com%2Fvectors%2Fturkey-thanksgiving-poultry-holiday-1299176%2F&amp;psig=AOvVaw1AKvSN-V1n4479fXP1sjv9&amp;ust=1700520384333000&amp;source=images&amp;cd=vfe&amp;ved=0CBIQjRxqFwoTCOjW45-S0YIDFQAAAAAdAAAAABA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we.mitre.org/documents/cwe_usage/guidanc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normAutofit/>
          </a:bodyPr>
          <a:lstStyle/>
          <a:p>
            <a:r>
              <a:rPr lang="en-US" dirty="0"/>
              <a:t>Root Cause Mapping Working Group (RCM WG)</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November 20, 2023</a:t>
            </a:r>
          </a:p>
        </p:txBody>
      </p:sp>
      <p:sp>
        <p:nvSpPr>
          <p:cNvPr id="2" name="Slide Number Placeholder 1">
            <a:extLst>
              <a:ext uri="{FF2B5EF4-FFF2-40B4-BE49-F238E27FC236}">
                <a16:creationId xmlns:a16="http://schemas.microsoft.com/office/drawing/2014/main" id="{DF0E2809-7AAC-4377-881A-13E670C8C71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1029" name="Picture 5" descr="Thanksgiving Pumpkin Vector Art, Icons, and Graphics for ...">
            <a:hlinkClick r:id="rId2"/>
            <a:extLst>
              <a:ext uri="{FF2B5EF4-FFF2-40B4-BE49-F238E27FC236}">
                <a16:creationId xmlns:a16="http://schemas.microsoft.com/office/drawing/2014/main" id="{058B3E6E-22CA-0D2C-4564-CF5B95019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7473" y="4613433"/>
            <a:ext cx="4432300" cy="1524001"/>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026" name="Picture 2" descr="Download Turkey, Thanksgiving, Nature. Royalty-Free Vector ...">
            <a:hlinkClick r:id="rId4"/>
            <a:extLst>
              <a:ext uri="{FF2B5EF4-FFF2-40B4-BE49-F238E27FC236}">
                <a16:creationId xmlns:a16="http://schemas.microsoft.com/office/drawing/2014/main" id="{B1CD1AC8-5346-591F-11EA-D8665BBE4B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1147" y="2350132"/>
            <a:ext cx="3542126" cy="2977600"/>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46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FC81-0054-71A1-F2E8-C85E320F10F2}"/>
              </a:ext>
            </a:extLst>
          </p:cNvPr>
          <p:cNvSpPr>
            <a:spLocks noGrp="1"/>
          </p:cNvSpPr>
          <p:nvPr>
            <p:ph type="title"/>
          </p:nvPr>
        </p:nvSpPr>
        <p:spPr/>
        <p:txBody>
          <a:bodyPr/>
          <a:lstStyle/>
          <a:p>
            <a:r>
              <a:rPr lang="en-US" dirty="0"/>
              <a:t>Next Meeting</a:t>
            </a:r>
          </a:p>
        </p:txBody>
      </p:sp>
      <p:sp>
        <p:nvSpPr>
          <p:cNvPr id="3" name="Content Placeholder 2">
            <a:extLst>
              <a:ext uri="{FF2B5EF4-FFF2-40B4-BE49-F238E27FC236}">
                <a16:creationId xmlns:a16="http://schemas.microsoft.com/office/drawing/2014/main" id="{520106D1-8911-42F3-EFFF-026DD21F4898}"/>
              </a:ext>
            </a:extLst>
          </p:cNvPr>
          <p:cNvSpPr>
            <a:spLocks noGrp="1"/>
          </p:cNvSpPr>
          <p:nvPr>
            <p:ph idx="1"/>
          </p:nvPr>
        </p:nvSpPr>
        <p:spPr>
          <a:xfrm>
            <a:off x="616449" y="1371601"/>
            <a:ext cx="11236720" cy="4966446"/>
          </a:xfrm>
        </p:spPr>
        <p:txBody>
          <a:bodyPr>
            <a:normAutofit/>
          </a:bodyPr>
          <a:lstStyle/>
          <a:p>
            <a:r>
              <a:rPr lang="en-US" dirty="0"/>
              <a:t>Week of 12/4</a:t>
            </a:r>
          </a:p>
          <a:p>
            <a:pPr lvl="1"/>
            <a:r>
              <a:rPr lang="en-US" dirty="0"/>
              <a:t>Time TBD by doodle poll</a:t>
            </a:r>
          </a:p>
          <a:p>
            <a:pPr marL="382170" lvl="1" indent="0">
              <a:buNone/>
            </a:pPr>
            <a:endParaRPr lang="en-US" dirty="0"/>
          </a:p>
          <a:p>
            <a:r>
              <a:rPr lang="en-US" dirty="0"/>
              <a:t>Potential Topics:</a:t>
            </a:r>
          </a:p>
          <a:p>
            <a:pPr lvl="1"/>
            <a:r>
              <a:rPr lang="en-US" dirty="0"/>
              <a:t>Bruce: Intel perspective</a:t>
            </a:r>
          </a:p>
          <a:p>
            <a:pPr lvl="1"/>
            <a:r>
              <a:rPr lang="en-US" dirty="0"/>
              <a:t>Rogue: Red Hat perspective</a:t>
            </a:r>
          </a:p>
          <a:p>
            <a:pPr lvl="1"/>
            <a:r>
              <a:rPr lang="en-US" dirty="0"/>
              <a:t>Deana: NVIDIA perspective </a:t>
            </a:r>
          </a:p>
          <a:p>
            <a:pPr lvl="1"/>
            <a:r>
              <a:rPr lang="en-US" dirty="0"/>
              <a:t>Approving one-pager (draft business case for RCM as part of disclosure)</a:t>
            </a:r>
          </a:p>
          <a:p>
            <a:pPr lvl="1"/>
            <a:r>
              <a:rPr lang="en-US" dirty="0"/>
              <a:t>Defining WG measures of success</a:t>
            </a:r>
          </a:p>
          <a:p>
            <a:pPr lvl="1"/>
            <a:endParaRPr lang="en-US" dirty="0"/>
          </a:p>
          <a:p>
            <a:r>
              <a:rPr lang="en-US" dirty="0"/>
              <a:t>Others?</a:t>
            </a:r>
          </a:p>
          <a:p>
            <a:pPr marL="382170" lvl="1" indent="0">
              <a:buNone/>
            </a:pPr>
            <a:endParaRPr lang="en-US" dirty="0"/>
          </a:p>
        </p:txBody>
      </p:sp>
      <p:sp>
        <p:nvSpPr>
          <p:cNvPr id="4" name="Slide Number Placeholder 3">
            <a:extLst>
              <a:ext uri="{FF2B5EF4-FFF2-40B4-BE49-F238E27FC236}">
                <a16:creationId xmlns:a16="http://schemas.microsoft.com/office/drawing/2014/main" id="{5FD424DE-9018-275F-6BCD-A32F542E846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10</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717347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0AF7-4364-A5DB-CF97-7B006A365633}"/>
              </a:ext>
            </a:extLst>
          </p:cNvPr>
          <p:cNvSpPr>
            <a:spLocks noGrp="1"/>
          </p:cNvSpPr>
          <p:nvPr>
            <p:ph type="title"/>
          </p:nvPr>
        </p:nvSpPr>
        <p:spPr/>
        <p:txBody>
          <a:bodyPr/>
          <a:lstStyle/>
          <a:p>
            <a:r>
              <a:rPr lang="en-US"/>
              <a:t>Agenda (12:00 – 1:00 PM ET)</a:t>
            </a:r>
            <a:endParaRPr lang="en-US" dirty="0"/>
          </a:p>
        </p:txBody>
      </p:sp>
      <p:sp>
        <p:nvSpPr>
          <p:cNvPr id="3" name="Content Placeholder 2">
            <a:extLst>
              <a:ext uri="{FF2B5EF4-FFF2-40B4-BE49-F238E27FC236}">
                <a16:creationId xmlns:a16="http://schemas.microsoft.com/office/drawing/2014/main" id="{B2E7D369-07B7-6442-EAA7-C4CC49EB31B9}"/>
              </a:ext>
            </a:extLst>
          </p:cNvPr>
          <p:cNvSpPr>
            <a:spLocks noGrp="1"/>
          </p:cNvSpPr>
          <p:nvPr>
            <p:ph idx="1"/>
          </p:nvPr>
        </p:nvSpPr>
        <p:spPr/>
        <p:txBody>
          <a:bodyPr>
            <a:normAutofit/>
          </a:bodyPr>
          <a:lstStyle/>
          <a:p>
            <a:r>
              <a:rPr lang="en-US" dirty="0"/>
              <a:t>Review Goals / Current Objectives</a:t>
            </a:r>
          </a:p>
          <a:p>
            <a:endParaRPr lang="en-US" dirty="0"/>
          </a:p>
          <a:p>
            <a:r>
              <a:rPr lang="en-US" dirty="0"/>
              <a:t>Refining business use case for RCM and disclosure </a:t>
            </a:r>
          </a:p>
          <a:p>
            <a:pPr lvl="1"/>
            <a:r>
              <a:rPr lang="en-US" dirty="0"/>
              <a:t>Review one-pager</a:t>
            </a:r>
          </a:p>
          <a:p>
            <a:pPr lvl="1"/>
            <a:endParaRPr lang="en-US" dirty="0"/>
          </a:p>
          <a:p>
            <a:r>
              <a:rPr lang="en-US" dirty="0"/>
              <a:t>Discussion: </a:t>
            </a:r>
          </a:p>
          <a:p>
            <a:pPr lvl="1"/>
            <a:r>
              <a:rPr lang="en-US" dirty="0"/>
              <a:t>Communications plan</a:t>
            </a:r>
          </a:p>
          <a:p>
            <a:pPr lvl="1"/>
            <a:r>
              <a:rPr lang="en-US" dirty="0"/>
              <a:t>Mapping examples</a:t>
            </a:r>
          </a:p>
          <a:p>
            <a:pPr lvl="1"/>
            <a:r>
              <a:rPr lang="en-US" dirty="0"/>
              <a:t>Possible Metrics</a:t>
            </a:r>
          </a:p>
          <a:p>
            <a:endParaRPr lang="en-US" dirty="0"/>
          </a:p>
          <a:p>
            <a:r>
              <a:rPr lang="en-US" dirty="0"/>
              <a:t>Adjourn</a:t>
            </a:r>
          </a:p>
        </p:txBody>
      </p:sp>
      <p:sp>
        <p:nvSpPr>
          <p:cNvPr id="4" name="Slide Number Placeholder 3">
            <a:extLst>
              <a:ext uri="{FF2B5EF4-FFF2-40B4-BE49-F238E27FC236}">
                <a16:creationId xmlns:a16="http://schemas.microsoft.com/office/drawing/2014/main" id="{F1147B8B-7D46-B757-E94A-E27C8DF16D8D}"/>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469304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7D23-4364-988B-5262-74C3BEAA9B48}"/>
              </a:ext>
            </a:extLst>
          </p:cNvPr>
          <p:cNvSpPr>
            <a:spLocks noGrp="1"/>
          </p:cNvSpPr>
          <p:nvPr>
            <p:ph type="title"/>
          </p:nvPr>
        </p:nvSpPr>
        <p:spPr/>
        <p:txBody>
          <a:bodyPr/>
          <a:lstStyle/>
          <a:p>
            <a:r>
              <a:rPr lang="en-US" dirty="0"/>
              <a:t>RCM WG Goals</a:t>
            </a:r>
          </a:p>
        </p:txBody>
      </p:sp>
      <p:sp>
        <p:nvSpPr>
          <p:cNvPr id="3" name="Content Placeholder 2">
            <a:extLst>
              <a:ext uri="{FF2B5EF4-FFF2-40B4-BE49-F238E27FC236}">
                <a16:creationId xmlns:a16="http://schemas.microsoft.com/office/drawing/2014/main" id="{C50E75DF-64DE-7EB3-4CEC-282D0BF931FD}"/>
              </a:ext>
            </a:extLst>
          </p:cNvPr>
          <p:cNvSpPr>
            <a:spLocks noGrp="1"/>
          </p:cNvSpPr>
          <p:nvPr>
            <p:ph idx="1"/>
          </p:nvPr>
        </p:nvSpPr>
        <p:spPr/>
        <p:txBody>
          <a:bodyPr/>
          <a:lstStyle/>
          <a:p>
            <a:pPr marL="457200" indent="-457200">
              <a:buFont typeface="+mj-lt"/>
              <a:buAutoNum type="arabicPeriod"/>
            </a:pPr>
            <a:r>
              <a:rPr lang="en-US" dirty="0"/>
              <a:t>Define the business case for disclosing accurate root cause mapping</a:t>
            </a:r>
          </a:p>
          <a:p>
            <a:pPr marL="835147" lvl="1" indent="-457200"/>
            <a:r>
              <a:rPr lang="en-US" dirty="0"/>
              <a:t>(Obj.1) Socialize and confirm with the broader community</a:t>
            </a:r>
          </a:p>
          <a:p>
            <a:pPr marL="457200" indent="-457200">
              <a:buFont typeface="+mj-lt"/>
              <a:buAutoNum type="arabicPeriod"/>
            </a:pPr>
            <a:endParaRPr lang="en-US" dirty="0"/>
          </a:p>
          <a:p>
            <a:pPr marL="457200" indent="-457200">
              <a:buFont typeface="+mj-lt"/>
              <a:buAutoNum type="arabicPeriod"/>
            </a:pPr>
            <a:r>
              <a:rPr lang="en-US" dirty="0"/>
              <a:t>Determine the feasibility of accurate, decentralized root cause mapping</a:t>
            </a:r>
          </a:p>
          <a:p>
            <a:pPr marL="835147" lvl="1" indent="-457200"/>
            <a:r>
              <a:rPr lang="en-US" dirty="0"/>
              <a:t>(Obj.1) Identify the capabilities, processes, and information needed to make root cause mapping easier</a:t>
            </a:r>
          </a:p>
        </p:txBody>
      </p:sp>
      <p:sp>
        <p:nvSpPr>
          <p:cNvPr id="4" name="Slide Number Placeholder 3">
            <a:extLst>
              <a:ext uri="{FF2B5EF4-FFF2-40B4-BE49-F238E27FC236}">
                <a16:creationId xmlns:a16="http://schemas.microsoft.com/office/drawing/2014/main" id="{81D506E7-E52B-B083-EAA5-086545A9AC9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367044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5302-CF18-6BC8-C44C-78F93DD35216}"/>
              </a:ext>
            </a:extLst>
          </p:cNvPr>
          <p:cNvSpPr>
            <a:spLocks noGrp="1"/>
          </p:cNvSpPr>
          <p:nvPr>
            <p:ph type="title"/>
          </p:nvPr>
        </p:nvSpPr>
        <p:spPr/>
        <p:txBody>
          <a:bodyPr/>
          <a:lstStyle/>
          <a:p>
            <a:r>
              <a:rPr lang="en-US" dirty="0"/>
              <a:t>Current Objectives</a:t>
            </a:r>
          </a:p>
        </p:txBody>
      </p:sp>
      <p:sp>
        <p:nvSpPr>
          <p:cNvPr id="3" name="Content Placeholder 2">
            <a:extLst>
              <a:ext uri="{FF2B5EF4-FFF2-40B4-BE49-F238E27FC236}">
                <a16:creationId xmlns:a16="http://schemas.microsoft.com/office/drawing/2014/main" id="{02D3AEA0-F08F-38FF-D7C6-005A089C3D17}"/>
              </a:ext>
            </a:extLst>
          </p:cNvPr>
          <p:cNvSpPr>
            <a:spLocks noGrp="1"/>
          </p:cNvSpPr>
          <p:nvPr>
            <p:ph idx="1"/>
          </p:nvPr>
        </p:nvSpPr>
        <p:spPr/>
        <p:txBody>
          <a:bodyPr/>
          <a:lstStyle/>
          <a:p>
            <a:r>
              <a:rPr lang="en-US" dirty="0"/>
              <a:t>Define the business use case for doing effective root cause mapping to socialize and confirm with the broader community </a:t>
            </a:r>
          </a:p>
          <a:p>
            <a:r>
              <a:rPr lang="en-US" dirty="0"/>
              <a:t>Discuss what organizations are doing currently to fill gaps in the existing CWE structure</a:t>
            </a:r>
          </a:p>
          <a:p>
            <a:r>
              <a:rPr lang="en-US" dirty="0"/>
              <a:t>Develop: </a:t>
            </a:r>
          </a:p>
          <a:p>
            <a:pPr lvl="1"/>
            <a:r>
              <a:rPr lang="en-US" dirty="0"/>
              <a:t>a communications plan</a:t>
            </a:r>
          </a:p>
          <a:p>
            <a:pPr lvl="1"/>
            <a:r>
              <a:rPr lang="en-US" dirty="0"/>
              <a:t>examples of what good mapping looks like</a:t>
            </a:r>
          </a:p>
          <a:p>
            <a:pPr lvl="1"/>
            <a:r>
              <a:rPr lang="en-US" dirty="0"/>
              <a:t>metrics</a:t>
            </a:r>
          </a:p>
          <a:p>
            <a:pPr lvl="1"/>
            <a:r>
              <a:rPr lang="en-US" dirty="0"/>
              <a:t>measures of WG success (e.g., when is the working group done?)</a:t>
            </a:r>
          </a:p>
          <a:p>
            <a:endParaRPr lang="en-US" dirty="0"/>
          </a:p>
        </p:txBody>
      </p:sp>
      <p:sp>
        <p:nvSpPr>
          <p:cNvPr id="4" name="Slide Number Placeholder 3">
            <a:extLst>
              <a:ext uri="{FF2B5EF4-FFF2-40B4-BE49-F238E27FC236}">
                <a16:creationId xmlns:a16="http://schemas.microsoft.com/office/drawing/2014/main" id="{6EB37535-382B-193E-97CE-13D928E8C85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1551416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EBD7-59CE-A9BF-1426-776CBDB1ED0C}"/>
              </a:ext>
            </a:extLst>
          </p:cNvPr>
          <p:cNvSpPr>
            <a:spLocks noGrp="1"/>
          </p:cNvSpPr>
          <p:nvPr>
            <p:ph type="title"/>
          </p:nvPr>
        </p:nvSpPr>
        <p:spPr/>
        <p:txBody>
          <a:bodyPr/>
          <a:lstStyle/>
          <a:p>
            <a:r>
              <a:rPr lang="en-US" dirty="0"/>
              <a:t>Review: The Value of Root Cause Mapping</a:t>
            </a:r>
          </a:p>
        </p:txBody>
      </p:sp>
      <p:sp>
        <p:nvSpPr>
          <p:cNvPr id="3" name="Content Placeholder 2">
            <a:extLst>
              <a:ext uri="{FF2B5EF4-FFF2-40B4-BE49-F238E27FC236}">
                <a16:creationId xmlns:a16="http://schemas.microsoft.com/office/drawing/2014/main" id="{DB335AC0-B783-2E2F-CA28-737620C9B106}"/>
              </a:ext>
            </a:extLst>
          </p:cNvPr>
          <p:cNvSpPr>
            <a:spLocks noGrp="1"/>
          </p:cNvSpPr>
          <p:nvPr>
            <p:ph idx="1"/>
          </p:nvPr>
        </p:nvSpPr>
        <p:spPr/>
        <p:txBody>
          <a:bodyPr/>
          <a:lstStyle/>
          <a:p>
            <a:r>
              <a:rPr lang="en-US" dirty="0"/>
              <a:t>Root Cause Mapping is valuable because it:</a:t>
            </a:r>
          </a:p>
          <a:p>
            <a:pPr lvl="1"/>
            <a:r>
              <a:rPr lang="en-US" dirty="0"/>
              <a:t>Enables trend analysis (e.g., how big of a problem is memory safety compared to other problems like injection)</a:t>
            </a:r>
          </a:p>
          <a:p>
            <a:pPr lvl="1"/>
            <a:r>
              <a:rPr lang="en-US" dirty="0"/>
              <a:t>Illuminates where investments, policy, and practices can address the weaknesses responsible for product (e.g., the vulnerable thing) vulnerabilities so that they can be eliminated</a:t>
            </a:r>
          </a:p>
          <a:p>
            <a:pPr lvl="1"/>
            <a:r>
              <a:rPr lang="en-US" dirty="0"/>
              <a:t>Provides further insight to potential “exploitability” based on weakness type (e.g., command injection will likely be targeted by certain actors, lots of related activity on Metasploit)</a:t>
            </a:r>
          </a:p>
          <a:p>
            <a:pPr lvl="1"/>
            <a:r>
              <a:rPr lang="en-US" dirty="0"/>
              <a:t>Provides valuable feedback loop into SDLC or architecture design planning</a:t>
            </a:r>
          </a:p>
          <a:p>
            <a:endParaRPr lang="en-US" dirty="0"/>
          </a:p>
        </p:txBody>
      </p:sp>
      <p:sp>
        <p:nvSpPr>
          <p:cNvPr id="4" name="Slide Number Placeholder 3">
            <a:extLst>
              <a:ext uri="{FF2B5EF4-FFF2-40B4-BE49-F238E27FC236}">
                <a16:creationId xmlns:a16="http://schemas.microsoft.com/office/drawing/2014/main" id="{40B58D24-6B6E-A4D7-4DBC-F887C09B303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961871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FA86-A514-8DD7-1940-B74F90F69A33}"/>
              </a:ext>
            </a:extLst>
          </p:cNvPr>
          <p:cNvSpPr>
            <a:spLocks noGrp="1"/>
          </p:cNvSpPr>
          <p:nvPr>
            <p:ph type="title"/>
          </p:nvPr>
        </p:nvSpPr>
        <p:spPr/>
        <p:txBody>
          <a:bodyPr/>
          <a:lstStyle/>
          <a:p>
            <a:r>
              <a:rPr lang="en-US" dirty="0"/>
              <a:t>Refining the RCM Disclosure Business Case</a:t>
            </a:r>
          </a:p>
        </p:txBody>
      </p:sp>
      <p:sp>
        <p:nvSpPr>
          <p:cNvPr id="3" name="Content Placeholder 2">
            <a:extLst>
              <a:ext uri="{FF2B5EF4-FFF2-40B4-BE49-F238E27FC236}">
                <a16:creationId xmlns:a16="http://schemas.microsoft.com/office/drawing/2014/main" id="{F77773A0-C8F3-DDC1-6BB5-4437E83E2BCD}"/>
              </a:ext>
            </a:extLst>
          </p:cNvPr>
          <p:cNvSpPr>
            <a:spLocks noGrp="1"/>
          </p:cNvSpPr>
          <p:nvPr>
            <p:ph idx="1"/>
          </p:nvPr>
        </p:nvSpPr>
        <p:spPr/>
        <p:txBody>
          <a:bodyPr>
            <a:normAutofit/>
          </a:bodyPr>
          <a:lstStyle/>
          <a:p>
            <a:r>
              <a:rPr lang="en-US" sz="1800" dirty="0">
                <a:effectLst/>
              </a:rPr>
              <a:t>Community:</a:t>
            </a:r>
          </a:p>
          <a:p>
            <a:pPr lvl="1"/>
            <a:r>
              <a:rPr lang="en-US" sz="1800" dirty="0">
                <a:effectLst/>
              </a:rPr>
              <a:t> Like vulnerability disclosure, </a:t>
            </a:r>
            <a:r>
              <a:rPr lang="en-US" sz="1800" dirty="0"/>
              <a:t>RCM disclosure co</a:t>
            </a:r>
            <a:r>
              <a:rPr lang="en-US" sz="1800" dirty="0">
                <a:effectLst/>
              </a:rPr>
              <a:t>ntributes to better, safer industry that all vendors are part of</a:t>
            </a:r>
          </a:p>
          <a:p>
            <a:r>
              <a:rPr lang="en-US" sz="1800" dirty="0">
                <a:effectLst/>
              </a:rPr>
              <a:t>Transparency: </a:t>
            </a:r>
          </a:p>
          <a:p>
            <a:pPr lvl="1"/>
            <a:r>
              <a:rPr lang="en-US" sz="1800" dirty="0"/>
              <a:t>Transparency is valued by the customer, and it builds confidence in relationships</a:t>
            </a:r>
          </a:p>
          <a:p>
            <a:pPr lvl="1"/>
            <a:r>
              <a:rPr lang="en-US" sz="1800" dirty="0"/>
              <a:t>Intel includes root causes (CWEs) in end-of-year reviews. Customers were really happy with this </a:t>
            </a:r>
          </a:p>
          <a:p>
            <a:pPr lvl="1"/>
            <a:r>
              <a:rPr lang="en-US" sz="1800" dirty="0"/>
              <a:t>Shows from vendor perspective that you are putting money where your mouth is around security. Success will come from more companies doing it and sharing root cause conversations with customers. Further data in SW/FW/HW, talk about things at aggregated level.</a:t>
            </a:r>
          </a:p>
          <a:p>
            <a:pPr lvl="1"/>
            <a:r>
              <a:rPr lang="en-US" sz="1800" dirty="0">
                <a:effectLst/>
              </a:rPr>
              <a:t>Red Hat uses CWE data to publish a risk report put in customers’ context. </a:t>
            </a:r>
            <a:r>
              <a:rPr lang="en-US" sz="1800" dirty="0"/>
              <a:t>Sometimes the top 25 CWEs doesn’t necessarily apply for an avg sys admin. So based on all the mapping that we’ve done. This is what risk means for the product. Also, prioritization of risk. Orgs assess risk in their own way … prioritization and risk in the same context</a:t>
            </a:r>
          </a:p>
          <a:p>
            <a:r>
              <a:rPr lang="en-US" sz="1800" dirty="0"/>
              <a:t>P</a:t>
            </a:r>
            <a:r>
              <a:rPr lang="en-US" sz="1800" dirty="0">
                <a:effectLst/>
              </a:rPr>
              <a:t>ublishing accurate CWEs with disclosure will help build priorities in secure by design initiatives </a:t>
            </a:r>
          </a:p>
        </p:txBody>
      </p:sp>
      <p:sp>
        <p:nvSpPr>
          <p:cNvPr id="4" name="Slide Number Placeholder 3">
            <a:extLst>
              <a:ext uri="{FF2B5EF4-FFF2-40B4-BE49-F238E27FC236}">
                <a16:creationId xmlns:a16="http://schemas.microsoft.com/office/drawing/2014/main" id="{C59439CC-EFD7-FB9D-9A0A-EF1571925A3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41370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AD89-C92B-EC11-AAED-418FB9DC0E89}"/>
              </a:ext>
            </a:extLst>
          </p:cNvPr>
          <p:cNvSpPr>
            <a:spLocks noGrp="1"/>
          </p:cNvSpPr>
          <p:nvPr>
            <p:ph type="title"/>
          </p:nvPr>
        </p:nvSpPr>
        <p:spPr/>
        <p:txBody>
          <a:bodyPr/>
          <a:lstStyle/>
          <a:p>
            <a:r>
              <a:rPr lang="en-US" dirty="0"/>
              <a:t>Communications Plan</a:t>
            </a:r>
          </a:p>
        </p:txBody>
      </p:sp>
      <p:sp>
        <p:nvSpPr>
          <p:cNvPr id="3" name="Content Placeholder 2">
            <a:extLst>
              <a:ext uri="{FF2B5EF4-FFF2-40B4-BE49-F238E27FC236}">
                <a16:creationId xmlns:a16="http://schemas.microsoft.com/office/drawing/2014/main" id="{BFB1B9BC-BD27-C4B7-EDFE-B98070B6FD51}"/>
              </a:ext>
            </a:extLst>
          </p:cNvPr>
          <p:cNvSpPr>
            <a:spLocks noGrp="1"/>
          </p:cNvSpPr>
          <p:nvPr>
            <p:ph idx="1"/>
          </p:nvPr>
        </p:nvSpPr>
        <p:spPr/>
        <p:txBody>
          <a:bodyPr/>
          <a:lstStyle/>
          <a:p>
            <a:r>
              <a:rPr lang="en-US" dirty="0"/>
              <a:t>Comms Resources – Slack, Email, GitHub</a:t>
            </a:r>
          </a:p>
          <a:p>
            <a:r>
              <a:rPr lang="en-US" dirty="0"/>
              <a:t>Recruitment is open, but I suggest aiming for wider launch / formal announcements in January 2024</a:t>
            </a:r>
          </a:p>
          <a:p>
            <a:pPr lvl="1"/>
            <a:r>
              <a:rPr lang="en-US" dirty="0"/>
              <a:t>Social media</a:t>
            </a:r>
          </a:p>
          <a:p>
            <a:pPr lvl="1"/>
            <a:r>
              <a:rPr lang="en-US" dirty="0"/>
              <a:t>Email lists (e.g., CVE and CWE Researcher listservs)</a:t>
            </a:r>
          </a:p>
          <a:p>
            <a:endParaRPr lang="en-US" dirty="0"/>
          </a:p>
          <a:p>
            <a:r>
              <a:rPr lang="en-US" dirty="0"/>
              <a:t>What else should be in our communications plan?</a:t>
            </a:r>
          </a:p>
        </p:txBody>
      </p:sp>
      <p:sp>
        <p:nvSpPr>
          <p:cNvPr id="4" name="Slide Number Placeholder 3">
            <a:extLst>
              <a:ext uri="{FF2B5EF4-FFF2-40B4-BE49-F238E27FC236}">
                <a16:creationId xmlns:a16="http://schemas.microsoft.com/office/drawing/2014/main" id="{CE42B41E-826C-7808-3CFD-C2EA5DF28F1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7</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65775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833D0-160C-CC97-3C12-08F9351817A0}"/>
              </a:ext>
            </a:extLst>
          </p:cNvPr>
          <p:cNvSpPr>
            <a:spLocks noGrp="1"/>
          </p:cNvSpPr>
          <p:nvPr>
            <p:ph type="title"/>
          </p:nvPr>
        </p:nvSpPr>
        <p:spPr/>
        <p:txBody>
          <a:bodyPr/>
          <a:lstStyle/>
          <a:p>
            <a:r>
              <a:rPr lang="en-US" dirty="0"/>
              <a:t>Mapping Examples</a:t>
            </a:r>
          </a:p>
        </p:txBody>
      </p:sp>
      <p:sp>
        <p:nvSpPr>
          <p:cNvPr id="3" name="Content Placeholder 2">
            <a:extLst>
              <a:ext uri="{FF2B5EF4-FFF2-40B4-BE49-F238E27FC236}">
                <a16:creationId xmlns:a16="http://schemas.microsoft.com/office/drawing/2014/main" id="{0445A8C6-6D7E-9C36-C1EB-B1468A8DF269}"/>
              </a:ext>
            </a:extLst>
          </p:cNvPr>
          <p:cNvSpPr>
            <a:spLocks noGrp="1"/>
          </p:cNvSpPr>
          <p:nvPr>
            <p:ph idx="1"/>
          </p:nvPr>
        </p:nvSpPr>
        <p:spPr/>
        <p:txBody>
          <a:bodyPr/>
          <a:lstStyle/>
          <a:p>
            <a:r>
              <a:rPr lang="en-US" dirty="0"/>
              <a:t>In 2021, the CWE team developed mapping guidance in collaboration with program partners (e.g., Battelle, Cisco, NIST, NVIDIA, Red Hat)</a:t>
            </a:r>
          </a:p>
          <a:p>
            <a:pPr lvl="1"/>
            <a:endParaRPr lang="en-US" dirty="0"/>
          </a:p>
          <a:p>
            <a:pPr lvl="1"/>
            <a:endParaRPr lang="en-US" dirty="0"/>
          </a:p>
          <a:p>
            <a:pPr lvl="1"/>
            <a:endParaRPr lang="en-US" dirty="0"/>
          </a:p>
          <a:p>
            <a:pPr lvl="1"/>
            <a:r>
              <a:rPr lang="en-US" dirty="0"/>
              <a:t>URL: </a:t>
            </a:r>
            <a:r>
              <a:rPr lang="en-US" dirty="0">
                <a:hlinkClick r:id="rId2"/>
              </a:rPr>
              <a:t>https://cwe.mitre.org/documents/cwe_usage/guidance.html</a:t>
            </a:r>
            <a:br>
              <a:rPr lang="en-US" dirty="0"/>
            </a:br>
            <a:endParaRPr lang="en-US" dirty="0"/>
          </a:p>
          <a:p>
            <a:r>
              <a:rPr lang="en-US" dirty="0"/>
              <a:t>Includes quick tips, mapping examples, and common terms cheat sheet</a:t>
            </a:r>
          </a:p>
          <a:p>
            <a:endParaRPr lang="en-US" dirty="0"/>
          </a:p>
          <a:p>
            <a:r>
              <a:rPr lang="en-US" dirty="0"/>
              <a:t>RCM WG feedback is most welcome! </a:t>
            </a:r>
          </a:p>
        </p:txBody>
      </p:sp>
      <p:sp>
        <p:nvSpPr>
          <p:cNvPr id="4" name="Slide Number Placeholder 3">
            <a:extLst>
              <a:ext uri="{FF2B5EF4-FFF2-40B4-BE49-F238E27FC236}">
                <a16:creationId xmlns:a16="http://schemas.microsoft.com/office/drawing/2014/main" id="{AA281E83-9CA5-DB8A-1ABA-23BC86631D6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8</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pic>
        <p:nvPicPr>
          <p:cNvPr id="6" name="Picture 5">
            <a:extLst>
              <a:ext uri="{FF2B5EF4-FFF2-40B4-BE49-F238E27FC236}">
                <a16:creationId xmlns:a16="http://schemas.microsoft.com/office/drawing/2014/main" id="{B0330CBD-BAFB-F30A-B388-065F522BA735}"/>
              </a:ext>
            </a:extLst>
          </p:cNvPr>
          <p:cNvPicPr>
            <a:picLocks noChangeAspect="1"/>
          </p:cNvPicPr>
          <p:nvPr/>
        </p:nvPicPr>
        <p:blipFill>
          <a:blip r:embed="rId3"/>
          <a:stretch>
            <a:fillRect/>
          </a:stretch>
        </p:blipFill>
        <p:spPr>
          <a:xfrm>
            <a:off x="1494074" y="2202368"/>
            <a:ext cx="10546665" cy="971645"/>
          </a:xfrm>
          <a:prstGeom prst="rect">
            <a:avLst/>
          </a:prstGeom>
        </p:spPr>
      </p:pic>
      <p:sp>
        <p:nvSpPr>
          <p:cNvPr id="7" name="Oval 6">
            <a:extLst>
              <a:ext uri="{FF2B5EF4-FFF2-40B4-BE49-F238E27FC236}">
                <a16:creationId xmlns:a16="http://schemas.microsoft.com/office/drawing/2014/main" id="{34D70EFE-E68A-F970-E9A3-C25686C79CDF}"/>
              </a:ext>
            </a:extLst>
          </p:cNvPr>
          <p:cNvSpPr/>
          <p:nvPr/>
        </p:nvSpPr>
        <p:spPr>
          <a:xfrm>
            <a:off x="5838092" y="2711582"/>
            <a:ext cx="782511" cy="597143"/>
          </a:xfrm>
          <a:prstGeom prst="ellipse">
            <a:avLst/>
          </a:prstGeom>
          <a:noFill/>
          <a:ln w="539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87441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2AE9-1E41-804C-F1B8-28187D62E43F}"/>
              </a:ext>
            </a:extLst>
          </p:cNvPr>
          <p:cNvSpPr>
            <a:spLocks noGrp="1"/>
          </p:cNvSpPr>
          <p:nvPr>
            <p:ph type="title"/>
          </p:nvPr>
        </p:nvSpPr>
        <p:spPr/>
        <p:txBody>
          <a:bodyPr/>
          <a:lstStyle/>
          <a:p>
            <a:r>
              <a:rPr lang="en-US" dirty="0"/>
              <a:t>Discussion: Metrics to measure impact</a:t>
            </a:r>
          </a:p>
        </p:txBody>
      </p:sp>
      <p:sp>
        <p:nvSpPr>
          <p:cNvPr id="3" name="Content Placeholder 2">
            <a:extLst>
              <a:ext uri="{FF2B5EF4-FFF2-40B4-BE49-F238E27FC236}">
                <a16:creationId xmlns:a16="http://schemas.microsoft.com/office/drawing/2014/main" id="{4930E2FB-C74D-7358-DD79-D22FCB1BFE26}"/>
              </a:ext>
            </a:extLst>
          </p:cNvPr>
          <p:cNvSpPr>
            <a:spLocks noGrp="1"/>
          </p:cNvSpPr>
          <p:nvPr>
            <p:ph idx="1"/>
          </p:nvPr>
        </p:nvSpPr>
        <p:spPr/>
        <p:txBody>
          <a:bodyPr/>
          <a:lstStyle/>
          <a:p>
            <a:r>
              <a:rPr lang="en-US" dirty="0"/>
              <a:t>What metrics can we define to track:</a:t>
            </a:r>
          </a:p>
          <a:p>
            <a:pPr lvl="1"/>
            <a:r>
              <a:rPr lang="en-US" dirty="0"/>
              <a:t>RCM accuracy</a:t>
            </a:r>
          </a:p>
          <a:p>
            <a:pPr lvl="1"/>
            <a:r>
              <a:rPr lang="en-US" dirty="0"/>
              <a:t>RCM adoption</a:t>
            </a:r>
          </a:p>
          <a:p>
            <a:pPr lvl="1"/>
            <a:endParaRPr lang="en-US" dirty="0"/>
          </a:p>
          <a:p>
            <a:r>
              <a:rPr lang="en-US" sz="2400" dirty="0"/>
              <a:t>Measuring Impact: Reduction in number of vulns associated with specific weaknesses per CNA/product </a:t>
            </a:r>
          </a:p>
          <a:p>
            <a:endParaRPr lang="en-US" dirty="0"/>
          </a:p>
          <a:p>
            <a:r>
              <a:rPr lang="en-US" dirty="0"/>
              <a:t>NIST NVD </a:t>
            </a:r>
            <a:r>
              <a:rPr lang="en-US" b="1" dirty="0"/>
              <a:t>Collaborative Vulnerability Metadata Acceptance Process (CVMAP) </a:t>
            </a:r>
            <a:r>
              <a:rPr lang="en-US" dirty="0"/>
              <a:t>Program</a:t>
            </a:r>
          </a:p>
          <a:p>
            <a:pPr lvl="1"/>
            <a:r>
              <a:rPr lang="en-US" dirty="0"/>
              <a:t>Reference, Contributor, Provider status designations for CVSS/CWE accuracy</a:t>
            </a:r>
          </a:p>
          <a:p>
            <a:pPr lvl="1"/>
            <a:r>
              <a:rPr lang="en-US" dirty="0"/>
              <a:t>What has been WG members’ experiences with CVMAP?</a:t>
            </a:r>
          </a:p>
        </p:txBody>
      </p:sp>
      <p:sp>
        <p:nvSpPr>
          <p:cNvPr id="4" name="Slide Number Placeholder 3">
            <a:extLst>
              <a:ext uri="{FF2B5EF4-FFF2-40B4-BE49-F238E27FC236}">
                <a16:creationId xmlns:a16="http://schemas.microsoft.com/office/drawing/2014/main" id="{997D00A9-362B-BA78-FC97-ABCC394BB4B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9</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4215422620"/>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0D7D12093FFC84AB17C2D6CFA9D1EDE" ma:contentTypeVersion="7" ma:contentTypeDescription="Create a new document." ma:contentTypeScope="" ma:versionID="85e3c405e50bbbe8816477487156b4fc">
  <xsd:schema xmlns:xsd="http://www.w3.org/2001/XMLSchema" xmlns:xs="http://www.w3.org/2001/XMLSchema" xmlns:p="http://schemas.microsoft.com/office/2006/metadata/properties" targetNamespace="http://schemas.microsoft.com/office/2006/metadata/properties" ma:root="true" ma:fieldsID="6834f8c0c0eabdc6c42b2f987c760c0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50FCDD-08B1-48D8-BB50-7A17E590A5EE}">
  <ds:schemaRefs>
    <ds:schemaRef ds:uri="http://purl.org/dc/term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elements/1.1/"/>
  </ds:schemaRefs>
</ds:datastoreItem>
</file>

<file path=customXml/itemProps2.xml><?xml version="1.0" encoding="utf-8"?>
<ds:datastoreItem xmlns:ds="http://schemas.openxmlformats.org/officeDocument/2006/customXml" ds:itemID="{95866544-84CD-42FD-B141-A01F66B0B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16BA5C9-2D71-4B86-AE8A-8C0D9BC5FB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27056</TotalTime>
  <Words>735</Words>
  <Application>Microsoft Macintosh PowerPoint</Application>
  <PresentationFormat>Widescreen</PresentationFormat>
  <Paragraphs>92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Helvetica LT Std</vt:lpstr>
      <vt:lpstr>Tahoma</vt:lpstr>
      <vt:lpstr>Wingdings</vt:lpstr>
      <vt:lpstr>mitre-2018</vt:lpstr>
      <vt:lpstr>Root Cause Mapping Working Group (RCM WG)</vt:lpstr>
      <vt:lpstr>Agenda (12:00 – 1:00 PM ET)</vt:lpstr>
      <vt:lpstr>RCM WG Goals</vt:lpstr>
      <vt:lpstr>Current Objectives</vt:lpstr>
      <vt:lpstr>Review: The Value of Root Cause Mapping</vt:lpstr>
      <vt:lpstr>Refining the RCM Disclosure Business Case</vt:lpstr>
      <vt:lpstr>Communications Plan</vt:lpstr>
      <vt:lpstr>Mapping Examples</vt:lpstr>
      <vt:lpstr>Discussion: Metrics to measure impact</vt:lpstr>
      <vt:lpstr>Next Meeting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dc:title>
  <dc:creator>Roberge Jr., Robert J</dc:creator>
  <cp:lastModifiedBy>Alec J Summers</cp:lastModifiedBy>
  <cp:revision>156</cp:revision>
  <dcterms:created xsi:type="dcterms:W3CDTF">2019-02-26T16:06:40Z</dcterms:created>
  <dcterms:modified xsi:type="dcterms:W3CDTF">2023-11-20T14:08:41Z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0x01010010D7D12093FFC84AB17C2D6CFA9D1EDE</vt:lpwstr>
  </property>
</Properties>
</file>