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h2cp6s+mAxEiQ4v511q1TGA0Rt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slide" Target="slides/slide20.xml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f093935f1e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f093935f1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dc7bcc2c9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1dc7bcc2c9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dc7bcc2c9d_2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1dc7bcc2c9d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g1dc7bcc2c9d_2_2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dc7bcc2c9d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dc7bcc2c9d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dc7bcc2c9d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dc7bcc2c9d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dc7bcc2c9d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1dc7bcc2c9d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dc7bcc2c9d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1dc7bcc2c9d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ED1846">
                  <a:alpha val="40784"/>
                </a:srgbClr>
              </a:gs>
              <a:gs pos="100000">
                <a:srgbClr val="0076BB">
                  <a:alpha val="4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1"/>
          <p:cNvSpPr txBox="1"/>
          <p:nvPr>
            <p:ph type="ctrTitle"/>
          </p:nvPr>
        </p:nvSpPr>
        <p:spPr>
          <a:xfrm>
            <a:off x="266100" y="235450"/>
            <a:ext cx="7241400" cy="20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Arial"/>
              <a:buNone/>
              <a:defRPr sz="5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" type="subTitle"/>
          </p:nvPr>
        </p:nvSpPr>
        <p:spPr>
          <a:xfrm>
            <a:off x="311700" y="2529325"/>
            <a:ext cx="7195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4" name="Google Shape;1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0263" y="4017238"/>
            <a:ext cx="2821856" cy="779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/>
          <p:nvPr>
            <p:ph idx="1" type="body"/>
          </p:nvPr>
        </p:nvSpPr>
        <p:spPr>
          <a:xfrm>
            <a:off x="311700" y="2825579"/>
            <a:ext cx="1878768" cy="15737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60" name="Google Shape;60;p30"/>
          <p:cNvSpPr txBox="1"/>
          <p:nvPr>
            <p:ph idx="2" type="body"/>
          </p:nvPr>
        </p:nvSpPr>
        <p:spPr>
          <a:xfrm>
            <a:off x="2528710" y="2825579"/>
            <a:ext cx="1878768" cy="15737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61" name="Google Shape;61;p30"/>
          <p:cNvSpPr txBox="1"/>
          <p:nvPr>
            <p:ph idx="12" type="sldNum"/>
          </p:nvPr>
        </p:nvSpPr>
        <p:spPr>
          <a:xfrm>
            <a:off x="8745050" y="4919800"/>
            <a:ext cx="352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30"/>
          <p:cNvSpPr txBox="1"/>
          <p:nvPr>
            <p:ph idx="3" type="sldNum"/>
          </p:nvPr>
        </p:nvSpPr>
        <p:spPr>
          <a:xfrm>
            <a:off x="8745050" y="4919800"/>
            <a:ext cx="352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64128" y="4456600"/>
            <a:ext cx="1376101" cy="38007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Font typeface="Arial"/>
              <a:buNone/>
              <a:defRPr>
                <a:solidFill>
                  <a:srgbClr val="0076B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9pPr>
          </a:lstStyle>
          <a:p/>
        </p:txBody>
      </p:sp>
      <p:sp>
        <p:nvSpPr>
          <p:cNvPr id="65" name="Google Shape;65;p30"/>
          <p:cNvSpPr txBox="1"/>
          <p:nvPr>
            <p:ph idx="4" type="body"/>
          </p:nvPr>
        </p:nvSpPr>
        <p:spPr>
          <a:xfrm>
            <a:off x="4739046" y="2833130"/>
            <a:ext cx="1878768" cy="15737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66" name="Google Shape;66;p30"/>
          <p:cNvSpPr txBox="1"/>
          <p:nvPr>
            <p:ph idx="5" type="body"/>
          </p:nvPr>
        </p:nvSpPr>
        <p:spPr>
          <a:xfrm>
            <a:off x="6948287" y="2833130"/>
            <a:ext cx="1878768" cy="15737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67" name="Google Shape;67;p30"/>
          <p:cNvSpPr/>
          <p:nvPr>
            <p:ph idx="6" type="pic"/>
          </p:nvPr>
        </p:nvSpPr>
        <p:spPr>
          <a:xfrm>
            <a:off x="517096" y="1152525"/>
            <a:ext cx="1477749" cy="1477749"/>
          </a:xfrm>
          <a:prstGeom prst="ellipse">
            <a:avLst/>
          </a:prstGeom>
          <a:noFill/>
          <a:ln>
            <a:noFill/>
          </a:ln>
        </p:spPr>
      </p:sp>
      <p:sp>
        <p:nvSpPr>
          <p:cNvPr id="68" name="Google Shape;68;p30"/>
          <p:cNvSpPr/>
          <p:nvPr>
            <p:ph idx="7" type="pic"/>
          </p:nvPr>
        </p:nvSpPr>
        <p:spPr>
          <a:xfrm>
            <a:off x="2729219" y="1152525"/>
            <a:ext cx="1477749" cy="1477749"/>
          </a:xfrm>
          <a:prstGeom prst="ellipse">
            <a:avLst/>
          </a:prstGeom>
          <a:noFill/>
          <a:ln>
            <a:noFill/>
          </a:ln>
        </p:spPr>
      </p:sp>
      <p:sp>
        <p:nvSpPr>
          <p:cNvPr id="69" name="Google Shape;69;p30"/>
          <p:cNvSpPr/>
          <p:nvPr>
            <p:ph idx="8" type="pic"/>
          </p:nvPr>
        </p:nvSpPr>
        <p:spPr>
          <a:xfrm>
            <a:off x="4936673" y="1152525"/>
            <a:ext cx="1477749" cy="1477749"/>
          </a:xfrm>
          <a:prstGeom prst="ellipse">
            <a:avLst/>
          </a:prstGeom>
          <a:noFill/>
          <a:ln>
            <a:noFill/>
          </a:ln>
        </p:spPr>
      </p:sp>
      <p:sp>
        <p:nvSpPr>
          <p:cNvPr id="70" name="Google Shape;70;p30"/>
          <p:cNvSpPr/>
          <p:nvPr>
            <p:ph idx="9" type="pic"/>
          </p:nvPr>
        </p:nvSpPr>
        <p:spPr>
          <a:xfrm>
            <a:off x="7148796" y="1152525"/>
            <a:ext cx="1477749" cy="1477749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1"/>
          <p:cNvSpPr/>
          <p:nvPr/>
        </p:nvSpPr>
        <p:spPr>
          <a:xfrm>
            <a:off x="0" y="0"/>
            <a:ext cx="9144000" cy="5147225"/>
          </a:xfrm>
          <a:prstGeom prst="rect">
            <a:avLst/>
          </a:prstGeom>
          <a:gradFill>
            <a:gsLst>
              <a:gs pos="0">
                <a:srgbClr val="ED1846"/>
              </a:gs>
              <a:gs pos="100000">
                <a:srgbClr val="0076BB"/>
              </a:gs>
            </a:gsLst>
            <a:lin ang="27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8745050" y="4919800"/>
            <a:ext cx="352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31"/>
          <p:cNvSpPr txBox="1"/>
          <p:nvPr>
            <p:ph type="title"/>
          </p:nvPr>
        </p:nvSpPr>
        <p:spPr>
          <a:xfrm>
            <a:off x="429655" y="1594916"/>
            <a:ext cx="8332464" cy="8838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" type="body"/>
          </p:nvPr>
        </p:nvSpPr>
        <p:spPr>
          <a:xfrm>
            <a:off x="2273030" y="3006523"/>
            <a:ext cx="4638675" cy="582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6" name="Google Shape;76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64067" y="4455737"/>
            <a:ext cx="1376162" cy="3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2"/>
          <p:cNvSpPr/>
          <p:nvPr/>
        </p:nvSpPr>
        <p:spPr>
          <a:xfrm>
            <a:off x="4571998" y="0"/>
            <a:ext cx="457200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2"/>
          <p:cNvSpPr/>
          <p:nvPr/>
        </p:nvSpPr>
        <p:spPr>
          <a:xfrm>
            <a:off x="8690136" y="4936025"/>
            <a:ext cx="453863" cy="21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2"/>
          <p:cNvSpPr/>
          <p:nvPr/>
        </p:nvSpPr>
        <p:spPr>
          <a:xfrm>
            <a:off x="-2" y="0"/>
            <a:ext cx="4572002" cy="5147225"/>
          </a:xfrm>
          <a:prstGeom prst="rect">
            <a:avLst/>
          </a:prstGeom>
          <a:gradFill>
            <a:gsLst>
              <a:gs pos="0">
                <a:srgbClr val="ED1846"/>
              </a:gs>
              <a:gs pos="100000">
                <a:srgbClr val="0076BB"/>
              </a:gs>
            </a:gsLst>
            <a:lin ang="27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2"/>
          <p:cNvSpPr txBox="1"/>
          <p:nvPr>
            <p:ph type="title"/>
          </p:nvPr>
        </p:nvSpPr>
        <p:spPr>
          <a:xfrm>
            <a:off x="311700" y="445025"/>
            <a:ext cx="3919902" cy="949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9pPr>
          </a:lstStyle>
          <a:p/>
        </p:txBody>
      </p:sp>
      <p:sp>
        <p:nvSpPr>
          <p:cNvPr id="82" name="Google Shape;82;p32"/>
          <p:cNvSpPr txBox="1"/>
          <p:nvPr>
            <p:ph idx="12" type="sldNum"/>
          </p:nvPr>
        </p:nvSpPr>
        <p:spPr>
          <a:xfrm>
            <a:off x="8745050" y="4919800"/>
            <a:ext cx="352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32"/>
          <p:cNvSpPr txBox="1"/>
          <p:nvPr>
            <p:ph idx="1" type="body"/>
          </p:nvPr>
        </p:nvSpPr>
        <p:spPr>
          <a:xfrm>
            <a:off x="311699" y="1515101"/>
            <a:ext cx="3919904" cy="3350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5275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400">
                <a:solidFill>
                  <a:schemeClr val="lt1"/>
                </a:solidFill>
              </a:defRPr>
            </a:lvl2pPr>
            <a:lvl3pPr indent="-29527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400">
                <a:solidFill>
                  <a:schemeClr val="lt1"/>
                </a:solidFill>
              </a:defRPr>
            </a:lvl3pPr>
            <a:lvl4pPr indent="-29527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400">
                <a:solidFill>
                  <a:schemeClr val="lt1"/>
                </a:solidFill>
              </a:defRPr>
            </a:lvl4pPr>
            <a:lvl5pPr indent="-29527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400">
                <a:solidFill>
                  <a:schemeClr val="lt1"/>
                </a:solidFill>
              </a:defRPr>
            </a:lvl5pPr>
            <a:lvl6pPr indent="-295275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5275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/>
            </a:lvl9pPr>
          </a:lstStyle>
          <a:p/>
        </p:txBody>
      </p:sp>
      <p:pic>
        <p:nvPicPr>
          <p:cNvPr id="84" name="Google Shape;8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64128" y="4456600"/>
            <a:ext cx="1376101" cy="38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3"/>
          <p:cNvSpPr/>
          <p:nvPr>
            <p:ph idx="2" type="pic"/>
          </p:nvPr>
        </p:nvSpPr>
        <p:spPr>
          <a:xfrm>
            <a:off x="0" y="-1"/>
            <a:ext cx="4572000" cy="4936025"/>
          </a:xfrm>
          <a:prstGeom prst="rect">
            <a:avLst/>
          </a:prstGeom>
          <a:solidFill>
            <a:srgbClr val="DADDE3"/>
          </a:solidFill>
          <a:ln>
            <a:noFill/>
          </a:ln>
        </p:spPr>
      </p:sp>
      <p:sp>
        <p:nvSpPr>
          <p:cNvPr id="87" name="Google Shape;87;p33"/>
          <p:cNvSpPr txBox="1"/>
          <p:nvPr>
            <p:ph idx="1" type="body"/>
          </p:nvPr>
        </p:nvSpPr>
        <p:spPr>
          <a:xfrm>
            <a:off x="4823630" y="1152475"/>
            <a:ext cx="3999900" cy="3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5275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-29527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295275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33"/>
          <p:cNvSpPr txBox="1"/>
          <p:nvPr>
            <p:ph type="title"/>
          </p:nvPr>
        </p:nvSpPr>
        <p:spPr>
          <a:xfrm>
            <a:off x="4823630" y="445025"/>
            <a:ext cx="399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Font typeface="Arial"/>
              <a:buNone/>
              <a:defRPr>
                <a:solidFill>
                  <a:srgbClr val="0076B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9pPr>
          </a:lstStyle>
          <a:p/>
        </p:txBody>
      </p:sp>
      <p:pic>
        <p:nvPicPr>
          <p:cNvPr id="89" name="Google Shape;89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64128" y="4456600"/>
            <a:ext cx="1376101" cy="38007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3"/>
          <p:cNvSpPr txBox="1"/>
          <p:nvPr>
            <p:ph idx="12" type="sldNum"/>
          </p:nvPr>
        </p:nvSpPr>
        <p:spPr>
          <a:xfrm>
            <a:off x="8745050" y="4919800"/>
            <a:ext cx="352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4"/>
          <p:cNvSpPr/>
          <p:nvPr>
            <p:ph idx="2" type="pic"/>
          </p:nvPr>
        </p:nvSpPr>
        <p:spPr>
          <a:xfrm>
            <a:off x="4572000" y="0"/>
            <a:ext cx="4572000" cy="4936025"/>
          </a:xfrm>
          <a:prstGeom prst="rect">
            <a:avLst/>
          </a:prstGeom>
          <a:solidFill>
            <a:srgbClr val="DADDE3"/>
          </a:solidFill>
          <a:ln>
            <a:noFill/>
          </a:ln>
        </p:spPr>
      </p:sp>
      <p:sp>
        <p:nvSpPr>
          <p:cNvPr id="93" name="Google Shape;93;p34"/>
          <p:cNvSpPr txBox="1"/>
          <p:nvPr>
            <p:ph idx="1" type="body"/>
          </p:nvPr>
        </p:nvSpPr>
        <p:spPr>
          <a:xfrm>
            <a:off x="318376" y="1152475"/>
            <a:ext cx="3999900" cy="3646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5275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-29527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295275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-295275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34"/>
          <p:cNvSpPr txBox="1"/>
          <p:nvPr>
            <p:ph type="title"/>
          </p:nvPr>
        </p:nvSpPr>
        <p:spPr>
          <a:xfrm>
            <a:off x="318376" y="445025"/>
            <a:ext cx="399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Font typeface="Arial"/>
              <a:buNone/>
              <a:defRPr>
                <a:solidFill>
                  <a:srgbClr val="0076B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9pPr>
          </a:lstStyle>
          <a:p/>
        </p:txBody>
      </p:sp>
      <p:sp>
        <p:nvSpPr>
          <p:cNvPr id="95" name="Google Shape;95;p34"/>
          <p:cNvSpPr txBox="1"/>
          <p:nvPr>
            <p:ph idx="12" type="sldNum"/>
          </p:nvPr>
        </p:nvSpPr>
        <p:spPr>
          <a:xfrm>
            <a:off x="8745050" y="4919800"/>
            <a:ext cx="352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5"/>
          <p:cNvSpPr txBox="1"/>
          <p:nvPr>
            <p:ph type="title"/>
          </p:nvPr>
        </p:nvSpPr>
        <p:spPr>
          <a:xfrm>
            <a:off x="456906" y="206403"/>
            <a:ext cx="8230190" cy="856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5"/>
          <p:cNvSpPr txBox="1"/>
          <p:nvPr>
            <p:ph idx="1" type="body"/>
          </p:nvPr>
        </p:nvSpPr>
        <p:spPr>
          <a:xfrm>
            <a:off x="456906" y="1199784"/>
            <a:ext cx="8230190" cy="3395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">
  <p:cSld name="Title &amp;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 txBox="1"/>
          <p:nvPr>
            <p:ph type="title"/>
          </p:nvPr>
        </p:nvSpPr>
        <p:spPr>
          <a:xfrm>
            <a:off x="428528" y="428626"/>
            <a:ext cx="8258112" cy="714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3000"/>
              <a:buFont typeface="Arial"/>
              <a:buNone/>
              <a:defRPr sz="3000">
                <a:solidFill>
                  <a:srgbClr val="52525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" type="body"/>
          </p:nvPr>
        </p:nvSpPr>
        <p:spPr>
          <a:xfrm>
            <a:off x="428528" y="1255091"/>
            <a:ext cx="8258175" cy="3431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arge Bullet Content">
  <p:cSld name="Title and Large Bullet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4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24"/>
          <p:cNvSpPr txBox="1"/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" type="body"/>
          </p:nvPr>
        </p:nvSpPr>
        <p:spPr>
          <a:xfrm>
            <a:off x="455614" y="1203331"/>
            <a:ext cx="8228012" cy="342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Font typeface="Arial"/>
              <a:buNone/>
              <a:defRPr>
                <a:solidFill>
                  <a:srgbClr val="0076B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9pPr>
          </a:lstStyle>
          <a:p/>
        </p:txBody>
      </p:sp>
      <p:sp>
        <p:nvSpPr>
          <p:cNvPr id="28" name="Google Shape;28;p25"/>
          <p:cNvSpPr txBox="1"/>
          <p:nvPr>
            <p:ph idx="12" type="sldNum"/>
          </p:nvPr>
        </p:nvSpPr>
        <p:spPr>
          <a:xfrm>
            <a:off x="8745050" y="4919800"/>
            <a:ext cx="352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25"/>
          <p:cNvSpPr txBox="1"/>
          <p:nvPr>
            <p:ph idx="2" type="sldNum"/>
          </p:nvPr>
        </p:nvSpPr>
        <p:spPr>
          <a:xfrm>
            <a:off x="8745050" y="4919800"/>
            <a:ext cx="352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" name="Google Shape;3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64128" y="4456600"/>
            <a:ext cx="1376101" cy="38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ulleted Text">
  <p:cSld name="Title and Bulleted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26"/>
          <p:cNvSpPr txBox="1"/>
          <p:nvPr>
            <p:ph type="title"/>
          </p:nvPr>
        </p:nvSpPr>
        <p:spPr>
          <a:xfrm>
            <a:off x="455613" y="308848"/>
            <a:ext cx="8229600" cy="86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  <a:defRPr b="0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" type="body"/>
          </p:nvPr>
        </p:nvSpPr>
        <p:spPr>
          <a:xfrm>
            <a:off x="455614" y="1203326"/>
            <a:ext cx="8228012" cy="342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1C5"/>
              </a:buClr>
              <a:buSzPts val="1800"/>
              <a:buChar char="•"/>
              <a:defRPr>
                <a:solidFill>
                  <a:srgbClr val="0071C5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 txBox="1"/>
          <p:nvPr>
            <p:ph idx="12" type="sldNum"/>
          </p:nvPr>
        </p:nvSpPr>
        <p:spPr>
          <a:xfrm>
            <a:off x="8745050" y="4919800"/>
            <a:ext cx="352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27"/>
          <p:cNvSpPr/>
          <p:nvPr/>
        </p:nvSpPr>
        <p:spPr>
          <a:xfrm>
            <a:off x="0" y="0"/>
            <a:ext cx="9144000" cy="5147225"/>
          </a:xfrm>
          <a:prstGeom prst="rect">
            <a:avLst/>
          </a:prstGeom>
          <a:gradFill>
            <a:gsLst>
              <a:gs pos="0">
                <a:srgbClr val="ED1846"/>
              </a:gs>
              <a:gs pos="100000">
                <a:srgbClr val="0076BB"/>
              </a:gs>
            </a:gsLst>
            <a:lin ang="27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3600"/>
              <a:buNone/>
              <a:defRPr sz="3600">
                <a:solidFill>
                  <a:srgbClr val="0076BB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3600"/>
              <a:buNone/>
              <a:defRPr sz="3600">
                <a:solidFill>
                  <a:srgbClr val="0076BB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3600"/>
              <a:buNone/>
              <a:defRPr sz="3600">
                <a:solidFill>
                  <a:srgbClr val="0076BB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3600"/>
              <a:buNone/>
              <a:defRPr sz="3600">
                <a:solidFill>
                  <a:srgbClr val="0076BB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3600"/>
              <a:buNone/>
              <a:defRPr sz="3600">
                <a:solidFill>
                  <a:srgbClr val="0076BB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3600"/>
              <a:buNone/>
              <a:defRPr sz="3600">
                <a:solidFill>
                  <a:srgbClr val="0076BB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3600"/>
              <a:buNone/>
              <a:defRPr sz="3600">
                <a:solidFill>
                  <a:srgbClr val="0076BB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3600"/>
              <a:buNone/>
              <a:defRPr sz="3600">
                <a:solidFill>
                  <a:srgbClr val="0076BB"/>
                </a:solidFill>
              </a:defRPr>
            </a:lvl9pPr>
          </a:lstStyle>
          <a:p/>
        </p:txBody>
      </p:sp>
      <p:pic>
        <p:nvPicPr>
          <p:cNvPr id="39" name="Google Shape;3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40263" y="4017238"/>
            <a:ext cx="2821856" cy="779353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7"/>
          <p:cNvSpPr txBox="1"/>
          <p:nvPr>
            <p:ph idx="1" type="body"/>
          </p:nvPr>
        </p:nvSpPr>
        <p:spPr>
          <a:xfrm>
            <a:off x="311699" y="3076923"/>
            <a:ext cx="4694140" cy="17887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1_Title and two 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311699" y="1152475"/>
            <a:ext cx="2589592" cy="3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5275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5pPr>
            <a:lvl6pPr indent="-3048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28"/>
          <p:cNvSpPr txBox="1"/>
          <p:nvPr>
            <p:ph idx="2" type="body"/>
          </p:nvPr>
        </p:nvSpPr>
        <p:spPr>
          <a:xfrm>
            <a:off x="3277205" y="1152475"/>
            <a:ext cx="2589592" cy="3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5275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5pPr>
            <a:lvl6pPr indent="-3048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8745050" y="4919800"/>
            <a:ext cx="352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28"/>
          <p:cNvSpPr txBox="1"/>
          <p:nvPr>
            <p:ph idx="3" type="sldNum"/>
          </p:nvPr>
        </p:nvSpPr>
        <p:spPr>
          <a:xfrm>
            <a:off x="8745050" y="4919800"/>
            <a:ext cx="352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Google Shape;4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64128" y="4456600"/>
            <a:ext cx="1376101" cy="38007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Font typeface="Arial"/>
              <a:buNone/>
              <a:defRPr>
                <a:solidFill>
                  <a:srgbClr val="0076B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9pPr>
          </a:lstStyle>
          <a:p/>
        </p:txBody>
      </p:sp>
      <p:sp>
        <p:nvSpPr>
          <p:cNvPr id="48" name="Google Shape;48;p28"/>
          <p:cNvSpPr txBox="1"/>
          <p:nvPr>
            <p:ph idx="4" type="body"/>
          </p:nvPr>
        </p:nvSpPr>
        <p:spPr>
          <a:xfrm>
            <a:off x="6242711" y="1160026"/>
            <a:ext cx="2589592" cy="3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5275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5pPr>
            <a:lvl6pPr indent="-3048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1_Title and two columns 2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idx="1" type="body"/>
          </p:nvPr>
        </p:nvSpPr>
        <p:spPr>
          <a:xfrm>
            <a:off x="311700" y="1152475"/>
            <a:ext cx="1878768" cy="3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5275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/>
            </a:lvl2pPr>
            <a:lvl3pPr indent="-29527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/>
            </a:lvl3pPr>
            <a:lvl4pPr indent="-29527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/>
            </a:lvl4pPr>
            <a:lvl5pPr indent="-3048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29"/>
          <p:cNvSpPr txBox="1"/>
          <p:nvPr>
            <p:ph idx="2" type="body"/>
          </p:nvPr>
        </p:nvSpPr>
        <p:spPr>
          <a:xfrm>
            <a:off x="2528710" y="1152475"/>
            <a:ext cx="1878768" cy="3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5275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/>
            </a:lvl2pPr>
            <a:lvl3pPr indent="-29527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/>
            </a:lvl3pPr>
            <a:lvl4pPr indent="-29527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/>
            </a:lvl4pPr>
            <a:lvl5pPr indent="-3048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29"/>
          <p:cNvSpPr txBox="1"/>
          <p:nvPr>
            <p:ph idx="12" type="sldNum"/>
          </p:nvPr>
        </p:nvSpPr>
        <p:spPr>
          <a:xfrm>
            <a:off x="8745050" y="4919800"/>
            <a:ext cx="352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29"/>
          <p:cNvSpPr txBox="1"/>
          <p:nvPr>
            <p:ph idx="3" type="sldNum"/>
          </p:nvPr>
        </p:nvSpPr>
        <p:spPr>
          <a:xfrm>
            <a:off x="8745050" y="4919800"/>
            <a:ext cx="352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64128" y="4456600"/>
            <a:ext cx="1376101" cy="38007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Font typeface="Arial"/>
              <a:buNone/>
              <a:defRPr>
                <a:solidFill>
                  <a:srgbClr val="0076B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9pPr>
          </a:lstStyle>
          <a:p/>
        </p:txBody>
      </p:sp>
      <p:sp>
        <p:nvSpPr>
          <p:cNvPr id="56" name="Google Shape;56;p29"/>
          <p:cNvSpPr txBox="1"/>
          <p:nvPr>
            <p:ph idx="4" type="body"/>
          </p:nvPr>
        </p:nvSpPr>
        <p:spPr>
          <a:xfrm>
            <a:off x="4739046" y="1160026"/>
            <a:ext cx="1878768" cy="3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5275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/>
            </a:lvl2pPr>
            <a:lvl3pPr indent="-29527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/>
            </a:lvl3pPr>
            <a:lvl4pPr indent="-29527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/>
            </a:lvl4pPr>
            <a:lvl5pPr indent="-3048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29"/>
          <p:cNvSpPr txBox="1"/>
          <p:nvPr>
            <p:ph idx="5" type="body"/>
          </p:nvPr>
        </p:nvSpPr>
        <p:spPr>
          <a:xfrm>
            <a:off x="6948287" y="1160026"/>
            <a:ext cx="1878768" cy="3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5275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/>
            </a:lvl2pPr>
            <a:lvl3pPr indent="-29527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/>
            </a:lvl3pPr>
            <a:lvl4pPr indent="-29527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/>
            </a:lvl4pPr>
            <a:lvl5pPr indent="-3048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" name="Google Shape;9;p20"/>
          <p:cNvSpPr/>
          <p:nvPr/>
        </p:nvSpPr>
        <p:spPr>
          <a:xfrm>
            <a:off x="0" y="4936025"/>
            <a:ext cx="9144000" cy="211200"/>
          </a:xfrm>
          <a:prstGeom prst="rect">
            <a:avLst/>
          </a:prstGeom>
          <a:gradFill>
            <a:gsLst>
              <a:gs pos="0">
                <a:srgbClr val="ED1846"/>
              </a:gs>
              <a:gs pos="100000">
                <a:srgbClr val="0076BB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gramineproject/gramine" TargetMode="External"/><Relationship Id="rId4" Type="http://schemas.openxmlformats.org/officeDocument/2006/relationships/hyperlink" Target="https://gramine.readthedocs.io/" TargetMode="External"/><Relationship Id="rId9" Type="http://schemas.openxmlformats.org/officeDocument/2006/relationships/image" Target="../media/image16.png"/><Relationship Id="rId5" Type="http://schemas.openxmlformats.org/officeDocument/2006/relationships/hyperlink" Target="https://gramine.readthedocs.io/" TargetMode="External"/><Relationship Id="rId6" Type="http://schemas.openxmlformats.org/officeDocument/2006/relationships/hyperlink" Target="https://gramine.readthedocs.io/" TargetMode="External"/><Relationship Id="rId7" Type="http://schemas.openxmlformats.org/officeDocument/2006/relationships/hyperlink" Target="https://gitter.im/gramineproject/community" TargetMode="External"/><Relationship Id="rId8" Type="http://schemas.openxmlformats.org/officeDocument/2006/relationships/hyperlink" Target="https://gramineproject.io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twitter.com/ConfidentialC2" TargetMode="External"/><Relationship Id="rId4" Type="http://schemas.openxmlformats.org/officeDocument/2006/relationships/hyperlink" Target="https://www.linkedin.com/company/confidential-computing/" TargetMode="External"/><Relationship Id="rId5" Type="http://schemas.openxmlformats.org/officeDocument/2006/relationships/hyperlink" Target="https://confidentialcomputing.io/" TargetMode="External"/><Relationship Id="rId6" Type="http://schemas.openxmlformats.org/officeDocument/2006/relationships/image" Target="../media/image24.png"/><Relationship Id="rId7" Type="http://schemas.openxmlformats.org/officeDocument/2006/relationships/image" Target="../media/image7.png"/><Relationship Id="rId8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3.jpg"/><Relationship Id="rId10" Type="http://schemas.openxmlformats.org/officeDocument/2006/relationships/image" Target="../media/image22.png"/><Relationship Id="rId13" Type="http://schemas.openxmlformats.org/officeDocument/2006/relationships/image" Target="../media/image14.jpg"/><Relationship Id="rId12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jp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20.jpg"/><Relationship Id="rId5" Type="http://schemas.openxmlformats.org/officeDocument/2006/relationships/image" Target="../media/image17.png"/><Relationship Id="rId6" Type="http://schemas.openxmlformats.org/officeDocument/2006/relationships/image" Target="../media/image36.png"/><Relationship Id="rId7" Type="http://schemas.openxmlformats.org/officeDocument/2006/relationships/image" Target="../media/image9.png"/><Relationship Id="rId8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25.png"/><Relationship Id="rId13" Type="http://schemas.openxmlformats.org/officeDocument/2006/relationships/image" Target="../media/image40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37.png"/><Relationship Id="rId9" Type="http://schemas.openxmlformats.org/officeDocument/2006/relationships/image" Target="../media/image29.png"/><Relationship Id="rId15" Type="http://schemas.openxmlformats.org/officeDocument/2006/relationships/image" Target="../media/image42.png"/><Relationship Id="rId14" Type="http://schemas.openxmlformats.org/officeDocument/2006/relationships/image" Target="../media/image43.png"/><Relationship Id="rId17" Type="http://schemas.openxmlformats.org/officeDocument/2006/relationships/image" Target="../media/image41.png"/><Relationship Id="rId16" Type="http://schemas.openxmlformats.org/officeDocument/2006/relationships/image" Target="../media/image44.png"/><Relationship Id="rId5" Type="http://schemas.openxmlformats.org/officeDocument/2006/relationships/image" Target="../media/image34.png"/><Relationship Id="rId6" Type="http://schemas.openxmlformats.org/officeDocument/2006/relationships/image" Target="../media/image31.jpg"/><Relationship Id="rId18" Type="http://schemas.openxmlformats.org/officeDocument/2006/relationships/image" Target="../media/image39.png"/><Relationship Id="rId7" Type="http://schemas.openxmlformats.org/officeDocument/2006/relationships/image" Target="../media/image26.png"/><Relationship Id="rId8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12.png"/><Relationship Id="rId11" Type="http://schemas.openxmlformats.org/officeDocument/2006/relationships/hyperlink" Target="https://intl.cloud.tencent.com/" TargetMode="External"/><Relationship Id="rId10" Type="http://schemas.openxmlformats.org/officeDocument/2006/relationships/hyperlink" Target="https://www.jdcloud.com/" TargetMode="External"/><Relationship Id="rId21" Type="http://schemas.openxmlformats.org/officeDocument/2006/relationships/image" Target="../media/image4.png"/><Relationship Id="rId13" Type="http://schemas.openxmlformats.org/officeDocument/2006/relationships/hyperlink" Target="https://www.eder.io/" TargetMode="External"/><Relationship Id="rId12" Type="http://schemas.openxmlformats.org/officeDocument/2006/relationships/hyperlink" Target="http://enclaive.io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hyperlink" Target="https://cosmian.com/" TargetMode="External"/><Relationship Id="rId9" Type="http://schemas.openxmlformats.org/officeDocument/2006/relationships/hyperlink" Target="https://www.eder.io/" TargetMode="External"/><Relationship Id="rId15" Type="http://schemas.openxmlformats.org/officeDocument/2006/relationships/hyperlink" Target="https://github.com/intel-analytics/BigDL" TargetMode="External"/><Relationship Id="rId14" Type="http://schemas.openxmlformats.org/officeDocument/2006/relationships/hyperlink" Target="https://www.das-e-rezept-fuer-deutschland.de/en/test-phase" TargetMode="External"/><Relationship Id="rId17" Type="http://schemas.openxmlformats.org/officeDocument/2006/relationships/hyperlink" Target="https://medium.com/openfl/a-path-towards-secure-federated-learning-c2fb16d5e66e" TargetMode="External"/><Relationship Id="rId16" Type="http://schemas.openxmlformats.org/officeDocument/2006/relationships/hyperlink" Target="https://github.com/openvinotoolkit/security_addon" TargetMode="External"/><Relationship Id="rId5" Type="http://schemas.openxmlformats.org/officeDocument/2006/relationships/hyperlink" Target="https://cosmian.com/" TargetMode="External"/><Relationship Id="rId19" Type="http://schemas.openxmlformats.org/officeDocument/2006/relationships/image" Target="../media/image6.png"/><Relationship Id="rId6" Type="http://schemas.openxmlformats.org/officeDocument/2006/relationships/hyperlink" Target="https://cosmian.com/" TargetMode="External"/><Relationship Id="rId18" Type="http://schemas.openxmlformats.org/officeDocument/2006/relationships/hyperlink" Target="https://github.com/intel/confidential-computing-zoo" TargetMode="External"/><Relationship Id="rId7" Type="http://schemas.openxmlformats.org/officeDocument/2006/relationships/hyperlink" Target="https://www.eder.io/" TargetMode="External"/><Relationship Id="rId8" Type="http://schemas.openxmlformats.org/officeDocument/2006/relationships/hyperlink" Target="https://www.edgeless.systems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ub.docker.com/r/gramineproject/gramin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hyperlink" Target="https://gramineproject.io/blog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chive.fosdem.org/2022/schedule/event/tee_gramine/" TargetMode="External"/><Relationship Id="rId4" Type="http://schemas.openxmlformats.org/officeDocument/2006/relationships/hyperlink" Target="https://confidentialcomputing.io/webinar-gramine/" TargetMode="External"/><Relationship Id="rId9" Type="http://schemas.openxmlformats.org/officeDocument/2006/relationships/hyperlink" Target="https://techcommunity.microsoft.com/t5/azure-confidential-computing/developers-guide-to-gramine-open-source-lib-os-for-running/ba-p/3645841" TargetMode="External"/><Relationship Id="rId5" Type="http://schemas.openxmlformats.org/officeDocument/2006/relationships/hyperlink" Target="https://community.intel.com/t5/Blogs/Tech-Innovation/Data-Center/Third-SGX-Community-Day/post/1393177" TargetMode="External"/><Relationship Id="rId6" Type="http://schemas.openxmlformats.org/officeDocument/2006/relationships/hyperlink" Target="https://2022.oc3.dev/" TargetMode="External"/><Relationship Id="rId7" Type="http://schemas.openxmlformats.org/officeDocument/2006/relationships/hyperlink" Target="https://arxiv.org/abs/2203.01813" TargetMode="External"/><Relationship Id="rId8" Type="http://schemas.openxmlformats.org/officeDocument/2006/relationships/hyperlink" Target="https://www.linkedin.com/pulse/how-open-source-gramine-accelerates-expanding-confidential-mona-vij/?trk=articles_directory" TargetMode="Externa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hyperlink" Target="https://enclaive.io/" TargetMode="External"/><Relationship Id="rId10" Type="http://schemas.openxmlformats.org/officeDocument/2006/relationships/hyperlink" Target="https://www.edgeless.systems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eRP-FD/vau-base-image" TargetMode="External"/><Relationship Id="rId4" Type="http://schemas.openxmlformats.org/officeDocument/2006/relationships/hyperlink" Target="https://bigdl.readthedocs.io/en/latest/doc/PPML/Overview/azure_ppml.html" TargetMode="External"/><Relationship Id="rId9" Type="http://schemas.openxmlformats.org/officeDocument/2006/relationships/hyperlink" Target="https://github.com/openvinotoolkit/security_addon/blob/master/docs/ovsa_get_started_sgx.md" TargetMode="External"/><Relationship Id="rId5" Type="http://schemas.openxmlformats.org/officeDocument/2006/relationships/hyperlink" Target="https://medium.com/openfl/a-path-towards-secure-federated-learning-c2fb16d5e66e" TargetMode="External"/><Relationship Id="rId6" Type="http://schemas.openxmlformats.org/officeDocument/2006/relationships/hyperlink" Target="https://www.edgeless.systems/" TargetMode="External"/><Relationship Id="rId7" Type="http://schemas.openxmlformats.org/officeDocument/2006/relationships/hyperlink" Target="https://www.marblerun.sh/" TargetMode="External"/><Relationship Id="rId8" Type="http://schemas.openxmlformats.org/officeDocument/2006/relationships/hyperlink" Target="https://github.com/intel/confidential-computing-zoo" TargetMode="External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hyperlink" Target="https://gramine.readthedocs.io/en/latest/" TargetMode="External"/><Relationship Id="rId10" Type="http://schemas.openxmlformats.org/officeDocument/2006/relationships/hyperlink" Target="https://github.com/gramineproject/gramine/issues" TargetMode="External"/><Relationship Id="rId13" Type="http://schemas.openxmlformats.org/officeDocument/2006/relationships/hyperlink" Target="https://github.com/orgs/gramineproject/projects/1" TargetMode="External"/><Relationship Id="rId12" Type="http://schemas.openxmlformats.org/officeDocument/2006/relationships/hyperlink" Target="https://gramine.readthedocs.io/projects/gsc/en/latest/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gramineproject/gramine/blob/master/CODE_OF_CONDUCT.rst" TargetMode="External"/><Relationship Id="rId4" Type="http://schemas.openxmlformats.org/officeDocument/2006/relationships/hyperlink" Target="https://github.com/gramineproject" TargetMode="External"/><Relationship Id="rId9" Type="http://schemas.openxmlformats.org/officeDocument/2006/relationships/hyperlink" Target="https://github.com/gramineproject/graphene" TargetMode="External"/><Relationship Id="rId5" Type="http://schemas.openxmlformats.org/officeDocument/2006/relationships/hyperlink" Target="https://github.com/gramineproject/gramine" TargetMode="External"/><Relationship Id="rId6" Type="http://schemas.openxmlformats.org/officeDocument/2006/relationships/hyperlink" Target="https://github.com/gramineproject/examples" TargetMode="External"/><Relationship Id="rId7" Type="http://schemas.openxmlformats.org/officeDocument/2006/relationships/hyperlink" Target="https://github.com/gramineproject/gsc" TargetMode="External"/><Relationship Id="rId8" Type="http://schemas.openxmlformats.org/officeDocument/2006/relationships/hyperlink" Target="https://github.com/gramineproject/contrib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>
            <p:ph type="ctrTitle"/>
          </p:nvPr>
        </p:nvSpPr>
        <p:spPr>
          <a:xfrm>
            <a:off x="208986" y="640299"/>
            <a:ext cx="8726027" cy="20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Arial"/>
              <a:buNone/>
            </a:pPr>
            <a:r>
              <a:rPr lang="en-US"/>
              <a:t>Gramine:</a:t>
            </a:r>
            <a:br>
              <a:rPr lang="en-US"/>
            </a:br>
            <a:r>
              <a:rPr lang="en-US" sz="3200"/>
              <a:t>Securing unmodified Linux Applications with  Confidential Computing </a:t>
            </a:r>
            <a:endParaRPr/>
          </a:p>
        </p:txBody>
      </p:sp>
      <p:sp>
        <p:nvSpPr>
          <p:cNvPr id="104" name="Google Shape;104;p1"/>
          <p:cNvSpPr txBox="1"/>
          <p:nvPr>
            <p:ph idx="1" type="subTitle"/>
          </p:nvPr>
        </p:nvSpPr>
        <p:spPr>
          <a:xfrm>
            <a:off x="304719" y="2899273"/>
            <a:ext cx="7195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/>
              <a:t>Presenters: Michał Kowalczyk, Mona Vij</a:t>
            </a:r>
            <a:endParaRPr/>
          </a:p>
        </p:txBody>
      </p:sp>
      <p:pic>
        <p:nvPicPr>
          <p:cNvPr id="105" name="Google Shape;105;p1"/>
          <p:cNvPicPr preferRelativeResize="0"/>
          <p:nvPr/>
        </p:nvPicPr>
        <p:blipFill rotWithShape="1">
          <a:blip r:embed="rId3">
            <a:alphaModFix/>
          </a:blip>
          <a:srcRect b="0" l="0" r="21611" t="0"/>
          <a:stretch/>
        </p:blipFill>
        <p:spPr>
          <a:xfrm>
            <a:off x="8085549" y="274850"/>
            <a:ext cx="820226" cy="11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093935f1e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Font typeface="Arial"/>
              <a:buNone/>
            </a:pPr>
            <a:r>
              <a:rPr lang="en-US"/>
              <a:t>Budget</a:t>
            </a:r>
            <a:endParaRPr/>
          </a:p>
        </p:txBody>
      </p:sp>
      <p:sp>
        <p:nvSpPr>
          <p:cNvPr id="175" name="Google Shape;175;g1f093935f1e_0_6"/>
          <p:cNvSpPr txBox="1"/>
          <p:nvPr>
            <p:ph idx="4294967295" type="body"/>
          </p:nvPr>
        </p:nvSpPr>
        <p:spPr>
          <a:xfrm>
            <a:off x="420786" y="1079697"/>
            <a:ext cx="8521800" cy="3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2022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~$10,000 used for buying 2 ICX servers</a:t>
            </a:r>
            <a:endParaRPr/>
          </a:p>
          <a:p>
            <a:pPr indent="-228600" lvl="2" marL="1143000" rtl="0" algn="l">
              <a:spcBef>
                <a:spcPts val="5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Hosted in UNC for CI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Intel donated 2 ICX servers for CI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2023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Need </a:t>
            </a:r>
            <a:r>
              <a:rPr lang="en-US"/>
              <a:t>budget</a:t>
            </a:r>
            <a:r>
              <a:rPr lang="en-US"/>
              <a:t> for creation of Gramine website</a:t>
            </a:r>
            <a:endParaRPr/>
          </a:p>
          <a:p>
            <a:pPr indent="-228600" lvl="2" marL="1143000" rtl="0" algn="l">
              <a:spcBef>
                <a:spcPts val="5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currently </a:t>
            </a:r>
            <a:r>
              <a:rPr lang="en-US"/>
              <a:t>static content hosted at ITL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Need VPS server for the packages and the website</a:t>
            </a:r>
            <a:endParaRPr/>
          </a:p>
          <a:p>
            <a:pPr indent="-228600" lvl="2" marL="1143000" rtl="0" algn="l">
              <a:spcBef>
                <a:spcPts val="5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waiting for LF to organize it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Font typeface="Arial"/>
              <a:buNone/>
            </a:pPr>
            <a:r>
              <a:rPr lang="en-US"/>
              <a:t>Vulnerability Management Coordination </a:t>
            </a:r>
            <a:endParaRPr/>
          </a:p>
        </p:txBody>
      </p:sp>
      <p:sp>
        <p:nvSpPr>
          <p:cNvPr id="181" name="Google Shape;181;p17"/>
          <p:cNvSpPr txBox="1"/>
          <p:nvPr>
            <p:ph idx="4294967295" type="body"/>
          </p:nvPr>
        </p:nvSpPr>
        <p:spPr>
          <a:xfrm>
            <a:off x="420786" y="1079697"/>
            <a:ext cx="8521700" cy="322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Provide a way to easily communicate and exchange security information between the projects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Waiting for updates from CCC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/>
        </p:nvSpPr>
        <p:spPr>
          <a:xfrm>
            <a:off x="505688" y="506378"/>
            <a:ext cx="81795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Github Repo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https://github.com/gramineproject/gramine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Gramine Documentation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sng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</a:t>
            </a:r>
            <a:r>
              <a:rPr lang="en-US" sz="2000" u="sng">
                <a:solidFill>
                  <a:schemeClr val="accent3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</a:t>
            </a:r>
            <a:r>
              <a:rPr b="0" i="0" lang="en-US" sz="2000" u="sng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ramine.readthedocs.io</a:t>
            </a:r>
            <a:endParaRPr b="0" i="0" sz="20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Gitter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accent3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https://gitter.im/gramineproject/community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Gramine Project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accent3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https://gramineproject.io/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84949" y="110004"/>
            <a:ext cx="1644334" cy="164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>
            <p:ph idx="1" type="body"/>
          </p:nvPr>
        </p:nvSpPr>
        <p:spPr>
          <a:xfrm>
            <a:off x="397043" y="3991323"/>
            <a:ext cx="469414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@ConfidentialC2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confidential-computing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confidentialcomputing.io</a:t>
            </a:r>
            <a:endParaRPr/>
          </a:p>
        </p:txBody>
      </p:sp>
      <p:pic>
        <p:nvPicPr>
          <p:cNvPr descr="Logo&#10;&#10;Description automatically generated" id="193" name="Google Shape;193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1699" y="4568557"/>
            <a:ext cx="230038" cy="230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silhouette, clipart, vector graphics&#10;&#10;Description automatically generated" id="194" name="Google Shape;194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1699" y="4315206"/>
            <a:ext cx="230038" cy="230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195" name="Google Shape;195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1699" y="4085168"/>
            <a:ext cx="230038" cy="230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unc chapel hill logo" id="200" name="Google Shape;200;g1dc7bcc2c9d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7636" y="1125200"/>
            <a:ext cx="773231" cy="7490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amu logo" id="201" name="Google Shape;201;g1dc7bcc2c9d_2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6514" y="1191410"/>
            <a:ext cx="1720743" cy="714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ntel new logo" id="202" name="Google Shape;202;g1dc7bcc2c9d_2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761" y="1318459"/>
            <a:ext cx="1012459" cy="42722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1dc7bcc2c9d_2_0"/>
          <p:cNvSpPr txBox="1"/>
          <p:nvPr/>
        </p:nvSpPr>
        <p:spPr>
          <a:xfrm>
            <a:off x="390171" y="2548341"/>
            <a:ext cx="1567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rPr>
              <a:t>Dmitrii Kuvaiskii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rPr>
              <a:t>Mona Vij</a:t>
            </a:r>
            <a:endParaRPr/>
          </a:p>
        </p:txBody>
      </p:sp>
      <p:sp>
        <p:nvSpPr>
          <p:cNvPr id="204" name="Google Shape;204;g1dc7bcc2c9d_2_0"/>
          <p:cNvSpPr txBox="1"/>
          <p:nvPr/>
        </p:nvSpPr>
        <p:spPr>
          <a:xfrm>
            <a:off x="5097231" y="2546795"/>
            <a:ext cx="1192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rPr>
              <a:t>Don Porter</a:t>
            </a:r>
            <a:endParaRPr/>
          </a:p>
        </p:txBody>
      </p:sp>
      <p:sp>
        <p:nvSpPr>
          <p:cNvPr id="205" name="Google Shape;205;g1dc7bcc2c9d_2_0"/>
          <p:cNvSpPr txBox="1"/>
          <p:nvPr/>
        </p:nvSpPr>
        <p:spPr>
          <a:xfrm>
            <a:off x="2721940" y="2546797"/>
            <a:ext cx="18294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rPr>
              <a:t>Micha</a:t>
            </a:r>
            <a:r>
              <a:rPr lang="en-US" sz="1500">
                <a:solidFill>
                  <a:srgbClr val="0071C5"/>
                </a:solidFill>
              </a:rPr>
              <a:t>ł</a:t>
            </a:r>
            <a:r>
              <a:rPr b="0" i="0" lang="en-US" sz="15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rPr>
              <a:t> Kowalczyk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rPr>
              <a:t>Borys Popławski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rPr>
              <a:t>Wojciech Porczyk</a:t>
            </a:r>
            <a:endParaRPr/>
          </a:p>
        </p:txBody>
      </p:sp>
      <p:sp>
        <p:nvSpPr>
          <p:cNvPr id="206" name="Google Shape;206;g1dc7bcc2c9d_2_0"/>
          <p:cNvSpPr txBox="1"/>
          <p:nvPr/>
        </p:nvSpPr>
        <p:spPr>
          <a:xfrm>
            <a:off x="7003762" y="2582419"/>
            <a:ext cx="13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rPr>
              <a:t>Chia-Che Tsai</a:t>
            </a:r>
            <a:endParaRPr/>
          </a:p>
        </p:txBody>
      </p:sp>
      <p:pic>
        <p:nvPicPr>
          <p:cNvPr descr="what is golem gnt" id="207" name="Google Shape;207;g1dc7bcc2c9d_2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91586" y="4344940"/>
            <a:ext cx="526519" cy="255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libaba cloud logo" id="208" name="Google Shape;208;g1dc7bcc2c9d_2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56902" y="4322204"/>
            <a:ext cx="811947" cy="3880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generated with very high confidence" id="209" name="Google Shape;209;g1dc7bcc2c9d_2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41355" y="4285818"/>
            <a:ext cx="377726" cy="3732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ubes Architecture" id="210" name="Google Shape;210;g1dc7bcc2c9d_2_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29180" y="1266778"/>
            <a:ext cx="709682" cy="54826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1dc7bcc2c9d_2_0"/>
          <p:cNvSpPr txBox="1"/>
          <p:nvPr/>
        </p:nvSpPr>
        <p:spPr>
          <a:xfrm>
            <a:off x="158780" y="4344940"/>
            <a:ext cx="5626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o"/>
            </a:pPr>
            <a:r>
              <a:rPr b="0" i="0" lang="en-US" sz="12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rPr>
              <a:t>Several other contributors from several companies and academic partners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o"/>
            </a:pPr>
            <a:r>
              <a:rPr b="0" i="0" lang="en-US" sz="12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rPr>
              <a:t>Intel team has ownership of productizing Gramine</a:t>
            </a:r>
            <a:endParaRPr/>
          </a:p>
        </p:txBody>
      </p:sp>
      <p:pic>
        <p:nvPicPr>
          <p:cNvPr descr="Document" id="212" name="Google Shape;212;g1dc7bcc2c9d_2_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420614" y="1991298"/>
            <a:ext cx="346835" cy="524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" id="213" name="Google Shape;213;g1dc7bcc2c9d_2_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408022" y="1991298"/>
            <a:ext cx="377726" cy="5714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" id="214" name="Google Shape;214;g1dc7bcc2c9d_2_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90388" y="1993069"/>
            <a:ext cx="338823" cy="5125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" id="215" name="Google Shape;215;g1dc7bcc2c9d_2_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11354" y="1991299"/>
            <a:ext cx="341275" cy="51628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dc7bcc2c9d_2_0"/>
          <p:cNvSpPr txBox="1"/>
          <p:nvPr>
            <p:ph type="title"/>
          </p:nvPr>
        </p:nvSpPr>
        <p:spPr>
          <a:xfrm>
            <a:off x="455613" y="308848"/>
            <a:ext cx="82296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Meet the team</a:t>
            </a:r>
            <a:endParaRPr/>
          </a:p>
        </p:txBody>
      </p:sp>
      <p:pic>
        <p:nvPicPr>
          <p:cNvPr descr="Document" id="217" name="Google Shape;217;g1dc7bcc2c9d_2_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flipH="1">
            <a:off x="3373746" y="1993070"/>
            <a:ext cx="349641" cy="5280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" id="218" name="Google Shape;218;g1dc7bcc2c9d_2_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flipH="1">
            <a:off x="3781598" y="1993070"/>
            <a:ext cx="349641" cy="5280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" id="219" name="Google Shape;219;g1dc7bcc2c9d_2_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flipH="1">
            <a:off x="2961312" y="1993070"/>
            <a:ext cx="349641" cy="528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dc7bcc2c9d_2_23"/>
          <p:cNvSpPr txBox="1"/>
          <p:nvPr>
            <p:ph type="title"/>
          </p:nvPr>
        </p:nvSpPr>
        <p:spPr>
          <a:xfrm>
            <a:off x="628650" y="274638"/>
            <a:ext cx="78867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Gramine Project</a:t>
            </a:r>
            <a:endParaRPr/>
          </a:p>
        </p:txBody>
      </p:sp>
      <p:sp>
        <p:nvSpPr>
          <p:cNvPr id="226" name="Google Shape;226;g1dc7bcc2c9d_2_23"/>
          <p:cNvSpPr txBox="1"/>
          <p:nvPr>
            <p:ph idx="1" type="body"/>
          </p:nvPr>
        </p:nvSpPr>
        <p:spPr>
          <a:xfrm>
            <a:off x="455614" y="1203331"/>
            <a:ext cx="8228100" cy="3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60032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Gramine is a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multi-process Library OS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and portability framework </a:t>
            </a:r>
            <a:endParaRPr/>
          </a:p>
          <a:p>
            <a:pPr indent="-262890" lvl="1" marL="511144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Unmodified Linux applications running on several backends</a:t>
            </a:r>
            <a:endParaRPr/>
          </a:p>
          <a:p>
            <a:pPr indent="-262890" lvl="1" marL="511144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Current backends: Linux (direct), Linux-SGX</a:t>
            </a:r>
            <a:endParaRPr/>
          </a:p>
          <a:p>
            <a:pPr indent="-262890" lvl="1" marL="511144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Future backends: VM, TDX</a:t>
            </a:r>
            <a:endParaRPr/>
          </a:p>
          <a:p>
            <a:pPr indent="-260032" lvl="0" marL="2857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Community-maintained open-source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(LGPL) project hosted on GitHub</a:t>
            </a:r>
            <a:endParaRPr/>
          </a:p>
          <a:p>
            <a:pPr indent="-262890" lvl="1" marL="511144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Joined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Confidential Compute Consortium (CCC)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in Sep‘21 </a:t>
            </a:r>
            <a:endParaRPr/>
          </a:p>
          <a:p>
            <a:pPr indent="-260032" lvl="0" marL="2857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Cloud deployment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with Azure and AliCloud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60032" lvl="1" marL="7429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Several production deployments (TBD)</a:t>
            </a:r>
            <a:endParaRPr/>
          </a:p>
          <a:p>
            <a:pPr indent="-260032" lvl="0" marL="2857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76767"/>
              </a:buClr>
              <a:buSzPct val="100000"/>
              <a:buFont typeface="Courier New"/>
              <a:buChar char="o"/>
            </a:pPr>
            <a:r>
              <a:rPr b="0" i="0" lang="en-US">
                <a:solidFill>
                  <a:srgbClr val="676767"/>
                </a:solidFill>
                <a:latin typeface="Open Sans"/>
                <a:ea typeface="Open Sans"/>
                <a:cs typeface="Open Sans"/>
                <a:sym typeface="Open Sans"/>
              </a:rPr>
              <a:t>Four major releases since initial v1.0 in Oct ‘21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62890" lvl="1" marL="511144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Latest v1.4 in Feb ’23</a:t>
            </a:r>
            <a:endParaRPr/>
          </a:p>
          <a:p>
            <a:pPr indent="-180022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t/>
            </a:r>
            <a:endParaRPr b="0" i="0">
              <a:solidFill>
                <a:srgbClr val="67676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80022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180022" lvl="0" marL="2857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1dc7bcc2c9d_2_23"/>
          <p:cNvSpPr txBox="1"/>
          <p:nvPr>
            <p:ph idx="12" type="sldNum"/>
          </p:nvPr>
        </p:nvSpPr>
        <p:spPr>
          <a:xfrm>
            <a:off x="645795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dc7bcc2c9d_2_30"/>
          <p:cNvSpPr txBox="1"/>
          <p:nvPr>
            <p:ph type="title"/>
          </p:nvPr>
        </p:nvSpPr>
        <p:spPr>
          <a:xfrm>
            <a:off x="628650" y="274638"/>
            <a:ext cx="78867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Gramine examples of applications</a:t>
            </a:r>
            <a:b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1dc7bcc2c9d_2_30"/>
          <p:cNvSpPr txBox="1"/>
          <p:nvPr>
            <p:ph idx="12" type="sldNum"/>
          </p:nvPr>
        </p:nvSpPr>
        <p:spPr>
          <a:xfrm>
            <a:off x="645795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34" name="Google Shape;234;g1dc7bcc2c9d_2_30"/>
          <p:cNvSpPr txBox="1"/>
          <p:nvPr/>
        </p:nvSpPr>
        <p:spPr>
          <a:xfrm>
            <a:off x="5285136" y="908827"/>
            <a:ext cx="144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rPr>
              <a:t>Languages</a:t>
            </a:r>
            <a:endParaRPr/>
          </a:p>
        </p:txBody>
      </p:sp>
      <p:sp>
        <p:nvSpPr>
          <p:cNvPr id="235" name="Google Shape;235;g1dc7bcc2c9d_2_30"/>
          <p:cNvSpPr txBox="1"/>
          <p:nvPr/>
        </p:nvSpPr>
        <p:spPr>
          <a:xfrm>
            <a:off x="1245098" y="904022"/>
            <a:ext cx="125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rPr>
              <a:t>AI/ML</a:t>
            </a:r>
            <a:endParaRPr/>
          </a:p>
        </p:txBody>
      </p:sp>
      <p:sp>
        <p:nvSpPr>
          <p:cNvPr id="236" name="Google Shape;236;g1dc7bcc2c9d_2_30"/>
          <p:cNvSpPr txBox="1"/>
          <p:nvPr/>
        </p:nvSpPr>
        <p:spPr>
          <a:xfrm>
            <a:off x="2487209" y="903124"/>
            <a:ext cx="140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rPr>
              <a:t>Databases </a:t>
            </a:r>
            <a:endParaRPr/>
          </a:p>
        </p:txBody>
      </p:sp>
      <p:sp>
        <p:nvSpPr>
          <p:cNvPr id="237" name="Google Shape;237;g1dc7bcc2c9d_2_30"/>
          <p:cNvSpPr txBox="1"/>
          <p:nvPr/>
        </p:nvSpPr>
        <p:spPr>
          <a:xfrm>
            <a:off x="3740402" y="905426"/>
            <a:ext cx="170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rPr>
              <a:t>Web Servers</a:t>
            </a:r>
            <a:endParaRPr/>
          </a:p>
        </p:txBody>
      </p:sp>
      <p:sp>
        <p:nvSpPr>
          <p:cNvPr id="238" name="Google Shape;238;g1dc7bcc2c9d_2_30"/>
          <p:cNvSpPr txBox="1"/>
          <p:nvPr/>
        </p:nvSpPr>
        <p:spPr>
          <a:xfrm>
            <a:off x="6602448" y="901970"/>
            <a:ext cx="107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rPr>
              <a:t>Misc</a:t>
            </a:r>
            <a:endParaRPr/>
          </a:p>
        </p:txBody>
      </p:sp>
      <p:grpSp>
        <p:nvGrpSpPr>
          <p:cNvPr id="239" name="Google Shape;239;g1dc7bcc2c9d_2_30"/>
          <p:cNvGrpSpPr/>
          <p:nvPr/>
        </p:nvGrpSpPr>
        <p:grpSpPr>
          <a:xfrm>
            <a:off x="1124227" y="1329616"/>
            <a:ext cx="6813951" cy="3455609"/>
            <a:chOff x="591960" y="859298"/>
            <a:chExt cx="8191815" cy="4114800"/>
          </a:xfrm>
        </p:grpSpPr>
        <p:pic>
          <p:nvPicPr>
            <p:cNvPr descr="Image result for python logo" id="240" name="Google Shape;240;g1dc7bcc2c9d_2_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78938" y="1731496"/>
              <a:ext cx="989441" cy="9779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tensorflow logo" id="241" name="Google Shape;241;g1dc7bcc2c9d_2_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1960" y="1135399"/>
              <a:ext cx="1765618" cy="9887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openvino logo" id="242" name="Google Shape;242;g1dc7bcc2c9d_2_3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17322" y="1983684"/>
              <a:ext cx="1327767" cy="13277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lated image" id="243" name="Google Shape;243;g1dc7bcc2c9d_2_3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451907" y="1139605"/>
              <a:ext cx="1164956" cy="645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redis logo" id="244" name="Google Shape;244;g1dc7bcc2c9d_2_3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495892" y="2041261"/>
              <a:ext cx="1162050" cy="981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lighttpd" id="245" name="Google Shape;245;g1dc7bcc2c9d_2_3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293335" y="1093705"/>
              <a:ext cx="977908" cy="9387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nginx logo" id="246" name="Google Shape;246;g1dc7bcc2c9d_2_3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112219" y="2303704"/>
              <a:ext cx="1340141" cy="4499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" name="Google Shape;247;g1dc7bcc2c9d_2_30"/>
            <p:cNvSpPr txBox="1"/>
            <p:nvPr/>
          </p:nvSpPr>
          <p:spPr>
            <a:xfrm>
              <a:off x="3899588" y="4027631"/>
              <a:ext cx="1848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8" name="Google Shape;248;g1dc7bcc2c9d_2_30"/>
            <p:cNvCxnSpPr/>
            <p:nvPr/>
          </p:nvCxnSpPr>
          <p:spPr>
            <a:xfrm>
              <a:off x="2233575" y="859298"/>
              <a:ext cx="0" cy="4114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9" name="Google Shape;249;g1dc7bcc2c9d_2_30"/>
            <p:cNvCxnSpPr/>
            <p:nvPr/>
          </p:nvCxnSpPr>
          <p:spPr>
            <a:xfrm>
              <a:off x="3899588" y="859298"/>
              <a:ext cx="0" cy="4114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0" name="Google Shape;250;g1dc7bcc2c9d_2_30"/>
            <p:cNvCxnSpPr/>
            <p:nvPr/>
          </p:nvCxnSpPr>
          <p:spPr>
            <a:xfrm>
              <a:off x="5728264" y="859298"/>
              <a:ext cx="0" cy="4114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pic>
          <p:nvPicPr>
            <p:cNvPr descr="Image result for pytorch logo" id="251" name="Google Shape;251;g1dc7bcc2c9d_2_3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26293" y="2851770"/>
              <a:ext cx="1592516" cy="10597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ust icon" id="252" name="Google Shape;252;g1dc7bcc2c9d_2_3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109315" y="3366150"/>
              <a:ext cx="683430" cy="6834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g1dc7bcc2c9d_2_3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094486" y="1120331"/>
              <a:ext cx="702054" cy="54134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4" name="Google Shape;254;g1dc7bcc2c9d_2_30"/>
            <p:cNvCxnSpPr/>
            <p:nvPr/>
          </p:nvCxnSpPr>
          <p:spPr>
            <a:xfrm>
              <a:off x="7177970" y="859298"/>
              <a:ext cx="0" cy="4114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pic>
          <p:nvPicPr>
            <p:cNvPr id="255" name="Google Shape;255;g1dc7bcc2c9d_2_3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213695" y="1271648"/>
              <a:ext cx="1570080" cy="4213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Node.js - Wikipedia" id="256" name="Google Shape;256;g1dc7bcc2c9d_2_3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7335218" y="2032497"/>
              <a:ext cx="1310049" cy="801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g1dc7bcc2c9d_2_30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2395990" y="3232864"/>
              <a:ext cx="1363252" cy="645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o (programming language) - Wikipedia" id="258" name="Google Shape;258;g1dc7bcc2c9d_2_30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5773863" y="2824364"/>
              <a:ext cx="1191478" cy="4477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Java (programming language) - Wikipedia" id="259" name="Google Shape;259;g1dc7bcc2c9d_2_30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6192102" y="4061024"/>
              <a:ext cx="499231" cy="913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g1dc7bcc2c9d_2_30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637042" y="3878279"/>
              <a:ext cx="1475710" cy="795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"/>
          <p:cNvSpPr txBox="1"/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Gramine runs unmodified applications</a:t>
            </a:r>
            <a:endParaRPr/>
          </a:p>
        </p:txBody>
      </p:sp>
      <p:sp>
        <p:nvSpPr>
          <p:cNvPr id="266" name="Google Shape;266;p6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455613" y="1498052"/>
            <a:ext cx="2256884" cy="601599"/>
          </a:xfrm>
          <a:prstGeom prst="rect">
            <a:avLst/>
          </a:prstGeom>
          <a:solidFill>
            <a:srgbClr val="E8DDEC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1C5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rPr>
              <a:t>Linux app</a:t>
            </a:r>
            <a:endParaRPr/>
          </a:p>
        </p:txBody>
      </p:sp>
      <p:sp>
        <p:nvSpPr>
          <p:cNvPr id="268" name="Google Shape;268;p6"/>
          <p:cNvSpPr/>
          <p:nvPr/>
        </p:nvSpPr>
        <p:spPr>
          <a:xfrm>
            <a:off x="455613" y="2681013"/>
            <a:ext cx="2256884" cy="376595"/>
          </a:xfrm>
          <a:prstGeom prst="rect">
            <a:avLst/>
          </a:prstGeom>
          <a:solidFill>
            <a:srgbClr val="E7EFD8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 kernel</a:t>
            </a:r>
            <a:endParaRPr/>
          </a:p>
        </p:txBody>
      </p:sp>
      <p:sp>
        <p:nvSpPr>
          <p:cNvPr id="269" name="Google Shape;269;p6"/>
          <p:cNvSpPr/>
          <p:nvPr/>
        </p:nvSpPr>
        <p:spPr>
          <a:xfrm>
            <a:off x="455613" y="3140104"/>
            <a:ext cx="2256884" cy="376595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x86-64</a:t>
            </a:r>
            <a:endParaRPr/>
          </a:p>
        </p:txBody>
      </p:sp>
      <p:sp>
        <p:nvSpPr>
          <p:cNvPr id="270" name="Google Shape;270;p6"/>
          <p:cNvSpPr/>
          <p:nvPr/>
        </p:nvSpPr>
        <p:spPr>
          <a:xfrm>
            <a:off x="3743460" y="1498052"/>
            <a:ext cx="2256884" cy="601599"/>
          </a:xfrm>
          <a:prstGeom prst="rect">
            <a:avLst/>
          </a:prstGeom>
          <a:solidFill>
            <a:srgbClr val="E8DDEC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 app</a:t>
            </a:r>
            <a:endParaRPr/>
          </a:p>
        </p:txBody>
      </p:sp>
      <p:sp>
        <p:nvSpPr>
          <p:cNvPr id="271" name="Google Shape;271;p6"/>
          <p:cNvSpPr/>
          <p:nvPr/>
        </p:nvSpPr>
        <p:spPr>
          <a:xfrm>
            <a:off x="3743460" y="3503251"/>
            <a:ext cx="2256884" cy="376595"/>
          </a:xfrm>
          <a:prstGeom prst="rect">
            <a:avLst/>
          </a:prstGeom>
          <a:solidFill>
            <a:srgbClr val="E7EFD8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 kernel</a:t>
            </a:r>
            <a:endParaRPr/>
          </a:p>
        </p:txBody>
      </p:sp>
      <p:sp>
        <p:nvSpPr>
          <p:cNvPr id="272" name="Google Shape;272;p6"/>
          <p:cNvSpPr/>
          <p:nvPr/>
        </p:nvSpPr>
        <p:spPr>
          <a:xfrm>
            <a:off x="3743460" y="2814644"/>
            <a:ext cx="2256884" cy="606111"/>
          </a:xfrm>
          <a:prstGeom prst="rect">
            <a:avLst/>
          </a:prstGeom>
          <a:solidFill>
            <a:srgbClr val="B3DB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Gramine</a:t>
            </a:r>
            <a:endParaRPr/>
          </a:p>
        </p:txBody>
      </p:sp>
      <p:sp>
        <p:nvSpPr>
          <p:cNvPr id="273" name="Google Shape;273;p6"/>
          <p:cNvSpPr/>
          <p:nvPr/>
        </p:nvSpPr>
        <p:spPr>
          <a:xfrm>
            <a:off x="3743460" y="3962342"/>
            <a:ext cx="2256884" cy="376595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Intel SGX</a:t>
            </a:r>
            <a:endParaRPr/>
          </a:p>
        </p:txBody>
      </p:sp>
      <p:sp>
        <p:nvSpPr>
          <p:cNvPr id="274" name="Google Shape;274;p6"/>
          <p:cNvSpPr/>
          <p:nvPr/>
        </p:nvSpPr>
        <p:spPr>
          <a:xfrm>
            <a:off x="2886882" y="1635546"/>
            <a:ext cx="689962" cy="32661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6"/>
          <p:cNvSpPr/>
          <p:nvPr/>
        </p:nvSpPr>
        <p:spPr>
          <a:xfrm>
            <a:off x="6228417" y="1498052"/>
            <a:ext cx="2256884" cy="601599"/>
          </a:xfrm>
          <a:prstGeom prst="rect">
            <a:avLst/>
          </a:prstGeom>
          <a:solidFill>
            <a:srgbClr val="E8DDEC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 app</a:t>
            </a:r>
            <a:endParaRPr/>
          </a:p>
        </p:txBody>
      </p:sp>
      <p:sp>
        <p:nvSpPr>
          <p:cNvPr id="276" name="Google Shape;276;p6"/>
          <p:cNvSpPr/>
          <p:nvPr/>
        </p:nvSpPr>
        <p:spPr>
          <a:xfrm>
            <a:off x="6228417" y="3503251"/>
            <a:ext cx="2256884" cy="376595"/>
          </a:xfrm>
          <a:prstGeom prst="rect">
            <a:avLst/>
          </a:prstGeom>
          <a:solidFill>
            <a:srgbClr val="E7EFD8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Windows kernel</a:t>
            </a:r>
            <a:endParaRPr/>
          </a:p>
        </p:txBody>
      </p:sp>
      <p:sp>
        <p:nvSpPr>
          <p:cNvPr id="277" name="Google Shape;277;p6"/>
          <p:cNvSpPr/>
          <p:nvPr/>
        </p:nvSpPr>
        <p:spPr>
          <a:xfrm>
            <a:off x="6228417" y="2814644"/>
            <a:ext cx="2256884" cy="606111"/>
          </a:xfrm>
          <a:prstGeom prst="rect">
            <a:avLst/>
          </a:prstGeom>
          <a:solidFill>
            <a:srgbClr val="B3DB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Gramine</a:t>
            </a:r>
            <a:endParaRPr/>
          </a:p>
        </p:txBody>
      </p:sp>
      <p:sp>
        <p:nvSpPr>
          <p:cNvPr id="278" name="Google Shape;278;p6"/>
          <p:cNvSpPr/>
          <p:nvPr/>
        </p:nvSpPr>
        <p:spPr>
          <a:xfrm>
            <a:off x="6228417" y="3962342"/>
            <a:ext cx="2256884" cy="376595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RISC-V Keystone</a:t>
            </a:r>
            <a:endParaRPr/>
          </a:p>
        </p:txBody>
      </p:sp>
      <p:sp>
        <p:nvSpPr>
          <p:cNvPr id="279" name="Google Shape;279;p6"/>
          <p:cNvSpPr txBox="1"/>
          <p:nvPr/>
        </p:nvSpPr>
        <p:spPr>
          <a:xfrm>
            <a:off x="3770327" y="1192178"/>
            <a:ext cx="2230016" cy="194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(currently available)</a:t>
            </a:r>
            <a:endParaRPr/>
          </a:p>
        </p:txBody>
      </p:sp>
      <p:sp>
        <p:nvSpPr>
          <p:cNvPr id="280" name="Google Shape;280;p6"/>
          <p:cNvSpPr txBox="1"/>
          <p:nvPr/>
        </p:nvSpPr>
        <p:spPr>
          <a:xfrm>
            <a:off x="6228417" y="1193944"/>
            <a:ext cx="2230016" cy="194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(hypothetically in future)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dc7bcc2c9d_2_62"/>
          <p:cNvSpPr txBox="1"/>
          <p:nvPr>
            <p:ph type="title"/>
          </p:nvPr>
        </p:nvSpPr>
        <p:spPr>
          <a:xfrm>
            <a:off x="628650" y="274638"/>
            <a:ext cx="78867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Gramine has modular architecture</a:t>
            </a:r>
            <a:endParaRPr/>
          </a:p>
        </p:txBody>
      </p:sp>
      <p:sp>
        <p:nvSpPr>
          <p:cNvPr id="286" name="Google Shape;286;g1dc7bcc2c9d_2_62"/>
          <p:cNvSpPr/>
          <p:nvPr/>
        </p:nvSpPr>
        <p:spPr>
          <a:xfrm>
            <a:off x="2622130" y="1330095"/>
            <a:ext cx="3310800" cy="1990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7" name="Google Shape;287;g1dc7bcc2c9d_2_62"/>
          <p:cNvCxnSpPr/>
          <p:nvPr/>
        </p:nvCxnSpPr>
        <p:spPr>
          <a:xfrm>
            <a:off x="2264802" y="3961243"/>
            <a:ext cx="3903000" cy="0"/>
          </a:xfrm>
          <a:prstGeom prst="straightConnector1">
            <a:avLst/>
          </a:prstGeom>
          <a:noFill/>
          <a:ln cap="flat" cmpd="sng" w="12700">
            <a:solidFill>
              <a:srgbClr val="004A86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88" name="Google Shape;288;g1dc7bcc2c9d_2_62"/>
          <p:cNvSpPr txBox="1"/>
          <p:nvPr/>
        </p:nvSpPr>
        <p:spPr>
          <a:xfrm>
            <a:off x="6328329" y="3836080"/>
            <a:ext cx="16905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1C5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rPr>
              <a:t>Syscall interface</a:t>
            </a:r>
            <a:endParaRPr/>
          </a:p>
        </p:txBody>
      </p:sp>
      <p:sp>
        <p:nvSpPr>
          <p:cNvPr id="289" name="Google Shape;289;g1dc7bcc2c9d_2_62"/>
          <p:cNvSpPr/>
          <p:nvPr/>
        </p:nvSpPr>
        <p:spPr>
          <a:xfrm>
            <a:off x="2622130" y="4050260"/>
            <a:ext cx="2683500" cy="381900"/>
          </a:xfrm>
          <a:prstGeom prst="rect">
            <a:avLst/>
          </a:prstGeom>
          <a:solidFill>
            <a:srgbClr val="E7EFD8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Host OS</a:t>
            </a:r>
            <a:endParaRPr/>
          </a:p>
        </p:txBody>
      </p:sp>
      <p:sp>
        <p:nvSpPr>
          <p:cNvPr id="290" name="Google Shape;290;g1dc7bcc2c9d_2_62"/>
          <p:cNvSpPr/>
          <p:nvPr/>
        </p:nvSpPr>
        <p:spPr>
          <a:xfrm>
            <a:off x="2888555" y="1447881"/>
            <a:ext cx="2134800" cy="730800"/>
          </a:xfrm>
          <a:prstGeom prst="rect">
            <a:avLst/>
          </a:prstGeom>
          <a:solidFill>
            <a:srgbClr val="E8DDEC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 code &amp; data</a:t>
            </a:r>
            <a:endParaRPr/>
          </a:p>
        </p:txBody>
      </p:sp>
      <p:cxnSp>
        <p:nvCxnSpPr>
          <p:cNvPr id="291" name="Google Shape;291;g1dc7bcc2c9d_2_62"/>
          <p:cNvCxnSpPr>
            <a:stCxn id="289" idx="0"/>
          </p:cNvCxnSpPr>
          <p:nvPr/>
        </p:nvCxnSpPr>
        <p:spPr>
          <a:xfrm flipH="1" rot="10800000">
            <a:off x="3963880" y="2180660"/>
            <a:ext cx="7800" cy="186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292" name="Google Shape;292;g1dc7bcc2c9d_2_62"/>
          <p:cNvSpPr/>
          <p:nvPr/>
        </p:nvSpPr>
        <p:spPr>
          <a:xfrm>
            <a:off x="2904212" y="2377819"/>
            <a:ext cx="2134800" cy="354300"/>
          </a:xfrm>
          <a:prstGeom prst="rect">
            <a:avLst/>
          </a:prstGeom>
          <a:solidFill>
            <a:srgbClr val="B3DB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Gramine</a:t>
            </a:r>
            <a:endParaRPr/>
          </a:p>
        </p:txBody>
      </p:sp>
      <p:cxnSp>
        <p:nvCxnSpPr>
          <p:cNvPr id="293" name="Google Shape;293;g1dc7bcc2c9d_2_62"/>
          <p:cNvCxnSpPr/>
          <p:nvPr/>
        </p:nvCxnSpPr>
        <p:spPr>
          <a:xfrm>
            <a:off x="2264180" y="2283425"/>
            <a:ext cx="3901800" cy="0"/>
          </a:xfrm>
          <a:prstGeom prst="straightConnector1">
            <a:avLst/>
          </a:prstGeom>
          <a:noFill/>
          <a:ln cap="flat" cmpd="sng" w="12700">
            <a:solidFill>
              <a:srgbClr val="004A86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94" name="Google Shape;294;g1dc7bcc2c9d_2_62"/>
          <p:cNvSpPr txBox="1"/>
          <p:nvPr/>
        </p:nvSpPr>
        <p:spPr>
          <a:xfrm>
            <a:off x="6126932" y="2178616"/>
            <a:ext cx="11142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1C5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rPr>
              <a:t>Linux API</a:t>
            </a:r>
            <a:endParaRPr/>
          </a:p>
        </p:txBody>
      </p:sp>
      <p:sp>
        <p:nvSpPr>
          <p:cNvPr id="295" name="Google Shape;295;g1dc7bcc2c9d_2_62"/>
          <p:cNvSpPr/>
          <p:nvPr/>
        </p:nvSpPr>
        <p:spPr>
          <a:xfrm>
            <a:off x="2904211" y="2917306"/>
            <a:ext cx="2134800" cy="284400"/>
          </a:xfrm>
          <a:prstGeom prst="rect">
            <a:avLst/>
          </a:prstGeom>
          <a:solidFill>
            <a:srgbClr val="CBF3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Gramine backend</a:t>
            </a:r>
            <a:endParaRPr/>
          </a:p>
        </p:txBody>
      </p:sp>
      <p:cxnSp>
        <p:nvCxnSpPr>
          <p:cNvPr id="296" name="Google Shape;296;g1dc7bcc2c9d_2_62"/>
          <p:cNvCxnSpPr/>
          <p:nvPr/>
        </p:nvCxnSpPr>
        <p:spPr>
          <a:xfrm>
            <a:off x="2264802" y="2824404"/>
            <a:ext cx="3903000" cy="0"/>
          </a:xfrm>
          <a:prstGeom prst="straightConnector1">
            <a:avLst/>
          </a:prstGeom>
          <a:noFill/>
          <a:ln cap="flat" cmpd="sng" w="12700">
            <a:solidFill>
              <a:srgbClr val="004A86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97" name="Google Shape;297;g1dc7bcc2c9d_2_62"/>
          <p:cNvSpPr txBox="1"/>
          <p:nvPr/>
        </p:nvSpPr>
        <p:spPr>
          <a:xfrm>
            <a:off x="6290133" y="2675891"/>
            <a:ext cx="1260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1C5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rPr>
              <a:t>Gramine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/>
          </a:p>
        </p:txBody>
      </p:sp>
      <p:sp>
        <p:nvSpPr>
          <p:cNvPr id="298" name="Google Shape;298;g1dc7bcc2c9d_2_62"/>
          <p:cNvSpPr txBox="1"/>
          <p:nvPr/>
        </p:nvSpPr>
        <p:spPr>
          <a:xfrm>
            <a:off x="624643" y="2178549"/>
            <a:ext cx="14850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1C5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rPr>
              <a:t>169 syscalls</a:t>
            </a:r>
            <a:endParaRPr/>
          </a:p>
        </p:txBody>
      </p:sp>
      <p:sp>
        <p:nvSpPr>
          <p:cNvPr id="299" name="Google Shape;299;g1dc7bcc2c9d_2_62"/>
          <p:cNvSpPr txBox="1"/>
          <p:nvPr/>
        </p:nvSpPr>
        <p:spPr>
          <a:xfrm>
            <a:off x="757646" y="2694550"/>
            <a:ext cx="1419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1C5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rPr>
              <a:t>50 functions</a:t>
            </a:r>
            <a:endParaRPr/>
          </a:p>
        </p:txBody>
      </p:sp>
      <p:sp>
        <p:nvSpPr>
          <p:cNvPr id="300" name="Google Shape;300;g1dc7bcc2c9d_2_62"/>
          <p:cNvSpPr txBox="1"/>
          <p:nvPr/>
        </p:nvSpPr>
        <p:spPr>
          <a:xfrm>
            <a:off x="2622129" y="1068088"/>
            <a:ext cx="26835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/>
          </a:p>
        </p:txBody>
      </p:sp>
      <p:sp>
        <p:nvSpPr>
          <p:cNvPr id="301" name="Google Shape;301;g1dc7bcc2c9d_2_62"/>
          <p:cNvSpPr txBox="1"/>
          <p:nvPr/>
        </p:nvSpPr>
        <p:spPr>
          <a:xfrm>
            <a:off x="102655" y="4521176"/>
            <a:ext cx="59172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14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 of January 2023; numbers don’t include debugging functions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dc7bcc2c9d_2_82"/>
          <p:cNvSpPr txBox="1"/>
          <p:nvPr>
            <p:ph type="title"/>
          </p:nvPr>
        </p:nvSpPr>
        <p:spPr>
          <a:xfrm>
            <a:off x="628650" y="274638"/>
            <a:ext cx="78867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SGX port needs a new, SGX-aware backend</a:t>
            </a:r>
            <a:endParaRPr/>
          </a:p>
        </p:txBody>
      </p:sp>
      <p:sp>
        <p:nvSpPr>
          <p:cNvPr id="307" name="Google Shape;307;g1dc7bcc2c9d_2_82"/>
          <p:cNvSpPr txBox="1"/>
          <p:nvPr>
            <p:ph idx="12" type="sldNum"/>
          </p:nvPr>
        </p:nvSpPr>
        <p:spPr>
          <a:xfrm>
            <a:off x="645795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08" name="Google Shape;308;g1dc7bcc2c9d_2_82"/>
          <p:cNvSpPr/>
          <p:nvPr/>
        </p:nvSpPr>
        <p:spPr>
          <a:xfrm>
            <a:off x="2622130" y="1330095"/>
            <a:ext cx="3310800" cy="25059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g1dc7bcc2c9d_2_82"/>
          <p:cNvCxnSpPr/>
          <p:nvPr/>
        </p:nvCxnSpPr>
        <p:spPr>
          <a:xfrm>
            <a:off x="2264802" y="3961243"/>
            <a:ext cx="3903000" cy="0"/>
          </a:xfrm>
          <a:prstGeom prst="straightConnector1">
            <a:avLst/>
          </a:prstGeom>
          <a:noFill/>
          <a:ln cap="flat" cmpd="sng" w="12700">
            <a:solidFill>
              <a:srgbClr val="004A86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10" name="Google Shape;310;g1dc7bcc2c9d_2_82"/>
          <p:cNvSpPr txBox="1"/>
          <p:nvPr/>
        </p:nvSpPr>
        <p:spPr>
          <a:xfrm>
            <a:off x="6328329" y="3836080"/>
            <a:ext cx="16905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1C5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rPr>
              <a:t>Syscall interface</a:t>
            </a:r>
            <a:endParaRPr/>
          </a:p>
        </p:txBody>
      </p:sp>
      <p:sp>
        <p:nvSpPr>
          <p:cNvPr id="311" name="Google Shape;311;g1dc7bcc2c9d_2_82"/>
          <p:cNvSpPr/>
          <p:nvPr/>
        </p:nvSpPr>
        <p:spPr>
          <a:xfrm>
            <a:off x="2622130" y="4050260"/>
            <a:ext cx="2683500" cy="381900"/>
          </a:xfrm>
          <a:prstGeom prst="rect">
            <a:avLst/>
          </a:prstGeom>
          <a:solidFill>
            <a:srgbClr val="E7EFD8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Host OS</a:t>
            </a:r>
            <a:endParaRPr/>
          </a:p>
        </p:txBody>
      </p:sp>
      <p:sp>
        <p:nvSpPr>
          <p:cNvPr id="312" name="Google Shape;312;g1dc7bcc2c9d_2_82"/>
          <p:cNvSpPr/>
          <p:nvPr/>
        </p:nvSpPr>
        <p:spPr>
          <a:xfrm>
            <a:off x="2888555" y="1447881"/>
            <a:ext cx="2134800" cy="730800"/>
          </a:xfrm>
          <a:prstGeom prst="rect">
            <a:avLst/>
          </a:prstGeom>
          <a:solidFill>
            <a:srgbClr val="E8DDEC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 code &amp; data</a:t>
            </a:r>
            <a:endParaRPr/>
          </a:p>
        </p:txBody>
      </p:sp>
      <p:cxnSp>
        <p:nvCxnSpPr>
          <p:cNvPr id="313" name="Google Shape;313;g1dc7bcc2c9d_2_82"/>
          <p:cNvCxnSpPr>
            <a:stCxn id="311" idx="0"/>
          </p:cNvCxnSpPr>
          <p:nvPr/>
        </p:nvCxnSpPr>
        <p:spPr>
          <a:xfrm flipH="1" rot="10800000">
            <a:off x="3963880" y="2180660"/>
            <a:ext cx="7800" cy="186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314" name="Google Shape;314;g1dc7bcc2c9d_2_82"/>
          <p:cNvSpPr/>
          <p:nvPr/>
        </p:nvSpPr>
        <p:spPr>
          <a:xfrm>
            <a:off x="2904212" y="2377819"/>
            <a:ext cx="2134800" cy="354300"/>
          </a:xfrm>
          <a:prstGeom prst="rect">
            <a:avLst/>
          </a:prstGeom>
          <a:solidFill>
            <a:srgbClr val="B3DB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Gramine</a:t>
            </a:r>
            <a:endParaRPr/>
          </a:p>
        </p:txBody>
      </p:sp>
      <p:cxnSp>
        <p:nvCxnSpPr>
          <p:cNvPr id="315" name="Google Shape;315;g1dc7bcc2c9d_2_82"/>
          <p:cNvCxnSpPr/>
          <p:nvPr/>
        </p:nvCxnSpPr>
        <p:spPr>
          <a:xfrm>
            <a:off x="2264180" y="2283425"/>
            <a:ext cx="3901800" cy="0"/>
          </a:xfrm>
          <a:prstGeom prst="straightConnector1">
            <a:avLst/>
          </a:prstGeom>
          <a:noFill/>
          <a:ln cap="flat" cmpd="sng" w="12700">
            <a:solidFill>
              <a:srgbClr val="004A86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16" name="Google Shape;316;g1dc7bcc2c9d_2_82"/>
          <p:cNvSpPr txBox="1"/>
          <p:nvPr/>
        </p:nvSpPr>
        <p:spPr>
          <a:xfrm>
            <a:off x="6126932" y="2178616"/>
            <a:ext cx="11142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1C5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rPr>
              <a:t>Linux API</a:t>
            </a:r>
            <a:endParaRPr/>
          </a:p>
        </p:txBody>
      </p:sp>
      <p:sp>
        <p:nvSpPr>
          <p:cNvPr id="317" name="Google Shape;317;g1dc7bcc2c9d_2_82"/>
          <p:cNvSpPr/>
          <p:nvPr/>
        </p:nvSpPr>
        <p:spPr>
          <a:xfrm>
            <a:off x="2904211" y="2917306"/>
            <a:ext cx="2134800" cy="284400"/>
          </a:xfrm>
          <a:prstGeom prst="rect">
            <a:avLst/>
          </a:prstGeom>
          <a:solidFill>
            <a:srgbClr val="CBF3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Trusted backend</a:t>
            </a:r>
            <a:endParaRPr/>
          </a:p>
        </p:txBody>
      </p:sp>
      <p:cxnSp>
        <p:nvCxnSpPr>
          <p:cNvPr id="318" name="Google Shape;318;g1dc7bcc2c9d_2_82"/>
          <p:cNvCxnSpPr/>
          <p:nvPr/>
        </p:nvCxnSpPr>
        <p:spPr>
          <a:xfrm>
            <a:off x="2264802" y="2824404"/>
            <a:ext cx="3903000" cy="0"/>
          </a:xfrm>
          <a:prstGeom prst="straightConnector1">
            <a:avLst/>
          </a:prstGeom>
          <a:noFill/>
          <a:ln cap="flat" cmpd="sng" w="12700">
            <a:solidFill>
              <a:srgbClr val="004A86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19" name="Google Shape;319;g1dc7bcc2c9d_2_82"/>
          <p:cNvSpPr txBox="1"/>
          <p:nvPr/>
        </p:nvSpPr>
        <p:spPr>
          <a:xfrm>
            <a:off x="6290133" y="2675891"/>
            <a:ext cx="1260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1C5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rPr>
              <a:t>Gramine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/>
          </a:p>
        </p:txBody>
      </p:sp>
      <p:sp>
        <p:nvSpPr>
          <p:cNvPr id="320" name="Google Shape;320;g1dc7bcc2c9d_2_82"/>
          <p:cNvSpPr txBox="1"/>
          <p:nvPr/>
        </p:nvSpPr>
        <p:spPr>
          <a:xfrm>
            <a:off x="624643" y="2178549"/>
            <a:ext cx="14850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1C5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rPr>
              <a:t>169 syscalls</a:t>
            </a:r>
            <a:endParaRPr/>
          </a:p>
        </p:txBody>
      </p:sp>
      <p:sp>
        <p:nvSpPr>
          <p:cNvPr id="321" name="Google Shape;321;g1dc7bcc2c9d_2_82"/>
          <p:cNvSpPr txBox="1"/>
          <p:nvPr/>
        </p:nvSpPr>
        <p:spPr>
          <a:xfrm>
            <a:off x="757646" y="2694550"/>
            <a:ext cx="1419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1C5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rPr>
              <a:t>50 functions</a:t>
            </a:r>
            <a:endParaRPr/>
          </a:p>
        </p:txBody>
      </p:sp>
      <p:sp>
        <p:nvSpPr>
          <p:cNvPr id="322" name="Google Shape;322;g1dc7bcc2c9d_2_82"/>
          <p:cNvSpPr txBox="1"/>
          <p:nvPr/>
        </p:nvSpPr>
        <p:spPr>
          <a:xfrm>
            <a:off x="2622129" y="1068088"/>
            <a:ext cx="26835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/>
          </a:p>
        </p:txBody>
      </p:sp>
      <p:sp>
        <p:nvSpPr>
          <p:cNvPr id="323" name="Google Shape;323;g1dc7bcc2c9d_2_82"/>
          <p:cNvSpPr/>
          <p:nvPr/>
        </p:nvSpPr>
        <p:spPr>
          <a:xfrm>
            <a:off x="2904211" y="3401601"/>
            <a:ext cx="2134800" cy="284400"/>
          </a:xfrm>
          <a:prstGeom prst="rect">
            <a:avLst/>
          </a:prstGeom>
          <a:solidFill>
            <a:srgbClr val="CBF3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Untrusted backend</a:t>
            </a:r>
            <a:endParaRPr/>
          </a:p>
        </p:txBody>
      </p:sp>
      <p:sp>
        <p:nvSpPr>
          <p:cNvPr id="324" name="Google Shape;324;g1dc7bcc2c9d_2_82"/>
          <p:cNvSpPr/>
          <p:nvPr/>
        </p:nvSpPr>
        <p:spPr>
          <a:xfrm>
            <a:off x="2735591" y="1390922"/>
            <a:ext cx="2914500" cy="1885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g1dc7bcc2c9d_2_82"/>
          <p:cNvPicPr preferRelativeResize="0"/>
          <p:nvPr/>
        </p:nvPicPr>
        <p:blipFill rotWithShape="1">
          <a:blip r:embed="rId3">
            <a:alphaModFix/>
          </a:blip>
          <a:srcRect b="11426" l="0" r="19296" t="0"/>
          <a:stretch/>
        </p:blipFill>
        <p:spPr>
          <a:xfrm>
            <a:off x="5158620" y="1264197"/>
            <a:ext cx="618731" cy="584736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1dc7bcc2c9d_2_82"/>
          <p:cNvSpPr txBox="1"/>
          <p:nvPr/>
        </p:nvSpPr>
        <p:spPr>
          <a:xfrm>
            <a:off x="102655" y="4531875"/>
            <a:ext cx="59172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14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 of January 2023; numbers don’t include debugging functions</a:t>
            </a:r>
            <a:endParaRPr/>
          </a:p>
        </p:txBody>
      </p:sp>
      <p:cxnSp>
        <p:nvCxnSpPr>
          <p:cNvPr id="327" name="Google Shape;327;g1dc7bcc2c9d_2_82"/>
          <p:cNvCxnSpPr/>
          <p:nvPr/>
        </p:nvCxnSpPr>
        <p:spPr>
          <a:xfrm>
            <a:off x="2260458" y="3277248"/>
            <a:ext cx="3903000" cy="0"/>
          </a:xfrm>
          <a:prstGeom prst="straightConnector1">
            <a:avLst/>
          </a:prstGeom>
          <a:noFill/>
          <a:ln cap="flat" cmpd="sng" w="12700">
            <a:solidFill>
              <a:srgbClr val="004A86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28" name="Google Shape;328;g1dc7bcc2c9d_2_82"/>
          <p:cNvSpPr txBox="1"/>
          <p:nvPr/>
        </p:nvSpPr>
        <p:spPr>
          <a:xfrm>
            <a:off x="6285789" y="3128735"/>
            <a:ext cx="2289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1C5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rPr>
              <a:t>SGX OCALL interface</a:t>
            </a:r>
            <a:endParaRPr/>
          </a:p>
        </p:txBody>
      </p:sp>
      <p:sp>
        <p:nvSpPr>
          <p:cNvPr id="329" name="Google Shape;329;g1dc7bcc2c9d_2_82"/>
          <p:cNvSpPr txBox="1"/>
          <p:nvPr/>
        </p:nvSpPr>
        <p:spPr>
          <a:xfrm>
            <a:off x="596502" y="3157634"/>
            <a:ext cx="1419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1C5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rPr>
              <a:t>45 OCALLs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150032" y="66191"/>
            <a:ext cx="8229601" cy="662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/>
              <a:t>Gramine</a:t>
            </a:r>
            <a:endParaRPr/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4138" y="2612599"/>
            <a:ext cx="375398" cy="37539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"/>
          <p:cNvSpPr txBox="1"/>
          <p:nvPr/>
        </p:nvSpPr>
        <p:spPr>
          <a:xfrm>
            <a:off x="7321192" y="1814749"/>
            <a:ext cx="66717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290362" y="832327"/>
            <a:ext cx="584180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09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9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9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158913" y="706311"/>
            <a:ext cx="6224288" cy="192393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Gramine is a multi-process Library OS and run unmodified Linux applications on SGX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Community-maintained open-source (LGPL) project hosted on GitHub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Gramine project joined Confidential Compute Consortium (CCC) in Sep’21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Provides several tools for SGX solutions; containerization, attestation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Latest production ready Gramine v1.4, released in Feb’23; under active development</a:t>
            </a:r>
            <a:endParaRPr sz="1200"/>
          </a:p>
        </p:txBody>
      </p:sp>
      <p:sp>
        <p:nvSpPr>
          <p:cNvPr id="116" name="Google Shape;116;p2"/>
          <p:cNvSpPr/>
          <p:nvPr/>
        </p:nvSpPr>
        <p:spPr>
          <a:xfrm>
            <a:off x="150025" y="3064200"/>
            <a:ext cx="3060600" cy="177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2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IBM</a:t>
            </a:r>
            <a:endParaRPr u="sng">
              <a:solidFill>
                <a:schemeClr val="hlink"/>
              </a:solidFill>
              <a:hlinkClick r:id="rId5"/>
            </a:endParaRPr>
          </a:p>
          <a:p>
            <a:pPr indent="0" lvl="2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Cosmian</a:t>
            </a:r>
            <a:endParaRPr u="sng">
              <a:solidFill>
                <a:schemeClr val="hlink"/>
              </a:solidFill>
              <a:hlinkClick r:id="rId7"/>
            </a:endParaRPr>
          </a:p>
          <a:p>
            <a:pPr indent="0" lvl="2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8"/>
              </a:rPr>
              <a:t>Edgeless Systems</a:t>
            </a:r>
            <a:endParaRPr u="sng">
              <a:solidFill>
                <a:schemeClr val="hlink"/>
              </a:solidFill>
              <a:hlinkClick r:id="rId9"/>
            </a:endParaRPr>
          </a:p>
          <a:p>
            <a:pPr indent="0" lvl="2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10"/>
              </a:rPr>
              <a:t>JD Cloud</a:t>
            </a:r>
            <a:endParaRPr/>
          </a:p>
          <a:p>
            <a:pPr indent="0" lvl="2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11"/>
              </a:rPr>
              <a:t>Tencent Cloud</a:t>
            </a:r>
            <a:endParaRPr/>
          </a:p>
          <a:p>
            <a:pPr indent="0" lvl="2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12"/>
              </a:rPr>
              <a:t>Enclaive</a:t>
            </a:r>
            <a:endParaRPr/>
          </a:p>
          <a:p>
            <a:pPr indent="0" lvl="2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13"/>
              </a:rPr>
              <a:t>Eder Labs</a:t>
            </a: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3450742" y="3198412"/>
            <a:ext cx="3060454" cy="146139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sp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14"/>
              </a:rPr>
              <a:t>IBM ePrescription</a:t>
            </a:r>
            <a:endParaRPr/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15"/>
              </a:rPr>
              <a:t>BigDL PPML</a:t>
            </a:r>
            <a:endParaRPr/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16"/>
              </a:rPr>
              <a:t>OpenVINO™ Security Add-on</a:t>
            </a:r>
            <a:endParaRPr/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17"/>
              </a:rPr>
              <a:t>OpenFL deep learning framework</a:t>
            </a:r>
            <a:endParaRPr/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18"/>
              </a:rPr>
              <a:t>CCZoo projects</a:t>
            </a: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1047468" y="2710997"/>
            <a:ext cx="12655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3841254" y="2787197"/>
            <a:ext cx="2440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Deployed Use Cases</a:t>
            </a:r>
            <a:endParaRPr/>
          </a:p>
        </p:txBody>
      </p:sp>
      <p:sp>
        <p:nvSpPr>
          <p:cNvPr id="120" name="Google Shape;120;p2"/>
          <p:cNvSpPr/>
          <p:nvPr/>
        </p:nvSpPr>
        <p:spPr>
          <a:xfrm>
            <a:off x="6710601" y="706311"/>
            <a:ext cx="1939645" cy="129021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6737483" y="854820"/>
            <a:ext cx="1801524" cy="98306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"/>
          <p:cNvSpPr/>
          <p:nvPr/>
        </p:nvSpPr>
        <p:spPr>
          <a:xfrm>
            <a:off x="6710601" y="3821964"/>
            <a:ext cx="1939645" cy="8452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6957015" y="3869638"/>
            <a:ext cx="1257409" cy="749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912662" y="1973044"/>
            <a:ext cx="1641083" cy="1776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dc7bcc2c9d_2_109"/>
          <p:cNvSpPr txBox="1"/>
          <p:nvPr>
            <p:ph type="title"/>
          </p:nvPr>
        </p:nvSpPr>
        <p:spPr>
          <a:xfrm>
            <a:off x="628650" y="274638"/>
            <a:ext cx="78867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Gramine codebase is small</a:t>
            </a:r>
            <a:endParaRPr/>
          </a:p>
        </p:txBody>
      </p:sp>
      <p:sp>
        <p:nvSpPr>
          <p:cNvPr id="335" name="Google Shape;335;g1dc7bcc2c9d_2_109"/>
          <p:cNvSpPr txBox="1"/>
          <p:nvPr>
            <p:ph idx="12" type="sldNum"/>
          </p:nvPr>
        </p:nvSpPr>
        <p:spPr>
          <a:xfrm>
            <a:off x="645795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36" name="Google Shape;336;g1dc7bcc2c9d_2_109"/>
          <p:cNvSpPr/>
          <p:nvPr/>
        </p:nvSpPr>
        <p:spPr>
          <a:xfrm>
            <a:off x="4587704" y="2016340"/>
            <a:ext cx="2808300" cy="1546800"/>
          </a:xfrm>
          <a:prstGeom prst="rect">
            <a:avLst/>
          </a:prstGeom>
          <a:solidFill>
            <a:srgbClr val="BFBFBF"/>
          </a:solidFill>
          <a:ln cap="flat" cmpd="sng" w="2540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1dc7bcc2c9d_2_109"/>
          <p:cNvSpPr/>
          <p:nvPr/>
        </p:nvSpPr>
        <p:spPr>
          <a:xfrm>
            <a:off x="1870652" y="2061162"/>
            <a:ext cx="2551500" cy="1090200"/>
          </a:xfrm>
          <a:prstGeom prst="rect">
            <a:avLst/>
          </a:prstGeom>
          <a:solidFill>
            <a:srgbClr val="BFBFBF"/>
          </a:solidFill>
          <a:ln cap="flat" cmpd="sng" w="2540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1dc7bcc2c9d_2_109"/>
          <p:cNvSpPr/>
          <p:nvPr/>
        </p:nvSpPr>
        <p:spPr>
          <a:xfrm>
            <a:off x="4636359" y="2060996"/>
            <a:ext cx="2674800" cy="109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2611" y="3256"/>
                </a:moveTo>
                <a:lnTo>
                  <a:pt x="128040" y="851"/>
                </a:lnTo>
                <a:lnTo>
                  <a:pt x="152653" y="-81494"/>
                </a:lnTo>
              </a:path>
            </a:pathLst>
          </a:custGeom>
          <a:solidFill>
            <a:srgbClr val="0068B5"/>
          </a:solidFill>
          <a:ln cap="flat" cmpd="sng" w="28575">
            <a:solidFill>
              <a:srgbClr val="0068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1dc7bcc2c9d_2_109"/>
          <p:cNvSpPr txBox="1"/>
          <p:nvPr/>
        </p:nvSpPr>
        <p:spPr>
          <a:xfrm>
            <a:off x="6339438" y="1049614"/>
            <a:ext cx="24213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1C5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rPr>
              <a:t>Gramine TCB</a:t>
            </a:r>
            <a:endParaRPr/>
          </a:p>
        </p:txBody>
      </p:sp>
      <p:sp>
        <p:nvSpPr>
          <p:cNvPr id="340" name="Google Shape;340;g1dc7bcc2c9d_2_109"/>
          <p:cNvSpPr/>
          <p:nvPr/>
        </p:nvSpPr>
        <p:spPr>
          <a:xfrm>
            <a:off x="1922978" y="1434210"/>
            <a:ext cx="2450700" cy="590400"/>
          </a:xfrm>
          <a:prstGeom prst="rect">
            <a:avLst/>
          </a:prstGeom>
          <a:solidFill>
            <a:srgbClr val="E8DDEC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Redis</a:t>
            </a:r>
            <a:endParaRPr/>
          </a:p>
        </p:txBody>
      </p:sp>
      <p:sp>
        <p:nvSpPr>
          <p:cNvPr id="341" name="Google Shape;341;g1dc7bcc2c9d_2_109"/>
          <p:cNvSpPr/>
          <p:nvPr/>
        </p:nvSpPr>
        <p:spPr>
          <a:xfrm>
            <a:off x="1922978" y="3208268"/>
            <a:ext cx="2450700" cy="369600"/>
          </a:xfrm>
          <a:prstGeom prst="rect">
            <a:avLst/>
          </a:prstGeom>
          <a:solidFill>
            <a:srgbClr val="E7EFD8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 kernel</a:t>
            </a:r>
            <a:endParaRPr/>
          </a:p>
        </p:txBody>
      </p:sp>
      <p:sp>
        <p:nvSpPr>
          <p:cNvPr id="342" name="Google Shape;342;g1dc7bcc2c9d_2_109"/>
          <p:cNvSpPr/>
          <p:nvPr/>
        </p:nvSpPr>
        <p:spPr>
          <a:xfrm>
            <a:off x="1922978" y="2109947"/>
            <a:ext cx="2450700" cy="594900"/>
          </a:xfrm>
          <a:prstGeom prst="rect">
            <a:avLst/>
          </a:prstGeom>
          <a:solidFill>
            <a:srgbClr val="B3DB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Gramine</a:t>
            </a:r>
            <a:endParaRPr/>
          </a:p>
        </p:txBody>
      </p:sp>
      <p:sp>
        <p:nvSpPr>
          <p:cNvPr id="343" name="Google Shape;343;g1dc7bcc2c9d_2_109"/>
          <p:cNvSpPr/>
          <p:nvPr/>
        </p:nvSpPr>
        <p:spPr>
          <a:xfrm>
            <a:off x="1922978" y="3658779"/>
            <a:ext cx="2450700" cy="3696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x86-64</a:t>
            </a:r>
            <a:endParaRPr/>
          </a:p>
        </p:txBody>
      </p:sp>
      <p:sp>
        <p:nvSpPr>
          <p:cNvPr id="344" name="Google Shape;344;g1dc7bcc2c9d_2_109"/>
          <p:cNvSpPr/>
          <p:nvPr/>
        </p:nvSpPr>
        <p:spPr>
          <a:xfrm>
            <a:off x="4730862" y="1434210"/>
            <a:ext cx="2450700" cy="590400"/>
          </a:xfrm>
          <a:prstGeom prst="rect">
            <a:avLst/>
          </a:prstGeom>
          <a:solidFill>
            <a:srgbClr val="E8DDEC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Redis</a:t>
            </a:r>
            <a:endParaRPr/>
          </a:p>
        </p:txBody>
      </p:sp>
      <p:sp>
        <p:nvSpPr>
          <p:cNvPr id="345" name="Google Shape;345;g1dc7bcc2c9d_2_109"/>
          <p:cNvSpPr/>
          <p:nvPr/>
        </p:nvSpPr>
        <p:spPr>
          <a:xfrm>
            <a:off x="4730862" y="3601709"/>
            <a:ext cx="2450700" cy="369600"/>
          </a:xfrm>
          <a:prstGeom prst="rect">
            <a:avLst/>
          </a:prstGeom>
          <a:solidFill>
            <a:srgbClr val="E7EFD8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 kernel</a:t>
            </a:r>
            <a:endParaRPr/>
          </a:p>
        </p:txBody>
      </p:sp>
      <p:sp>
        <p:nvSpPr>
          <p:cNvPr id="346" name="Google Shape;346;g1dc7bcc2c9d_2_109"/>
          <p:cNvSpPr/>
          <p:nvPr/>
        </p:nvSpPr>
        <p:spPr>
          <a:xfrm>
            <a:off x="4730862" y="2109947"/>
            <a:ext cx="2450700" cy="594900"/>
          </a:xfrm>
          <a:prstGeom prst="rect">
            <a:avLst/>
          </a:prstGeom>
          <a:solidFill>
            <a:srgbClr val="B3DB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Gramine</a:t>
            </a:r>
            <a:endParaRPr/>
          </a:p>
        </p:txBody>
      </p:sp>
      <p:sp>
        <p:nvSpPr>
          <p:cNvPr id="347" name="Google Shape;347;g1dc7bcc2c9d_2_109"/>
          <p:cNvSpPr/>
          <p:nvPr/>
        </p:nvSpPr>
        <p:spPr>
          <a:xfrm>
            <a:off x="4730862" y="4052220"/>
            <a:ext cx="2450700" cy="3696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Intel SGX</a:t>
            </a:r>
            <a:endParaRPr/>
          </a:p>
        </p:txBody>
      </p:sp>
      <p:sp>
        <p:nvSpPr>
          <p:cNvPr id="348" name="Google Shape;348;g1dc7bcc2c9d_2_109"/>
          <p:cNvSpPr/>
          <p:nvPr/>
        </p:nvSpPr>
        <p:spPr>
          <a:xfrm>
            <a:off x="1922977" y="2746395"/>
            <a:ext cx="2450700" cy="337200"/>
          </a:xfrm>
          <a:prstGeom prst="rect">
            <a:avLst/>
          </a:prstGeom>
          <a:solidFill>
            <a:srgbClr val="CBF3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endParaRPr/>
          </a:p>
        </p:txBody>
      </p:sp>
      <p:sp>
        <p:nvSpPr>
          <p:cNvPr id="349" name="Google Shape;349;g1dc7bcc2c9d_2_109"/>
          <p:cNvSpPr/>
          <p:nvPr/>
        </p:nvSpPr>
        <p:spPr>
          <a:xfrm>
            <a:off x="4730863" y="2746395"/>
            <a:ext cx="2450700" cy="337200"/>
          </a:xfrm>
          <a:prstGeom prst="rect">
            <a:avLst/>
          </a:prstGeom>
          <a:solidFill>
            <a:srgbClr val="CBF3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SGX trusted backend</a:t>
            </a:r>
            <a:endParaRPr/>
          </a:p>
        </p:txBody>
      </p:sp>
      <p:sp>
        <p:nvSpPr>
          <p:cNvPr id="350" name="Google Shape;350;g1dc7bcc2c9d_2_109"/>
          <p:cNvSpPr/>
          <p:nvPr/>
        </p:nvSpPr>
        <p:spPr>
          <a:xfrm>
            <a:off x="4730863" y="3195909"/>
            <a:ext cx="2450700" cy="337200"/>
          </a:xfrm>
          <a:prstGeom prst="rect">
            <a:avLst/>
          </a:prstGeom>
          <a:solidFill>
            <a:srgbClr val="98E8FE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SGX untrusted backend</a:t>
            </a:r>
            <a:endParaRPr/>
          </a:p>
        </p:txBody>
      </p:sp>
      <p:sp>
        <p:nvSpPr>
          <p:cNvPr id="351" name="Google Shape;351;g1dc7bcc2c9d_2_109"/>
          <p:cNvSpPr txBox="1"/>
          <p:nvPr/>
        </p:nvSpPr>
        <p:spPr>
          <a:xfrm>
            <a:off x="107115" y="1604467"/>
            <a:ext cx="15678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1C5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rPr>
              <a:t>144K LOC</a:t>
            </a:r>
            <a:endParaRPr/>
          </a:p>
        </p:txBody>
      </p:sp>
      <p:sp>
        <p:nvSpPr>
          <p:cNvPr id="352" name="Google Shape;352;g1dc7bcc2c9d_2_109"/>
          <p:cNvSpPr txBox="1"/>
          <p:nvPr/>
        </p:nvSpPr>
        <p:spPr>
          <a:xfrm>
            <a:off x="95929" y="2799846"/>
            <a:ext cx="15678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1C5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rPr>
              <a:t>15K LOC</a:t>
            </a:r>
            <a:endParaRPr/>
          </a:p>
        </p:txBody>
      </p:sp>
      <p:sp>
        <p:nvSpPr>
          <p:cNvPr id="353" name="Google Shape;353;g1dc7bcc2c9d_2_109"/>
          <p:cNvSpPr txBox="1"/>
          <p:nvPr/>
        </p:nvSpPr>
        <p:spPr>
          <a:xfrm>
            <a:off x="7480365" y="2799846"/>
            <a:ext cx="15678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1C5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rPr>
              <a:t>15K LOC</a:t>
            </a:r>
            <a:endParaRPr/>
          </a:p>
        </p:txBody>
      </p:sp>
      <p:sp>
        <p:nvSpPr>
          <p:cNvPr id="354" name="Google Shape;354;g1dc7bcc2c9d_2_109"/>
          <p:cNvSpPr txBox="1"/>
          <p:nvPr/>
        </p:nvSpPr>
        <p:spPr>
          <a:xfrm>
            <a:off x="7610162" y="3225447"/>
            <a:ext cx="12804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1C5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rPr>
              <a:t>4K LOC</a:t>
            </a:r>
            <a:endParaRPr/>
          </a:p>
        </p:txBody>
      </p:sp>
      <p:sp>
        <p:nvSpPr>
          <p:cNvPr id="355" name="Google Shape;355;g1dc7bcc2c9d_2_109"/>
          <p:cNvSpPr txBox="1"/>
          <p:nvPr/>
        </p:nvSpPr>
        <p:spPr>
          <a:xfrm>
            <a:off x="7480365" y="2305810"/>
            <a:ext cx="15678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1C5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rPr>
              <a:t>27K LOC</a:t>
            </a:r>
            <a:endParaRPr/>
          </a:p>
        </p:txBody>
      </p:sp>
      <p:sp>
        <p:nvSpPr>
          <p:cNvPr id="356" name="Google Shape;356;g1dc7bcc2c9d_2_109"/>
          <p:cNvSpPr txBox="1"/>
          <p:nvPr/>
        </p:nvSpPr>
        <p:spPr>
          <a:xfrm>
            <a:off x="95929" y="2318873"/>
            <a:ext cx="15678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1C5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rPr>
              <a:t>27K LOC</a:t>
            </a:r>
            <a:endParaRPr/>
          </a:p>
        </p:txBody>
      </p:sp>
      <p:sp>
        <p:nvSpPr>
          <p:cNvPr id="357" name="Google Shape;357;g1dc7bcc2c9d_2_109"/>
          <p:cNvSpPr txBox="1"/>
          <p:nvPr/>
        </p:nvSpPr>
        <p:spPr>
          <a:xfrm>
            <a:off x="176039" y="3238291"/>
            <a:ext cx="16947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1C5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rPr>
              <a:t>270K(tinyconfig)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1C5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rPr>
              <a:t>LOC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/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Progress since last update</a:t>
            </a:r>
            <a:endParaRPr/>
          </a:p>
        </p:txBody>
      </p:sp>
      <p:sp>
        <p:nvSpPr>
          <p:cNvPr id="131" name="Google Shape;131;p10"/>
          <p:cNvSpPr txBox="1"/>
          <p:nvPr>
            <p:ph idx="1" type="body"/>
          </p:nvPr>
        </p:nvSpPr>
        <p:spPr>
          <a:xfrm>
            <a:off x="455614" y="1203331"/>
            <a:ext cx="8228012" cy="3563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02882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Gramine releases are packaged for popular Linux distributions (Debian/Ubuntu and RHEL/CentOS)</a:t>
            </a:r>
            <a:endParaRPr/>
          </a:p>
          <a:p>
            <a:pPr indent="-202882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Started releasing an official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Gramine Docker image</a:t>
            </a:r>
            <a:endParaRPr/>
          </a:p>
          <a:p>
            <a:pPr indent="-202882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Started integration with Azure cloud services </a:t>
            </a:r>
            <a:endParaRPr/>
          </a:p>
          <a:p>
            <a:pPr indent="-202882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Introduced several workloads available at Azure Marketplace </a:t>
            </a:r>
            <a:endParaRPr/>
          </a:p>
          <a:p>
            <a:pPr indent="-202882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Core Gramine changes</a:t>
            </a:r>
            <a:endParaRPr/>
          </a:p>
          <a:p>
            <a:pPr indent="-202882" lvl="1" marL="685800" rtl="0" algn="l"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Major overhaul of:</a:t>
            </a:r>
            <a:endParaRPr/>
          </a:p>
          <a:p>
            <a:pPr indent="-202882" lvl="2" marL="1143000" rtl="0" algn="l">
              <a:spcBef>
                <a:spcPts val="500"/>
              </a:spcBef>
              <a:spcAft>
                <a:spcPts val="0"/>
              </a:spcAft>
              <a:buSzPct val="100000"/>
              <a:buChar char="■"/>
            </a:pPr>
            <a:r>
              <a:rPr lang="en-US"/>
              <a:t>memory management</a:t>
            </a:r>
            <a:endParaRPr/>
          </a:p>
          <a:p>
            <a:pPr indent="-202882" lvl="2" marL="1143000" rtl="0" algn="l">
              <a:spcBef>
                <a:spcPts val="500"/>
              </a:spcBef>
              <a:spcAft>
                <a:spcPts val="0"/>
              </a:spcAft>
              <a:buSzPct val="100000"/>
              <a:buChar char="■"/>
            </a:pPr>
            <a:r>
              <a:rPr lang="en-US"/>
              <a:t>file system</a:t>
            </a:r>
            <a:endParaRPr/>
          </a:p>
          <a:p>
            <a:pPr indent="-202882" lvl="2" marL="1143000" rtl="0" algn="l">
              <a:spcBef>
                <a:spcPts val="500"/>
              </a:spcBef>
              <a:spcAft>
                <a:spcPts val="0"/>
              </a:spcAft>
              <a:buSzPct val="100000"/>
              <a:buChar char="■"/>
            </a:pPr>
            <a:r>
              <a:rPr lang="en-US"/>
              <a:t>networking</a:t>
            </a:r>
            <a:endParaRPr/>
          </a:p>
          <a:p>
            <a:pPr indent="-202882" lvl="2" marL="1143000" rtl="0" algn="l">
              <a:spcBef>
                <a:spcPts val="500"/>
              </a:spcBef>
              <a:spcAft>
                <a:spcPts val="0"/>
              </a:spcAft>
              <a:buSzPct val="100000"/>
              <a:buChar char="■"/>
            </a:pPr>
            <a:r>
              <a:rPr lang="en-US"/>
              <a:t>ELF parsing and loading</a:t>
            </a:r>
            <a:endParaRPr/>
          </a:p>
          <a:p>
            <a:pPr indent="-202882" lvl="1" marL="685800" rtl="0" algn="l"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Support for musl C v1.2.2 and Glibc v2.35 standard libraries</a:t>
            </a:r>
            <a:endParaRPr/>
          </a:p>
          <a:p>
            <a:pPr indent="-202882" lvl="1" marL="685800" rtl="0" algn="l"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Support for Intel Advanced Matrix Extensions (AMX)</a:t>
            </a:r>
            <a:endParaRPr/>
          </a:p>
          <a:p>
            <a:pPr indent="-202882" lvl="1" marL="685800" rtl="0" algn="l"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CPU/NUMA topology sanitization</a:t>
            </a:r>
            <a:endParaRPr/>
          </a:p>
          <a:p>
            <a:pPr indent="-202882" lvl="1" marL="685800" rtl="0" algn="l"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Support for executable scripts (shebangs)</a:t>
            </a:r>
            <a:endParaRPr/>
          </a:p>
          <a:p>
            <a:pPr indent="-202882" lvl="1" marL="685800" rtl="0" algn="l"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Support for EDMM (Enclave dynamic memory management)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Ongoing work and plans</a:t>
            </a:r>
            <a:endParaRPr/>
          </a:p>
        </p:txBody>
      </p:sp>
      <p:sp>
        <p:nvSpPr>
          <p:cNvPr id="137" name="Google Shape;137;p13"/>
          <p:cNvSpPr txBox="1"/>
          <p:nvPr>
            <p:ph idx="1" type="body"/>
          </p:nvPr>
        </p:nvSpPr>
        <p:spPr>
          <a:xfrm>
            <a:off x="455614" y="1203331"/>
            <a:ext cx="8228012" cy="342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Ongoing work: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Support communication with hardware accelerators (GPUs)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EDMM optimizations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Support dynamic thread creation/destruction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Continued development to support additional runtimes and workloads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Integration with confidential container deployments (Kata Containers, enclave-CC)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Interoperable RA-TLS (standardization)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Experimental/future work: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Support additional TEE backends (Intel TDX)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Explore coarse-grained partitioning for certain I/O bound applications  (DPDK)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Gramine Talks and Blogs</a:t>
            </a:r>
            <a:endParaRPr/>
          </a:p>
        </p:txBody>
      </p:sp>
      <p:sp>
        <p:nvSpPr>
          <p:cNvPr id="144" name="Google Shape;144;p11"/>
          <p:cNvSpPr txBox="1"/>
          <p:nvPr>
            <p:ph idx="1" type="body"/>
          </p:nvPr>
        </p:nvSpPr>
        <p:spPr>
          <a:xfrm>
            <a:off x="455614" y="1203331"/>
            <a:ext cx="8228012" cy="3563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FOSDEM’22</a:t>
            </a:r>
            <a:r>
              <a:rPr lang="en-US"/>
              <a:t> and FOSDEM’23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Confidential Computing Consortium (CCC) webinar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5"/>
              </a:rPr>
              <a:t>Third SGX community Day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Gramine highlighted in several use cases and projects at the</a:t>
            </a:r>
            <a:r>
              <a:rPr lang="en-US" u="sng">
                <a:solidFill>
                  <a:schemeClr val="hlink"/>
                </a:solidFill>
                <a:hlinkClick r:id="rId6"/>
              </a:rPr>
              <a:t> Open Confidential Computing Conference (OC3 2022) conference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7"/>
              </a:rPr>
              <a:t>Whitepaper “Computation offloading to hardware accelerators in Intel SGX and Gramine Library OS</a:t>
            </a:r>
            <a:r>
              <a:rPr lang="en-US"/>
              <a:t>”,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8"/>
              </a:rPr>
              <a:t>Blog post “How Open Source Gramine Accelerates Expanding Confidential Computing Market</a:t>
            </a:r>
            <a:r>
              <a:rPr lang="en-US"/>
              <a:t>”,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9"/>
              </a:rPr>
              <a:t>Azure Blog post “Developers guide to Gramine Open-Source Lib OS for running unmodified Linux Apps with Intel SGX</a:t>
            </a:r>
            <a:r>
              <a:rPr lang="en-US"/>
              <a:t>”,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10"/>
              </a:rPr>
              <a:t>A series of technical blog posts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/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Gramine deployments</a:t>
            </a:r>
            <a:endParaRPr/>
          </a:p>
        </p:txBody>
      </p:sp>
      <p:sp>
        <p:nvSpPr>
          <p:cNvPr id="151" name="Google Shape;151;p12"/>
          <p:cNvSpPr txBox="1"/>
          <p:nvPr>
            <p:ph idx="1" type="body"/>
          </p:nvPr>
        </p:nvSpPr>
        <p:spPr>
          <a:xfrm>
            <a:off x="455614" y="1203331"/>
            <a:ext cx="8497586" cy="3563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 production: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Deployment with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IBM/Gematik e-prescription solution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Deployment by a major china CSP with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BigDL PPML </a:t>
            </a:r>
            <a:r>
              <a:rPr lang="en-US"/>
              <a:t>that builds on top of Gramine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Integration with other open source projects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Integrated with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Open Federated Learning (OpenFL) framework</a:t>
            </a:r>
            <a:r>
              <a:rPr lang="en-US"/>
              <a:t> (LF AI and Data incubation project)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Integrated with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Edgeless systems</a:t>
            </a:r>
            <a:r>
              <a:rPr lang="en-US"/>
              <a:t>/</a:t>
            </a:r>
            <a:r>
              <a:rPr lang="en-US" u="sng">
                <a:solidFill>
                  <a:schemeClr val="hlink"/>
                </a:solidFill>
                <a:hlinkClick r:id="rId7"/>
              </a:rPr>
              <a:t>MarbleRun</a:t>
            </a:r>
            <a:r>
              <a:rPr lang="en-US"/>
              <a:t> for deployment with K8 environments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Reference solutions with </a:t>
            </a:r>
            <a:r>
              <a:rPr lang="en-US" u="sng">
                <a:solidFill>
                  <a:schemeClr val="hlink"/>
                </a:solidFill>
                <a:hlinkClick r:id="rId8"/>
              </a:rPr>
              <a:t>Confidential Computing Zoo (CCZoo)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Integrated with </a:t>
            </a:r>
            <a:r>
              <a:rPr lang="en-US" u="sng">
                <a:solidFill>
                  <a:schemeClr val="hlink"/>
                </a:solidFill>
                <a:hlinkClick r:id="rId9"/>
              </a:rPr>
              <a:t>OpenVINO™ Security Add-on for Gramine</a:t>
            </a:r>
            <a:endParaRPr u="sng">
              <a:solidFill>
                <a:schemeClr val="hlink"/>
              </a:solidFill>
              <a:hlinkClick r:id="rId10"/>
            </a:endParaRPr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Several production ready services developed on top of Gramine by </a:t>
            </a:r>
            <a:r>
              <a:rPr lang="en-US" u="sng">
                <a:solidFill>
                  <a:schemeClr val="hlink"/>
                </a:solidFill>
                <a:hlinkClick r:id="rId11"/>
              </a:rPr>
              <a:t>enclaive.io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Production ready AI services </a:t>
            </a:r>
            <a:r>
              <a:rPr lang="en-US"/>
              <a:t>by Cosmian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>
            <p:ph type="title"/>
          </p:nvPr>
        </p:nvSpPr>
        <p:spPr>
          <a:xfrm>
            <a:off x="174136" y="21844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Font typeface="Arial"/>
              <a:buNone/>
            </a:pPr>
            <a:r>
              <a:rPr lang="en-US"/>
              <a:t>Gramine Project </a:t>
            </a:r>
            <a:endParaRPr/>
          </a:p>
        </p:txBody>
      </p:sp>
      <p:sp>
        <p:nvSpPr>
          <p:cNvPr id="157" name="Google Shape;157;p14"/>
          <p:cNvSpPr txBox="1"/>
          <p:nvPr>
            <p:ph idx="4294967295" type="body"/>
          </p:nvPr>
        </p:nvSpPr>
        <p:spPr>
          <a:xfrm>
            <a:off x="-1" y="791148"/>
            <a:ext cx="9071517" cy="399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94310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Technical Charter</a:t>
            </a:r>
            <a:endParaRPr/>
          </a:p>
          <a:p>
            <a:pPr indent="-194309" lvl="1" marL="685800" rtl="0" algn="l"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No change in charter</a:t>
            </a:r>
            <a:endParaRPr/>
          </a:p>
          <a:p>
            <a:pPr indent="-194310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Project Code of Conduct</a:t>
            </a:r>
            <a:endParaRPr/>
          </a:p>
          <a:p>
            <a:pPr indent="-194309" lvl="1" marL="685800" rtl="0" algn="l"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Finalized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CoC</a:t>
            </a:r>
            <a:r>
              <a:rPr lang="en-US"/>
              <a:t> (Contributor Covenant 2.0 with a PostgreSQL sentence, “The Committee may determine that a violation of this policy was inadvertent …”)</a:t>
            </a:r>
            <a:endParaRPr/>
          </a:p>
          <a:p>
            <a:pPr indent="-194310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Gramine Project -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https://github.com/gramineproject</a:t>
            </a:r>
            <a:endParaRPr/>
          </a:p>
          <a:p>
            <a:pPr indent="-194309" lvl="1" marL="685800" rtl="0" algn="l"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Core gramine -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https://github.com/gramineproject/gramine</a:t>
            </a:r>
            <a:endParaRPr/>
          </a:p>
          <a:p>
            <a:pPr indent="-194309" lvl="1" marL="685800" rtl="0" algn="l"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Examples -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https://github.com/gramineproject/examples</a:t>
            </a:r>
            <a:endParaRPr/>
          </a:p>
          <a:p>
            <a:pPr indent="-194309" lvl="1" marL="685800" rtl="0" algn="l"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Gramine Shielded Containers -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https://github.com/gramineproject/gsc</a:t>
            </a:r>
            <a:endParaRPr/>
          </a:p>
          <a:p>
            <a:pPr indent="-194309" lvl="1" marL="685800" rtl="0" algn="l"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Third party code related to Gramine - </a:t>
            </a:r>
            <a:r>
              <a:rPr lang="en-US" u="sng">
                <a:solidFill>
                  <a:schemeClr val="hlink"/>
                </a:solidFill>
                <a:hlinkClick r:id="rId8"/>
              </a:rPr>
              <a:t>https://github.com/gramineproject/contrib</a:t>
            </a:r>
            <a:endParaRPr/>
          </a:p>
          <a:p>
            <a:pPr indent="-194309" lvl="1" marL="685800" rtl="0" algn="l"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Archived Graphene - </a:t>
            </a:r>
            <a:r>
              <a:rPr lang="en-US" u="sng">
                <a:solidFill>
                  <a:schemeClr val="hlink"/>
                </a:solidFill>
                <a:hlinkClick r:id="rId9"/>
              </a:rPr>
              <a:t>https://github.com/gramineproject/graphene</a:t>
            </a:r>
            <a:endParaRPr/>
          </a:p>
          <a:p>
            <a:pPr indent="-194310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Issue Tracker</a:t>
            </a:r>
            <a:endParaRPr/>
          </a:p>
          <a:p>
            <a:pPr indent="-194309" lvl="1" marL="685800" rtl="0" algn="l"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-US" u="sng">
                <a:solidFill>
                  <a:schemeClr val="hlink"/>
                </a:solidFill>
                <a:hlinkClick r:id="rId10"/>
              </a:rPr>
              <a:t>https://github.com/gramineproject/gramine/issues</a:t>
            </a:r>
            <a:endParaRPr/>
          </a:p>
          <a:p>
            <a:pPr indent="-194310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Documentation</a:t>
            </a:r>
            <a:endParaRPr/>
          </a:p>
          <a:p>
            <a:pPr indent="-194309" lvl="1" marL="685800" rtl="0" algn="l"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Gramine: </a:t>
            </a:r>
            <a:r>
              <a:rPr lang="en-US" u="sng">
                <a:solidFill>
                  <a:schemeClr val="hlink"/>
                </a:solidFill>
                <a:hlinkClick r:id="rId11"/>
              </a:rPr>
              <a:t>https://gramine.readthedocs.io/en/latest/</a:t>
            </a:r>
            <a:endParaRPr/>
          </a:p>
          <a:p>
            <a:pPr indent="-194309" lvl="1" marL="685800" rtl="0" algn="l"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GSC: </a:t>
            </a:r>
            <a:r>
              <a:rPr lang="en-US" u="sng">
                <a:solidFill>
                  <a:schemeClr val="hlink"/>
                </a:solidFill>
                <a:hlinkClick r:id="rId12"/>
              </a:rPr>
              <a:t>https://gramine.readthedocs.io/projects/gsc/en/latest/</a:t>
            </a:r>
            <a:endParaRPr/>
          </a:p>
          <a:p>
            <a:pPr indent="-194310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Roadmap</a:t>
            </a:r>
            <a:endParaRPr/>
          </a:p>
          <a:p>
            <a:pPr indent="-194309" lvl="1" marL="685800" rtl="0" algn="l"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Roadmap: </a:t>
            </a:r>
            <a:r>
              <a:rPr lang="en-US" u="sng">
                <a:solidFill>
                  <a:schemeClr val="hlink"/>
                </a:solidFill>
                <a:hlinkClick r:id="rId13"/>
              </a:rPr>
              <a:t>https://github.com/orgs/gramineproject/projects/1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/>
          <p:nvPr>
            <p:ph type="title"/>
          </p:nvPr>
        </p:nvSpPr>
        <p:spPr>
          <a:xfrm>
            <a:off x="174136" y="21844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Font typeface="Arial"/>
              <a:buNone/>
            </a:pPr>
            <a:r>
              <a:rPr lang="en-US"/>
              <a:t>Management Team </a:t>
            </a:r>
            <a:endParaRPr/>
          </a:p>
        </p:txBody>
      </p:sp>
      <p:sp>
        <p:nvSpPr>
          <p:cNvPr id="163" name="Google Shape;163;p15"/>
          <p:cNvSpPr txBox="1"/>
          <p:nvPr>
            <p:ph idx="4294967295" type="body"/>
          </p:nvPr>
        </p:nvSpPr>
        <p:spPr>
          <a:xfrm>
            <a:off x="-1" y="791148"/>
            <a:ext cx="9071517" cy="399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0027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The currently active members of the management team are:</a:t>
            </a:r>
            <a:endParaRPr/>
          </a:p>
          <a:p>
            <a:pPr indent="-220027" lvl="1" marL="685800" rtl="0" algn="l"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Michał Kowalczyk (Invisible Things Lab/Intel)</a:t>
            </a:r>
            <a:endParaRPr/>
          </a:p>
          <a:p>
            <a:pPr indent="-220027" lvl="1" marL="685800" rtl="0" algn="l"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Dmitrii Kuvaiskii (Intel)</a:t>
            </a:r>
            <a:endParaRPr/>
          </a:p>
          <a:p>
            <a:pPr indent="-220027" lvl="1" marL="685800" rtl="0" algn="l"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Borys Popławski (Invisible Things Lab/Intel)</a:t>
            </a:r>
            <a:endParaRPr/>
          </a:p>
          <a:p>
            <a:pPr indent="-220027" lvl="1" marL="685800" rtl="0" algn="l"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Wojtek Porczyk (Invisible Things Lab/Intel)</a:t>
            </a:r>
            <a:endParaRPr/>
          </a:p>
          <a:p>
            <a:pPr indent="-220027" lvl="1" marL="685800" rtl="0" algn="l"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Don Porter (UNC)</a:t>
            </a:r>
            <a:endParaRPr/>
          </a:p>
          <a:p>
            <a:pPr indent="-220027" lvl="1" marL="685800" rtl="0" algn="l"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Chia-Che Tsai (Texas A&amp;M University)</a:t>
            </a:r>
            <a:endParaRPr/>
          </a:p>
          <a:p>
            <a:pPr indent="-220027" lvl="1" marL="685800" rtl="0" algn="l"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Mona Vij (Intel)</a:t>
            </a:r>
            <a:endParaRPr/>
          </a:p>
          <a:p>
            <a:pPr indent="-220027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The past (inactive) members of the management team are:</a:t>
            </a:r>
            <a:endParaRPr/>
          </a:p>
          <a:p>
            <a:pPr indent="-220027" lvl="1" marL="685800" rtl="0" algn="l"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Paweł Marczewski</a:t>
            </a:r>
            <a:endParaRPr/>
          </a:p>
          <a:p>
            <a:pPr indent="-220027" lvl="1" marL="685800" rtl="0" algn="l"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Rafał Wojdyła</a:t>
            </a:r>
            <a:endParaRPr/>
          </a:p>
          <a:p>
            <a:pPr indent="-220027" lvl="1" marL="685800" rtl="0" algn="l"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Isaku Yamahata</a:t>
            </a:r>
            <a:endParaRPr/>
          </a:p>
          <a:p>
            <a:pPr indent="-220027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The active members have the review and voting rights. The past (inactive) members have only the review rights.</a:t>
            </a:r>
            <a:endParaRPr/>
          </a:p>
          <a:p>
            <a:pPr indent="-220027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The active members are also the TSC voting members as described in the Technical Charter for Gramine project.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Font typeface="Arial"/>
              <a:buNone/>
            </a:pPr>
            <a:r>
              <a:rPr lang="en-US"/>
              <a:t>Current Mode of Operation</a:t>
            </a:r>
            <a:endParaRPr/>
          </a:p>
        </p:txBody>
      </p:sp>
      <p:sp>
        <p:nvSpPr>
          <p:cNvPr id="169" name="Google Shape;169;p16"/>
          <p:cNvSpPr txBox="1"/>
          <p:nvPr>
            <p:ph idx="4294967295" type="body"/>
          </p:nvPr>
        </p:nvSpPr>
        <p:spPr>
          <a:xfrm>
            <a:off x="420786" y="1079697"/>
            <a:ext cx="8521700" cy="322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Repository on GitHub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Reviewable.io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UNC Zoom for team meetings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Gitter chat service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Google group mailing list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Confidential Computing Consortium 1">
      <a:dk1>
        <a:srgbClr val="595959"/>
      </a:dk1>
      <a:lt1>
        <a:srgbClr val="FFFFFF"/>
      </a:lt1>
      <a:dk2>
        <a:srgbClr val="595959"/>
      </a:dk2>
      <a:lt2>
        <a:srgbClr val="EEEEEE"/>
      </a:lt2>
      <a:accent1>
        <a:srgbClr val="EC1948"/>
      </a:accent1>
      <a:accent2>
        <a:srgbClr val="9962A3"/>
      </a:accent2>
      <a:accent3>
        <a:srgbClr val="0075BA"/>
      </a:accent3>
      <a:accent4>
        <a:srgbClr val="1AC9A6"/>
      </a:accent4>
      <a:accent5>
        <a:srgbClr val="A3D03C"/>
      </a:accent5>
      <a:accent6>
        <a:srgbClr val="FDD03E"/>
      </a:accent6>
      <a:hlink>
        <a:srgbClr val="0076BB"/>
      </a:hlink>
      <a:folHlink>
        <a:srgbClr val="0076B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