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7" r:id="rId3"/>
    <p:sldId id="264" r:id="rId4"/>
    <p:sldId id="344" r:id="rId5"/>
    <p:sldId id="345" r:id="rId6"/>
    <p:sldId id="346" r:id="rId7"/>
    <p:sldId id="347" r:id="rId8"/>
    <p:sldId id="348" r:id="rId9"/>
    <p:sldId id="431" r:id="rId10"/>
    <p:sldId id="4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A68F6B-048B-4C9F-9200-3ED923E373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25E45-AEC6-44E0-93C3-06BD67A7B9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F666-4EB1-4F17-8AB9-9F9A165CF449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93854-D7E2-4755-8D18-3E0EF21C41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429B1-E472-4F8A-8BBC-0910E0A908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A7052-B2F6-4B7F-9582-26A83DBDE0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7707-ACE2-4952-9629-DF8C7C5EE930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7A55-031E-4C2C-85ED-A33D8924E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5C357A4-15D7-4073-A036-FC6A6D55C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76"/>
            <a:ext cx="12192000" cy="6876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CF6D3-F38B-463A-8C34-4F8D2DABD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852" y="3429000"/>
            <a:ext cx="10515600" cy="1831258"/>
          </a:xfr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R</a:t>
            </a:r>
            <a:r>
              <a:rPr lang="en-US" dirty="0"/>
              <a:t>G-XXX: {Course Name}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Instructor:  {Instructor Name}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0CE9B-8520-4DFE-B31D-4C6677F0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EEE-32BD-42BD-8215-95EA3586AA8F}" type="datetime1">
              <a:rPr lang="en-US" smtClean="0"/>
              <a:pPr/>
              <a:t>9/11/2019</a:t>
            </a:fld>
            <a:r>
              <a:rPr lang="en-US" dirty="0"/>
              <a:t>   Copyright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AA3C-A587-4421-AB72-13BD2B6C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www.robo-geek.ca</a:t>
            </a:r>
            <a:endParaRPr lang="en-US" dirty="0"/>
          </a:p>
        </p:txBody>
      </p:sp>
      <p:pic>
        <p:nvPicPr>
          <p:cNvPr id="6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022F4F7E-C7BE-45F9-AB7B-2DA629EB17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6" t="12105" r="42007" b="8748"/>
          <a:stretch/>
        </p:blipFill>
        <p:spPr>
          <a:xfrm>
            <a:off x="10970342" y="5049991"/>
            <a:ext cx="1081549" cy="1671484"/>
          </a:xfrm>
          <a:prstGeom prst="rect">
            <a:avLst/>
          </a:prstGeom>
        </p:spPr>
      </p:pic>
      <p:pic>
        <p:nvPicPr>
          <p:cNvPr id="8" name="Picture 7" descr="A close up of electronics&#10;&#10;Description automatically generated">
            <a:extLst>
              <a:ext uri="{FF2B5EF4-FFF2-40B4-BE49-F238E27FC236}">
                <a16:creationId xmlns:a16="http://schemas.microsoft.com/office/drawing/2014/main" id="{A1FA82C0-890A-4B7D-84CC-0A4EDA31D5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45" y="66250"/>
            <a:ext cx="1466758" cy="14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A2E2E06-C715-4B0B-A93B-2CD97C34FD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62"/>
            <a:ext cx="12192000" cy="6876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F3FB9-EBF0-491E-98A3-45DB01EA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1"/>
            <a:ext cx="9592648" cy="1281113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978E-1D44-4C8E-BC27-82B98489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08"/>
            <a:ext cx="9599736" cy="46439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A04B-2A9F-415D-A98E-7E182AF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rgbClr val="FF0000"/>
                </a:solidFill>
              </a:defRPr>
            </a:lvl1pPr>
          </a:lstStyle>
          <a:p>
            <a:fld id="{FC444D3C-0E08-4B85-BD50-0E95C5F696A1}" type="datetime1">
              <a:rPr lang="en-US" smtClean="0"/>
              <a:pPr/>
              <a:t>9/11/2019</a:t>
            </a:fld>
            <a:r>
              <a:rPr lang="en-US" dirty="0"/>
              <a:t>   Copyright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A387-C80D-41FA-B4FA-9D465AEF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565A-0CDE-4B71-BCF5-6D1CD3F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fld id="{AED3648E-2CE3-4366-B325-026FD071F6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drawing of a person&#10;&#10;Description generated with high confidence">
            <a:extLst>
              <a:ext uri="{FF2B5EF4-FFF2-40B4-BE49-F238E27FC236}">
                <a16:creationId xmlns:a16="http://schemas.microsoft.com/office/drawing/2014/main" id="{CAC6B408-DF74-41F7-81EB-EB0D772BA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6" t="12105" r="42007" b="8748"/>
          <a:stretch/>
        </p:blipFill>
        <p:spPr>
          <a:xfrm>
            <a:off x="10970342" y="5049991"/>
            <a:ext cx="1081549" cy="1671484"/>
          </a:xfrm>
          <a:prstGeom prst="rect">
            <a:avLst/>
          </a:prstGeom>
        </p:spPr>
      </p:pic>
      <p:pic>
        <p:nvPicPr>
          <p:cNvPr id="10" name="Picture 9" descr="A close up of electronics&#10;&#10;Description automatically generated">
            <a:extLst>
              <a:ext uri="{FF2B5EF4-FFF2-40B4-BE49-F238E27FC236}">
                <a16:creationId xmlns:a16="http://schemas.microsoft.com/office/drawing/2014/main" id="{C12CAD25-143A-4025-A829-1FE3678671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45" y="66250"/>
            <a:ext cx="1466758" cy="14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2AE2-87C4-4F19-91D8-70AE5B8A18C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403043D-F400-461F-BF2F-ABEB345A09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326"/>
            <a:ext cx="12192000" cy="687632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420AA-C406-435D-BBEF-C9B06D9C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4CE7-6A44-4D5C-98C2-CFE4ED3A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5873-2ED1-4DBD-83B2-8E842E86D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0000"/>
                </a:solidFill>
              </a:defRPr>
            </a:lvl1pPr>
          </a:lstStyle>
          <a:p>
            <a:fld id="{08799EEE-32BD-42BD-8215-95EA3586AA8F}" type="datetime1">
              <a:rPr lang="en-US" smtClean="0"/>
              <a:pPr/>
              <a:t>9/11/2019</a:t>
            </a:fld>
            <a:r>
              <a:rPr lang="en-US" dirty="0"/>
              <a:t>   Copyright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9B53-10D7-4813-82D4-70F2DC062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1BD3-24E0-4EDE-8243-68DA1C8E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F0000"/>
                </a:solidFill>
              </a:defRPr>
            </a:lvl1pPr>
          </a:lstStyle>
          <a:p>
            <a:pPr algn="ctr"/>
            <a:fld id="{AED3648E-2CE3-4366-B325-026FD071F659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6" descr="A drawing of a person&#10;&#10;Description generated with high confidence">
            <a:extLst>
              <a:ext uri="{FF2B5EF4-FFF2-40B4-BE49-F238E27FC236}">
                <a16:creationId xmlns:a16="http://schemas.microsoft.com/office/drawing/2014/main" id="{7A80BA91-2F06-45A4-9A36-D6E86673D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6" t="12105" r="42007" b="8748"/>
          <a:stretch/>
        </p:blipFill>
        <p:spPr>
          <a:xfrm>
            <a:off x="10970342" y="5049991"/>
            <a:ext cx="1081549" cy="16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E56C-F1B2-412B-9E16-CE862F40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RG-650</a:t>
            </a:r>
            <a:r>
              <a:rPr lang="en-CA" dirty="0"/>
              <a:t>: </a:t>
            </a:r>
            <a:r>
              <a:rPr lang="en-CA" b="0" dirty="0"/>
              <a:t>OpenCV Advanced</a:t>
            </a:r>
            <a:br>
              <a:rPr lang="en-CA" b="0" dirty="0"/>
            </a:br>
            <a:r>
              <a:rPr lang="en-CA" dirty="0">
                <a:solidFill>
                  <a:schemeClr val="accent1"/>
                </a:solidFill>
              </a:rPr>
              <a:t>Instructor</a:t>
            </a:r>
            <a:r>
              <a:rPr lang="en-CA" dirty="0"/>
              <a:t>: </a:t>
            </a:r>
            <a:r>
              <a:rPr lang="en-CA" b="0" dirty="0"/>
              <a:t>Omar Silva</a:t>
            </a:r>
            <a:endParaRPr lang="en-US" b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7681E-2C6E-4DCA-AC25-9357AB85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EEE-32BD-42BD-8215-95EA3586AA8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83F8D-73D3-41E0-B795-DD50836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www.robo-geek.ca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C5A3-83B1-4615-8AD6-CB1B0441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1.5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53D7-8EDF-40F0-B896-FACEB687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Challenge</a:t>
            </a:r>
            <a:r>
              <a:rPr lang="en-CA" dirty="0"/>
              <a:t>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Improve detection speed by resizing camera frames</a:t>
            </a:r>
          </a:p>
          <a:p>
            <a:r>
              <a:rPr lang="en-CA" dirty="0"/>
              <a:t>ROI – focus region on the region of interest</a:t>
            </a:r>
          </a:p>
          <a:p>
            <a:r>
              <a:rPr lang="en-CA" dirty="0"/>
              <a:t>Read less frames per second</a:t>
            </a:r>
          </a:p>
          <a:p>
            <a:r>
              <a:rPr lang="en-CA" dirty="0"/>
              <a:t>Add logic – detect traffic on top half, cars on bottom half</a:t>
            </a:r>
          </a:p>
          <a:p>
            <a:r>
              <a:rPr lang="en-CA" dirty="0"/>
              <a:t>Use gray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DAF1-7064-42ED-BA74-919A50C6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pPr/>
              <a:t>9/11/2019</a:t>
            </a:fld>
            <a:r>
              <a:rPr lang="en-US"/>
              <a:t>   Copyright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1AD9-C30E-4856-8069-D597C50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AEC6-558A-4776-ADE4-94333E3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D47-A352-4A23-AADE-42234DB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Table of Contents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5354-BAC3-4133-9376-58967E99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www.robo-geek.ca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FA03-23AC-429D-BCA0-69262ABC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CE92-46AB-44FC-8ED7-782BEE6BB78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6237-3836-41A6-86DA-E086FC8E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7D1FB6-1F05-443C-A89F-F4CF180E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HaarCascades</a:t>
            </a:r>
            <a:r>
              <a:rPr lang="en-CA" dirty="0"/>
              <a:t>: Vehicles, Stop Signs, Traffic Lights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Traffic Light Detection (Colour/Contours)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Creating </a:t>
            </a:r>
            <a:r>
              <a:rPr lang="en-CA" dirty="0" err="1"/>
              <a:t>HaarCascades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Q</a:t>
            </a:r>
            <a:r>
              <a:rPr lang="en-US" dirty="0"/>
              <a:t>R Code Recognition (Swarm)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OCR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Simple Lane Detection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Lane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GP Self Driving Car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73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E56C-F1B2-412B-9E16-CE862F40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accent1"/>
                </a:solidFill>
              </a:rPr>
              <a:t>RG-650</a:t>
            </a:r>
            <a:r>
              <a:rPr lang="en-CA" dirty="0"/>
              <a:t>: </a:t>
            </a:r>
            <a:r>
              <a:rPr lang="en-CA" b="0" dirty="0"/>
              <a:t>OpenCV Advanced</a:t>
            </a:r>
            <a:br>
              <a:rPr lang="en-CA" b="0" dirty="0"/>
            </a:br>
            <a:br>
              <a:rPr lang="en-CA" b="0" dirty="0"/>
            </a:br>
            <a:r>
              <a:rPr lang="en-CA" sz="4000" dirty="0">
                <a:solidFill>
                  <a:schemeClr val="accent1"/>
                </a:solidFill>
              </a:rPr>
              <a:t>Chapter 1</a:t>
            </a:r>
            <a:r>
              <a:rPr lang="en-CA" sz="4000" dirty="0"/>
              <a:t>: </a:t>
            </a:r>
            <a:r>
              <a:rPr lang="en-CA" sz="3600" dirty="0" err="1"/>
              <a:t>HaarCascades</a:t>
            </a:r>
            <a:r>
              <a:rPr lang="en-CA" sz="3600" dirty="0"/>
              <a:t>: Vehicles, Stop Signs, Traffic Lights</a:t>
            </a:r>
            <a:br>
              <a:rPr lang="en-US" sz="4000" dirty="0"/>
            </a:br>
            <a:endParaRPr lang="en-US" sz="4000" b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7681E-2C6E-4DCA-AC25-9357AB85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EEE-32BD-42BD-8215-95EA3586AA8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83F8D-73D3-41E0-B795-DD50836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1B2-CC3E-4682-86AB-02B92A7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1.1 Vehicle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10C6-E002-4B0E-BC69-0EAA91C7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A066-2507-4563-A977-38F327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C8E0-4798-41FB-8356-2F2690E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664D3-E8F1-4542-AADA-2711CF13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3" y="1458699"/>
            <a:ext cx="4589145" cy="2850101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37D56-7DE3-44C7-B807-8DA9AB85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5850"/>
            <a:ext cx="4114800" cy="4276725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42E792-C7F6-4CAC-BF13-1DFE1E763710}"/>
              </a:ext>
            </a:extLst>
          </p:cNvPr>
          <p:cNvSpPr txBox="1"/>
          <p:nvPr/>
        </p:nvSpPr>
        <p:spPr>
          <a:xfrm>
            <a:off x="1007881" y="4308800"/>
            <a:ext cx="359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70C0"/>
                </a:solidFill>
              </a:rPr>
              <a:t>Vehicle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C68E2-4854-49B3-90CC-87A5B03C593F}"/>
              </a:ext>
            </a:extLst>
          </p:cNvPr>
          <p:cNvSpPr txBox="1"/>
          <p:nvPr/>
        </p:nvSpPr>
        <p:spPr>
          <a:xfrm>
            <a:off x="6390587" y="5382797"/>
            <a:ext cx="359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70C0"/>
                </a:solidFill>
              </a:rPr>
              <a:t>Distance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397790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1B2-CC3E-4682-86AB-02B92A7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1.2 Stop Sign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10C6-E002-4B0E-BC69-0EAA91C7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A066-2507-4563-A977-38F327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C8E0-4798-41FB-8356-2F2690E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B3E34-BC25-4820-9C51-838F35F7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1116"/>
            <a:ext cx="5114413" cy="3963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0ED4C-66EF-47F4-9ED0-EE2D6572A89D}"/>
              </a:ext>
            </a:extLst>
          </p:cNvPr>
          <p:cNvSpPr txBox="1"/>
          <p:nvPr/>
        </p:nvSpPr>
        <p:spPr>
          <a:xfrm>
            <a:off x="6975835" y="2300140"/>
            <a:ext cx="3827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Other Methods that can be used include:</a:t>
            </a:r>
          </a:p>
          <a:p>
            <a:endParaRPr lang="en-CA" dirty="0"/>
          </a:p>
          <a:p>
            <a:r>
              <a:rPr lang="en-CA" dirty="0"/>
              <a:t>-Template matching</a:t>
            </a:r>
          </a:p>
          <a:p>
            <a:r>
              <a:rPr lang="en-CA" dirty="0"/>
              <a:t>-HOG</a:t>
            </a:r>
          </a:p>
          <a:p>
            <a:r>
              <a:rPr lang="en-CA" dirty="0"/>
              <a:t>-CNN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1B2-CC3E-4682-86AB-02B92A7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1.3 Yield Sign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10C6-E002-4B0E-BC69-0EAA91C7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A066-2507-4563-A977-38F327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C8E0-4798-41FB-8356-2F2690E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2A920-63EA-4723-8DFB-FB07B8DC9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78"/>
          <a:stretch/>
        </p:blipFill>
        <p:spPr>
          <a:xfrm>
            <a:off x="1127865" y="1628924"/>
            <a:ext cx="4028598" cy="322058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B82A2-9D80-4C34-9C76-2BF88515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44" y="1505448"/>
            <a:ext cx="2075920" cy="1810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D2461-D8DF-438F-B428-50D2B3EA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324" y="3451315"/>
            <a:ext cx="1635760" cy="1436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4C7ED-AB62-402D-AECD-255AE28BD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087" y="1963128"/>
            <a:ext cx="2099028" cy="1666875"/>
          </a:xfrm>
          <a:prstGeom prst="rect">
            <a:avLst/>
          </a:prstGeom>
        </p:spPr>
      </p:pic>
      <p:pic>
        <p:nvPicPr>
          <p:cNvPr id="1026" name="Picture 2" descr="Image result for yield signs">
            <a:extLst>
              <a:ext uri="{FF2B5EF4-FFF2-40B4-BE49-F238E27FC236}">
                <a16:creationId xmlns:a16="http://schemas.microsoft.com/office/drawing/2014/main" id="{1C526E10-B091-4C4E-B81E-7CAB0C81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46" y="4384764"/>
            <a:ext cx="1743710" cy="1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53ED5-4010-41A3-8B89-B0EDD64F8D19}"/>
              </a:ext>
            </a:extLst>
          </p:cNvPr>
          <p:cNvSpPr txBox="1"/>
          <p:nvPr/>
        </p:nvSpPr>
        <p:spPr>
          <a:xfrm>
            <a:off x="1071922" y="5298868"/>
            <a:ext cx="741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Challenge</a:t>
            </a:r>
            <a:r>
              <a:rPr lang="en-CA" dirty="0"/>
              <a:t>: Lack of standardization. Training requires great amount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1B2-CC3E-4682-86AB-02B92A7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1.4 Traffic Light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10C6-E002-4B0E-BC69-0EAA91C7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A066-2507-4563-A977-38F327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C8E0-4798-41FB-8356-2F2690E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56F55-CB47-47F0-A0CC-B223F590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1" y="1929197"/>
            <a:ext cx="4660489" cy="324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82478-2000-4451-A1B9-A28F72C3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13" y="1231648"/>
            <a:ext cx="2743200" cy="2057400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B8794-1273-4D1B-AD21-B771FF469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470" y="3516504"/>
            <a:ext cx="4543287" cy="2612390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804B54-83DD-4883-9EFF-BD2D6773CEB3}"/>
              </a:ext>
            </a:extLst>
          </p:cNvPr>
          <p:cNvSpPr txBox="1"/>
          <p:nvPr/>
        </p:nvSpPr>
        <p:spPr>
          <a:xfrm>
            <a:off x="9550959" y="2550384"/>
            <a:ext cx="2328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 a simple problem:</a:t>
            </a:r>
          </a:p>
          <a:p>
            <a:endParaRPr lang="en-CA" dirty="0"/>
          </a:p>
          <a:p>
            <a:r>
              <a:rPr lang="en-CA" dirty="0"/>
              <a:t>Multiple shapes and lighting conditions are diverse.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1B2-CC3E-4682-86AB-02B92A7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1.5 Limitations of </a:t>
            </a:r>
            <a:r>
              <a:rPr lang="en-CA" dirty="0" err="1">
                <a:solidFill>
                  <a:srgbClr val="0070C0"/>
                </a:solidFill>
              </a:rPr>
              <a:t>Haar</a:t>
            </a:r>
            <a:r>
              <a:rPr lang="en-CA" dirty="0" err="1"/>
              <a:t>Cascade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10C6-E002-4B0E-BC69-0EAA91C7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A066-2507-4563-A977-38F327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C8E0-4798-41FB-8356-2F2690E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75446-9B9F-4E08-857B-7EAA3125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114"/>
            <a:ext cx="7109460" cy="4265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794D-F181-49F2-A5A5-B602972E6485}"/>
              </a:ext>
            </a:extLst>
          </p:cNvPr>
          <p:cNvSpPr txBox="1"/>
          <p:nvPr/>
        </p:nvSpPr>
        <p:spPr>
          <a:xfrm>
            <a:off x="8331724" y="1983041"/>
            <a:ext cx="3022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Haar</a:t>
            </a:r>
            <a:r>
              <a:rPr lang="en-CA" dirty="0"/>
              <a:t> Cascade performs well in many aspects including precision and time for processing.</a:t>
            </a:r>
          </a:p>
          <a:p>
            <a:endParaRPr lang="en-CA" dirty="0"/>
          </a:p>
          <a:p>
            <a:r>
              <a:rPr lang="en-CA" dirty="0"/>
              <a:t>Limitation in consistency with tilting objects. </a:t>
            </a:r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Read recommended papers.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LBP: local binary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0B73-A2B4-4AEF-8321-9D93A109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1.5 Other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1F00-2DE0-490A-BC0F-C9C920DB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08"/>
            <a:ext cx="4231640" cy="4643955"/>
          </a:xfrm>
        </p:spPr>
        <p:txBody>
          <a:bodyPr/>
          <a:lstStyle/>
          <a:p>
            <a:r>
              <a:rPr lang="en-CA" dirty="0"/>
              <a:t>Traffic Signs are country dependent</a:t>
            </a:r>
          </a:p>
          <a:p>
            <a:r>
              <a:rPr lang="en-CA" dirty="0"/>
              <a:t>E</a:t>
            </a:r>
            <a:r>
              <a:rPr lang="en-US" dirty="0" err="1"/>
              <a:t>ven</a:t>
            </a:r>
            <a:r>
              <a:rPr lang="en-US" dirty="0"/>
              <a:t> within English speaking countries, signs are different.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E3572-21AA-4B6C-95A5-3D3912A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D3C-0E08-4B85-BD50-0E95C5F696A1}" type="datetime1">
              <a:rPr lang="en-US" smtClean="0"/>
              <a:pPr/>
              <a:t>9/11/2019</a:t>
            </a:fld>
            <a:r>
              <a:rPr lang="en-US"/>
              <a:t>   Copyright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137D-F403-4C28-AA7F-E971805F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www.robo-geek.ca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B2F9-3827-4895-9330-385589F3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48E-2CE3-4366-B325-026FD071F65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Image result for universal traffic signs">
            <a:extLst>
              <a:ext uri="{FF2B5EF4-FFF2-40B4-BE49-F238E27FC236}">
                <a16:creationId xmlns:a16="http://schemas.microsoft.com/office/drawing/2014/main" id="{E6CCA78C-84B0-496B-B93F-E475444C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38" y="1002139"/>
            <a:ext cx="3355043" cy="46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 template" id="{0D01646E-60C4-464E-9B52-89548B04FC58}" vid="{074923FC-9236-4A30-B60A-A9BA0D304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274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RG-650: OpenCV Advanced Instructor: Omar Silva</vt:lpstr>
      <vt:lpstr>Table of Contents</vt:lpstr>
      <vt:lpstr>RG-650: OpenCV Advanced  Chapter 1: HaarCascades: Vehicles, Stop Signs, Traffic Lights </vt:lpstr>
      <vt:lpstr>1.1 Vehicle Detection</vt:lpstr>
      <vt:lpstr>1.2 Stop Sign Detection</vt:lpstr>
      <vt:lpstr>1.3 Yield Sign Detection</vt:lpstr>
      <vt:lpstr>1.4 Traffic Light Detection</vt:lpstr>
      <vt:lpstr>1.5 Limitations of HaarCascade</vt:lpstr>
      <vt:lpstr>1.5 Other Limitations</vt:lpstr>
      <vt:lpstr>1.5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RG-800: Intro to Computer Vision with OpenCV Instructor: Omar Silva</dc:title>
  <dc:creator>Omar Silva-Zapata</dc:creator>
  <cp:lastModifiedBy>Omar Silva</cp:lastModifiedBy>
  <cp:revision>154</cp:revision>
  <dcterms:created xsi:type="dcterms:W3CDTF">2019-07-08T12:45:34Z</dcterms:created>
  <dcterms:modified xsi:type="dcterms:W3CDTF">2019-09-11T23:09:12Z</dcterms:modified>
</cp:coreProperties>
</file>