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8" r:id="rId2"/>
  </p:sldIdLst>
  <p:sldSz cx="18000663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1" d="100"/>
          <a:sy n="31" d="100"/>
        </p:scale>
        <p:origin x="330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0B25F-A1D7-4641-B84D-4EA17F879FAD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27275" y="1143000"/>
            <a:ext cx="2203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9D31E-54CA-4BB9-9275-61A33D34C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99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1pPr>
    <a:lvl2pPr marL="925739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2pPr>
    <a:lvl3pPr marL="1851477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3pPr>
    <a:lvl4pPr marL="2777216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4pPr>
    <a:lvl5pPr marL="3702954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5pPr>
    <a:lvl6pPr marL="4628693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6pPr>
    <a:lvl7pPr marL="5554431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7pPr>
    <a:lvl8pPr marL="6480170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8pPr>
    <a:lvl9pPr marL="7405908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27275" y="1143000"/>
            <a:ext cx="22034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9D31E-54CA-4BB9-9275-61A33D34C4D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875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4124164"/>
            <a:ext cx="15300564" cy="8773325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3235822"/>
            <a:ext cx="13500497" cy="6084159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27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97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1341665"/>
            <a:ext cx="3881393" cy="213558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1341665"/>
            <a:ext cx="11419171" cy="213558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72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25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6282501"/>
            <a:ext cx="15525572" cy="104824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6864157"/>
            <a:ext cx="15525572" cy="5512493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45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6708326"/>
            <a:ext cx="7650282" cy="1598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6708326"/>
            <a:ext cx="7650282" cy="1598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75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341671"/>
            <a:ext cx="15525572" cy="48708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6177496"/>
            <a:ext cx="7615123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9204991"/>
            <a:ext cx="7615123" cy="135391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6177496"/>
            <a:ext cx="7652626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9204991"/>
            <a:ext cx="7652626" cy="135391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11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02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07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3628335"/>
            <a:ext cx="9112836" cy="17908316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13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3628335"/>
            <a:ext cx="9112836" cy="17908316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577F-8B27-443F-861A-67A305ED1D46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77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341671"/>
            <a:ext cx="15525572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6708326"/>
            <a:ext cx="15525572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6577F-8B27-443F-861A-67A305ED1D46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3356649"/>
            <a:ext cx="6075224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37167-BA2E-4B95-8AC8-D8D95561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81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288432D-5869-3BD6-3492-F0C2E7857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33629"/>
              </p:ext>
            </p:extLst>
          </p:nvPr>
        </p:nvGraphicFramePr>
        <p:xfrm>
          <a:off x="0" y="35561"/>
          <a:ext cx="18000663" cy="2513330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114786">
                  <a:extLst>
                    <a:ext uri="{9D8B030D-6E8A-4147-A177-3AD203B41FA5}">
                      <a16:colId xmlns:a16="http://schemas.microsoft.com/office/drawing/2014/main" val="2283565881"/>
                    </a:ext>
                  </a:extLst>
                </a:gridCol>
                <a:gridCol w="5094528">
                  <a:extLst>
                    <a:ext uri="{9D8B030D-6E8A-4147-A177-3AD203B41FA5}">
                      <a16:colId xmlns:a16="http://schemas.microsoft.com/office/drawing/2014/main" val="1059539219"/>
                    </a:ext>
                  </a:extLst>
                </a:gridCol>
                <a:gridCol w="3512494">
                  <a:extLst>
                    <a:ext uri="{9D8B030D-6E8A-4147-A177-3AD203B41FA5}">
                      <a16:colId xmlns:a16="http://schemas.microsoft.com/office/drawing/2014/main" val="108330168"/>
                    </a:ext>
                  </a:extLst>
                </a:gridCol>
                <a:gridCol w="6278855">
                  <a:extLst>
                    <a:ext uri="{9D8B030D-6E8A-4147-A177-3AD203B41FA5}">
                      <a16:colId xmlns:a16="http://schemas.microsoft.com/office/drawing/2014/main" val="1587705455"/>
                    </a:ext>
                  </a:extLst>
                </a:gridCol>
              </a:tblGrid>
              <a:tr h="774932">
                <a:tc>
                  <a:txBody>
                    <a:bodyPr/>
                    <a:lstStyle/>
                    <a:p>
                      <a:pPr algn="ctr"/>
                      <a:r>
                        <a:rPr lang="en-SG" sz="4400" dirty="0">
                          <a:solidFill>
                            <a:schemeClr val="tx1"/>
                          </a:solidFill>
                          <a:latin typeface="+mn-lt"/>
                        </a:rPr>
                        <a:t>Illusion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4400" dirty="0">
                          <a:solidFill>
                            <a:schemeClr val="tx1"/>
                          </a:solidFill>
                          <a:latin typeface="+mn-lt"/>
                        </a:rPr>
                        <a:t>Example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4400" dirty="0">
                          <a:solidFill>
                            <a:schemeClr val="tx1"/>
                          </a:solidFill>
                          <a:latin typeface="+mn-lt"/>
                        </a:rPr>
                        <a:t>Task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4400" dirty="0">
                          <a:solidFill>
                            <a:schemeClr val="tx1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857641"/>
                  </a:ext>
                </a:extLst>
              </a:tr>
              <a:tr h="2435837">
                <a:tc>
                  <a:txBody>
                    <a:bodyPr/>
                    <a:lstStyle/>
                    <a:p>
                      <a:pPr algn="ctr"/>
                      <a:r>
                        <a:rPr lang="en-SG" sz="3600" b="1" dirty="0" err="1">
                          <a:latin typeface="+mn-lt"/>
                          <a:cs typeface="Times New Roman" panose="02020603050405020304" pitchFamily="18" charset="0"/>
                        </a:rPr>
                        <a:t>Delboeuf</a:t>
                      </a:r>
                      <a:endParaRPr lang="en-SG" sz="3600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u="sng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500" dirty="0"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SG" sz="2500" dirty="0">
                          <a:latin typeface="+mn-lt"/>
                          <a:cs typeface="Times New Roman" panose="02020603050405020304" pitchFamily="18" charset="0"/>
                        </a:rPr>
                        <a:t>Which red circle is bigger?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cs typeface="Times New Roman" panose="02020603050405020304" pitchFamily="18" charset="0"/>
                        </a:rPr>
                        <a:t>Two circles surrounded by outer rings. The circle with the closer outline appears larger than the one with the distant outline.</a:t>
                      </a:r>
                      <a:endParaRPr lang="en-SG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343641"/>
                  </a:ext>
                </a:extLst>
              </a:tr>
              <a:tr h="2435837">
                <a:tc>
                  <a:txBody>
                    <a:bodyPr/>
                    <a:lstStyle/>
                    <a:p>
                      <a:pPr algn="ctr"/>
                      <a:r>
                        <a:rPr lang="en-SG" sz="3600" b="1" dirty="0">
                          <a:latin typeface="+mn-lt"/>
                          <a:cs typeface="Times New Roman" panose="02020603050405020304" pitchFamily="18" charset="0"/>
                        </a:rPr>
                        <a:t>Ebbinghaus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500" dirty="0">
                          <a:latin typeface="+mn-lt"/>
                          <a:cs typeface="Times New Roman" panose="02020603050405020304" pitchFamily="18" charset="0"/>
                        </a:rPr>
                        <a:t>Which red circle is bigger?</a:t>
                      </a:r>
                      <a:endParaRPr lang="en-SG" sz="25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cs typeface="Times New Roman" panose="02020603050405020304" pitchFamily="18" charset="0"/>
                        </a:rPr>
                        <a:t>Two circles surrounded by other circles. The circle surrounded by smaller circles appears larger than the one with the larger surrounding circles.</a:t>
                      </a:r>
                      <a:endParaRPr lang="en-SG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825271"/>
                  </a:ext>
                </a:extLst>
              </a:tr>
              <a:tr h="2435837">
                <a:tc>
                  <a:txBody>
                    <a:bodyPr/>
                    <a:lstStyle/>
                    <a:p>
                      <a:pPr algn="ctr"/>
                      <a:r>
                        <a:rPr lang="en-SG" sz="3600" b="1" dirty="0">
                          <a:latin typeface="+mn-lt"/>
                          <a:cs typeface="Times New Roman" panose="02020603050405020304" pitchFamily="18" charset="0"/>
                        </a:rPr>
                        <a:t>Müller-</a:t>
                      </a:r>
                      <a:r>
                        <a:rPr lang="en-SG" sz="3600" b="1" dirty="0" err="1">
                          <a:latin typeface="+mn-lt"/>
                          <a:cs typeface="Times New Roman" panose="02020603050405020304" pitchFamily="18" charset="0"/>
                        </a:rPr>
                        <a:t>Lyer</a:t>
                      </a:r>
                      <a:endParaRPr lang="en-SG" sz="3600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</a:p>
                    <a:p>
                      <a:pPr algn="ctr"/>
                      <a:r>
                        <a:rPr kumimoji="0" lang="en-US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Which red line is longer?</a:t>
                      </a:r>
                      <a:endParaRPr lang="en-SG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Times New Roman" panose="02020603050405020304" pitchFamily="18" charset="0"/>
                        </a:rPr>
                        <a:t>Two parallel segments that end with inwards/outwards pointing arrow-like fins. The segment with inward-pointing fins is typically perceived to be longer.</a:t>
                      </a:r>
                      <a:endParaRPr lang="en-SG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84391"/>
                  </a:ext>
                </a:extLst>
              </a:tr>
              <a:tr h="2435837">
                <a:tc>
                  <a:txBody>
                    <a:bodyPr/>
                    <a:lstStyle/>
                    <a:p>
                      <a:pPr algn="ctr"/>
                      <a:r>
                        <a:rPr lang="en-SG" sz="3600" b="1" dirty="0" err="1">
                          <a:latin typeface="+mn-lt"/>
                          <a:cs typeface="Times New Roman" panose="02020603050405020304" pitchFamily="18" charset="0"/>
                        </a:rPr>
                        <a:t>Ponzo</a:t>
                      </a:r>
                      <a:r>
                        <a:rPr lang="en-SG" sz="3600" b="1" dirty="0">
                          <a:latin typeface="+mn-lt"/>
                          <a:cs typeface="Times New Roman" panose="02020603050405020304" pitchFamily="18" charset="0"/>
                        </a:rPr>
                        <a:t> Illusion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</a:p>
                    <a:p>
                      <a:pPr algn="ctr"/>
                      <a:r>
                        <a:rPr kumimoji="0" lang="en-US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Which red line is longer?</a:t>
                      </a:r>
                      <a:endParaRPr lang="en-SG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cs typeface="Times New Roman" panose="02020603050405020304" pitchFamily="18" charset="0"/>
                        </a:rPr>
                        <a:t>Two parallel segments embedded between a pair of converging lines. The segment on the convergence side is typically perceived to be longer.</a:t>
                      </a:r>
                      <a:endParaRPr lang="en-SG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981123"/>
                  </a:ext>
                </a:extLst>
              </a:tr>
              <a:tr h="2435837">
                <a:tc>
                  <a:txBody>
                    <a:bodyPr/>
                    <a:lstStyle/>
                    <a:p>
                      <a:pPr algn="ctr"/>
                      <a:r>
                        <a:rPr lang="en-SG" sz="3600" b="1" dirty="0">
                          <a:latin typeface="+mn-lt"/>
                          <a:cs typeface="Times New Roman" panose="02020603050405020304" pitchFamily="18" charset="0"/>
                        </a:rPr>
                        <a:t>Vertical-Horizontal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marL="0" marR="0" lvl="0" indent="0" algn="ctr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Which red line is longer?</a:t>
                      </a:r>
                      <a:endParaRPr kumimoji="0" lang="en-SG" sz="3543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Times New Roman" panose="02020603050405020304" pitchFamily="18" charset="0"/>
                        </a:rPr>
                        <a:t>Two lines segments, one horizontal and one angled. The angled line is usually perceived as longer.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89915"/>
                  </a:ext>
                </a:extLst>
              </a:tr>
              <a:tr h="2435837">
                <a:tc>
                  <a:txBody>
                    <a:bodyPr/>
                    <a:lstStyle/>
                    <a:p>
                      <a:pPr marL="0" marR="0" lvl="0" indent="0" algn="ctr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600" b="1" dirty="0" err="1">
                          <a:latin typeface="+mn-lt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lang="en-SG" sz="3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ö</a:t>
                      </a:r>
                      <a:r>
                        <a:rPr lang="en-SG" sz="3600" b="1" dirty="0" err="1">
                          <a:latin typeface="+mn-lt"/>
                          <a:cs typeface="Times New Roman" panose="02020603050405020304" pitchFamily="18" charset="0"/>
                        </a:rPr>
                        <a:t>llner</a:t>
                      </a:r>
                      <a:endParaRPr lang="en-SG" sz="3600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 </a:t>
                      </a:r>
                    </a:p>
                    <a:p>
                      <a:pPr marL="0" marR="0" lvl="0" indent="0" algn="ctr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Which direction are the red lines converging towards?</a:t>
                      </a:r>
                      <a:endParaRPr lang="en-SG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cs typeface="Times New Roman" panose="02020603050405020304" pitchFamily="18" charset="0"/>
                        </a:rPr>
                        <a:t>Represented by two long lines crossed with short, repeated lines, that appear as converging to one side.</a:t>
                      </a:r>
                      <a:endParaRPr lang="en-SG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731208"/>
                  </a:ext>
                </a:extLst>
              </a:tr>
              <a:tr h="2435837">
                <a:tc>
                  <a:txBody>
                    <a:bodyPr/>
                    <a:lstStyle/>
                    <a:p>
                      <a:pPr algn="ctr"/>
                      <a:r>
                        <a:rPr lang="en-SG" sz="3600" b="1" dirty="0">
                          <a:latin typeface="+mn-lt"/>
                          <a:cs typeface="Times New Roman" panose="02020603050405020304" pitchFamily="18" charset="0"/>
                        </a:rPr>
                        <a:t>Rod and Frame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</a:p>
                    <a:p>
                      <a:pPr marL="0" marR="0" lvl="0" indent="0" algn="ctr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Which direction is the red line leaning towards?</a:t>
                      </a:r>
                      <a:endParaRPr kumimoji="0" lang="en-SG" sz="3543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cs typeface="Times New Roman" panose="02020603050405020304" pitchFamily="18" charset="0"/>
                        </a:rPr>
                        <a:t>A segment (“rod”) enclosed in a tilted </a:t>
                      </a:r>
                      <a:r>
                        <a:rPr lang="en-US" sz="2400">
                          <a:latin typeface="+mn-lt"/>
                          <a:cs typeface="Times New Roman" panose="02020603050405020304" pitchFamily="18" charset="0"/>
                        </a:rPr>
                        <a:t>square (“frame”), that appears </a:t>
                      </a:r>
                      <a:r>
                        <a:rPr lang="en-US" sz="2400" dirty="0">
                          <a:latin typeface="+mn-lt"/>
                          <a:cs typeface="Times New Roman" panose="02020603050405020304" pitchFamily="18" charset="0"/>
                        </a:rPr>
                        <a:t>to be leaning to one side.</a:t>
                      </a:r>
                      <a:endParaRPr lang="en-SG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453755"/>
                  </a:ext>
                </a:extLst>
              </a:tr>
              <a:tr h="2435837">
                <a:tc>
                  <a:txBody>
                    <a:bodyPr/>
                    <a:lstStyle/>
                    <a:p>
                      <a:pPr algn="ctr"/>
                      <a:r>
                        <a:rPr lang="en-SG" sz="3600" b="1" dirty="0">
                          <a:latin typeface="+mn-lt"/>
                          <a:cs typeface="Times New Roman" panose="02020603050405020304" pitchFamily="18" charset="0"/>
                        </a:rPr>
                        <a:t>Poggendorff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Is the right line above or below the left line?</a:t>
                      </a:r>
                      <a:endParaRPr kumimoji="0" lang="en-SG" sz="3543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cs typeface="Times New Roman" panose="02020603050405020304" pitchFamily="18" charset="0"/>
                        </a:rPr>
                        <a:t>Two oblique segments separated by a rectangle. The right segment appears to be vertically misplaced.</a:t>
                      </a:r>
                      <a:endParaRPr lang="en-SG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835818"/>
                  </a:ext>
                </a:extLst>
              </a:tr>
              <a:tr h="2435837">
                <a:tc>
                  <a:txBody>
                    <a:bodyPr/>
                    <a:lstStyle/>
                    <a:p>
                      <a:pPr algn="ctr"/>
                      <a:r>
                        <a:rPr lang="en-SG" sz="3600" b="1" dirty="0">
                          <a:latin typeface="+mn-lt"/>
                          <a:cs typeface="Times New Roman" panose="02020603050405020304" pitchFamily="18" charset="0"/>
                        </a:rPr>
                        <a:t>Simultaneous Contrast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Which small rectangle is lighter?</a:t>
                      </a:r>
                      <a:endParaRPr kumimoji="0" lang="en-SG" sz="3543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cs typeface="Times New Roman" panose="02020603050405020304" pitchFamily="18" charset="0"/>
                        </a:rPr>
                        <a:t>Consists of two smaller grey rectangles embedded in backgrounds of different contrasts. The rectangle with the darker background appears lighter.</a:t>
                      </a:r>
                      <a:endParaRPr lang="en-SG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182828"/>
                  </a:ext>
                </a:extLst>
              </a:tr>
              <a:tr h="2435837">
                <a:tc>
                  <a:txBody>
                    <a:bodyPr/>
                    <a:lstStyle/>
                    <a:p>
                      <a:pPr algn="ctr"/>
                      <a:endParaRPr lang="en-SG" sz="3600" b="1" dirty="0"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SG" sz="3600" b="1" dirty="0">
                          <a:latin typeface="+mn-lt"/>
                          <a:cs typeface="Times New Roman" panose="02020603050405020304" pitchFamily="18" charset="0"/>
                        </a:rPr>
                        <a:t>White</a:t>
                      </a:r>
                    </a:p>
                    <a:p>
                      <a:pPr algn="ctr"/>
                      <a:endParaRPr lang="en-SG" sz="3600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Which vertical rectangle is lighter?</a:t>
                      </a:r>
                      <a:endParaRPr lang="en-SG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cs typeface="Times New Roman" panose="02020603050405020304" pitchFamily="18" charset="0"/>
                        </a:rPr>
                        <a:t>Composed of a series of contrasting horizontal bars superimposed with vertical grey rectangles. Rectangles superimposed onto darker bars appear lighter.</a:t>
                      </a:r>
                      <a:endParaRPr lang="en-SG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73922"/>
                  </a:ext>
                </a:extLst>
              </a:tr>
            </a:tbl>
          </a:graphicData>
        </a:graphic>
      </p:graphicFrame>
      <p:grpSp>
        <p:nvGrpSpPr>
          <p:cNvPr id="37" name="Group 36">
            <a:extLst>
              <a:ext uri="{FF2B5EF4-FFF2-40B4-BE49-F238E27FC236}">
                <a16:creationId xmlns:a16="http://schemas.microsoft.com/office/drawing/2014/main" id="{3B62AD6C-BA5F-75F6-0D5A-BB70E9FDD2CC}"/>
              </a:ext>
            </a:extLst>
          </p:cNvPr>
          <p:cNvGrpSpPr/>
          <p:nvPr/>
        </p:nvGrpSpPr>
        <p:grpSpPr>
          <a:xfrm>
            <a:off x="9331067" y="2251013"/>
            <a:ext cx="1193423" cy="597600"/>
            <a:chOff x="9392048" y="2659311"/>
            <a:chExt cx="1193423" cy="5976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F14D30-E3EA-F972-6FBA-80A255888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2048" y="2659311"/>
              <a:ext cx="595823" cy="59582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C3B3399-FDF3-CF6B-7676-8F39069A7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7871" y="2659311"/>
              <a:ext cx="597600" cy="597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6E4C955-5B69-0A29-2618-BB4F44F74E1F}"/>
              </a:ext>
            </a:extLst>
          </p:cNvPr>
          <p:cNvGrpSpPr/>
          <p:nvPr/>
        </p:nvGrpSpPr>
        <p:grpSpPr>
          <a:xfrm>
            <a:off x="9674628" y="6784801"/>
            <a:ext cx="506301" cy="1008000"/>
            <a:chOff x="10079170" y="7680696"/>
            <a:chExt cx="506301" cy="100800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45A9AA1-AB60-477D-59A2-19BB925FD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079170" y="7680696"/>
              <a:ext cx="504000" cy="5040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D85EE9B-E2C7-7022-7863-464F54FFE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081471" y="8184696"/>
              <a:ext cx="504000" cy="504000"/>
            </a:xfrm>
            <a:prstGeom prst="rect">
              <a:avLst/>
            </a:prstGeom>
          </p:spPr>
        </p:pic>
      </p:grpSp>
      <p:pic>
        <p:nvPicPr>
          <p:cNvPr id="32" name="Picture 31" descr="Logo, company name&#10;&#10;Description automatically generated">
            <a:extLst>
              <a:ext uri="{FF2B5EF4-FFF2-40B4-BE49-F238E27FC236}">
                <a16:creationId xmlns:a16="http://schemas.microsoft.com/office/drawing/2014/main" id="{C0F12D36-0717-BCA8-CBDD-8A65E3108B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914" y="20462795"/>
            <a:ext cx="2160000" cy="216000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4F5EC4C4-DFF2-5CE7-4795-F8A7E2756511}"/>
              </a:ext>
            </a:extLst>
          </p:cNvPr>
          <p:cNvGrpSpPr/>
          <p:nvPr/>
        </p:nvGrpSpPr>
        <p:grpSpPr>
          <a:xfrm>
            <a:off x="9453460" y="4710910"/>
            <a:ext cx="1193423" cy="597600"/>
            <a:chOff x="9392048" y="2659311"/>
            <a:chExt cx="1193423" cy="597600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F65E87-57B5-1F8F-7364-B8B455290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2048" y="2659311"/>
              <a:ext cx="595823" cy="595823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4E30AF9-EF59-F62E-5985-1AF35B091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7871" y="2659311"/>
              <a:ext cx="597600" cy="5976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405E648-0046-A5C1-034A-2393D91BECFB}"/>
              </a:ext>
            </a:extLst>
          </p:cNvPr>
          <p:cNvGrpSpPr/>
          <p:nvPr/>
        </p:nvGrpSpPr>
        <p:grpSpPr>
          <a:xfrm>
            <a:off x="9674628" y="9184928"/>
            <a:ext cx="506301" cy="1008000"/>
            <a:chOff x="10079170" y="7680696"/>
            <a:chExt cx="506301" cy="1008000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7CB63B25-42E1-44A5-2C71-4B03FA2F1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079170" y="7680696"/>
              <a:ext cx="504000" cy="50400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5CDC5284-E6E9-7E7D-3277-2E306DF52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081471" y="8184696"/>
              <a:ext cx="504000" cy="5040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9C3FE90-6B19-0322-1E9D-6CBA79533190}"/>
              </a:ext>
            </a:extLst>
          </p:cNvPr>
          <p:cNvGrpSpPr/>
          <p:nvPr/>
        </p:nvGrpSpPr>
        <p:grpSpPr>
          <a:xfrm>
            <a:off x="9331067" y="11793279"/>
            <a:ext cx="1193423" cy="597600"/>
            <a:chOff x="9392048" y="2659311"/>
            <a:chExt cx="1193423" cy="597600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C4F09A3-81BE-026F-5EB8-238DE3853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2048" y="2659311"/>
              <a:ext cx="595823" cy="595823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9113B6A-96AE-3553-DCC2-5FC3A0B9D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7871" y="2659311"/>
              <a:ext cx="597600" cy="5976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83F4EA1-EF5F-2AE5-E0AE-1AD9E4B0F764}"/>
              </a:ext>
            </a:extLst>
          </p:cNvPr>
          <p:cNvGrpSpPr/>
          <p:nvPr/>
        </p:nvGrpSpPr>
        <p:grpSpPr>
          <a:xfrm>
            <a:off x="9331067" y="14671164"/>
            <a:ext cx="1193423" cy="597600"/>
            <a:chOff x="9392048" y="2659311"/>
            <a:chExt cx="1193423" cy="597600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1C5D4A97-98F8-4035-574A-F2FDF8923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2048" y="2659311"/>
              <a:ext cx="595823" cy="595823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C4D6B9D-FF92-5833-E5BB-FADA7EE99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7871" y="2659311"/>
              <a:ext cx="597600" cy="59760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2257425-D1EE-FDEC-C951-B405B1023C53}"/>
              </a:ext>
            </a:extLst>
          </p:cNvPr>
          <p:cNvGrpSpPr/>
          <p:nvPr/>
        </p:nvGrpSpPr>
        <p:grpSpPr>
          <a:xfrm>
            <a:off x="9331067" y="16916007"/>
            <a:ext cx="1193423" cy="597600"/>
            <a:chOff x="9392048" y="2659311"/>
            <a:chExt cx="1193423" cy="597600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0FF43AD0-AC51-5D4D-E917-7BAB14D75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2048" y="2659311"/>
              <a:ext cx="595823" cy="595823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79DEA510-2E39-2B11-51EA-819E446A9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7871" y="2659311"/>
              <a:ext cx="597600" cy="5976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241C8B0-229D-2835-BDB9-1DDE441D0D26}"/>
              </a:ext>
            </a:extLst>
          </p:cNvPr>
          <p:cNvGrpSpPr/>
          <p:nvPr/>
        </p:nvGrpSpPr>
        <p:grpSpPr>
          <a:xfrm>
            <a:off x="9674628" y="19160850"/>
            <a:ext cx="506301" cy="1008000"/>
            <a:chOff x="10079170" y="7680696"/>
            <a:chExt cx="506301" cy="1008000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9C662288-068C-E736-47F1-16942599B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079170" y="7680696"/>
              <a:ext cx="504000" cy="504000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F3FE3179-4731-1E87-76A9-6BD80251E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081471" y="8184696"/>
              <a:ext cx="504000" cy="50400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243692A-EB2C-8F98-57FA-369008BDAAF9}"/>
              </a:ext>
            </a:extLst>
          </p:cNvPr>
          <p:cNvGrpSpPr/>
          <p:nvPr/>
        </p:nvGrpSpPr>
        <p:grpSpPr>
          <a:xfrm>
            <a:off x="9331067" y="24213433"/>
            <a:ext cx="1193423" cy="597600"/>
            <a:chOff x="9392048" y="2659311"/>
            <a:chExt cx="1193423" cy="597600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DEBD1394-DAF3-4DB0-7B8A-54B8619CA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2048" y="2659311"/>
              <a:ext cx="595823" cy="595823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ADB2A0DC-6429-333E-B375-9375F72D5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7871" y="2659311"/>
              <a:ext cx="597600" cy="597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7774E87-CAF5-780B-2FB6-A8FC566583BE}"/>
              </a:ext>
            </a:extLst>
          </p:cNvPr>
          <p:cNvGrpSpPr/>
          <p:nvPr/>
        </p:nvGrpSpPr>
        <p:grpSpPr>
          <a:xfrm>
            <a:off x="9674628" y="21628525"/>
            <a:ext cx="506301" cy="1008000"/>
            <a:chOff x="10079170" y="7680696"/>
            <a:chExt cx="506301" cy="1008000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570F3728-823F-69EC-D8E9-2B200C0D2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079170" y="7680696"/>
              <a:ext cx="504000" cy="504000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28916F58-D9A8-F82F-5642-0046AB4FC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081471" y="8184696"/>
              <a:ext cx="504000" cy="504000"/>
            </a:xfrm>
            <a:prstGeom prst="rect">
              <a:avLst/>
            </a:prstGeom>
          </p:spPr>
        </p:pic>
      </p:grpSp>
      <p:pic>
        <p:nvPicPr>
          <p:cNvPr id="69" name="Picture 68" descr="A picture containing shape&#10;&#10;Description automatically generated">
            <a:extLst>
              <a:ext uri="{FF2B5EF4-FFF2-40B4-BE49-F238E27FC236}">
                <a16:creationId xmlns:a16="http://schemas.microsoft.com/office/drawing/2014/main" id="{4CA996C6-6A26-9909-8EB0-5CC4FE2A0D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914" y="931297"/>
            <a:ext cx="2160000" cy="2160000"/>
          </a:xfrm>
          <a:prstGeom prst="rect">
            <a:avLst/>
          </a:prstGeom>
        </p:spPr>
      </p:pic>
      <p:pic>
        <p:nvPicPr>
          <p:cNvPr id="71" name="Picture 70" descr="A picture containing ball&#10;&#10;Description automatically generated">
            <a:extLst>
              <a:ext uri="{FF2B5EF4-FFF2-40B4-BE49-F238E27FC236}">
                <a16:creationId xmlns:a16="http://schemas.microsoft.com/office/drawing/2014/main" id="{377D6013-558A-A8E0-7ADA-90193B87EB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914" y="3375665"/>
            <a:ext cx="2160000" cy="2160000"/>
          </a:xfrm>
          <a:prstGeom prst="rect">
            <a:avLst/>
          </a:prstGeom>
        </p:spPr>
      </p:pic>
      <p:pic>
        <p:nvPicPr>
          <p:cNvPr id="73" name="Picture 72" descr="A picture containing clock, watch&#10;&#10;Description automatically generated">
            <a:extLst>
              <a:ext uri="{FF2B5EF4-FFF2-40B4-BE49-F238E27FC236}">
                <a16:creationId xmlns:a16="http://schemas.microsoft.com/office/drawing/2014/main" id="{2B23C97A-E591-4DC1-D65E-421F2C4D5C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914" y="5820033"/>
            <a:ext cx="2160000" cy="2160000"/>
          </a:xfrm>
          <a:prstGeom prst="rect">
            <a:avLst/>
          </a:prstGeom>
        </p:spPr>
      </p:pic>
      <p:pic>
        <p:nvPicPr>
          <p:cNvPr id="75" name="Picture 74" descr="A picture containing text, windmill&#10;&#10;Description automatically generated">
            <a:extLst>
              <a:ext uri="{FF2B5EF4-FFF2-40B4-BE49-F238E27FC236}">
                <a16:creationId xmlns:a16="http://schemas.microsoft.com/office/drawing/2014/main" id="{AD65522E-7CF3-2ADE-F855-3A16B103BF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914" y="18041873"/>
            <a:ext cx="2160000" cy="2160000"/>
          </a:xfrm>
          <a:prstGeom prst="rect">
            <a:avLst/>
          </a:prstGeom>
        </p:spPr>
      </p:pic>
      <p:pic>
        <p:nvPicPr>
          <p:cNvPr id="77" name="Picture 76" descr="Chart, line chart&#10;&#10;Description automatically generated">
            <a:extLst>
              <a:ext uri="{FF2B5EF4-FFF2-40B4-BE49-F238E27FC236}">
                <a16:creationId xmlns:a16="http://schemas.microsoft.com/office/drawing/2014/main" id="{77665077-0270-EE81-8907-CB751B2C5D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914" y="8264401"/>
            <a:ext cx="2160000" cy="2160000"/>
          </a:xfrm>
          <a:prstGeom prst="rect">
            <a:avLst/>
          </a:prstGeom>
        </p:spPr>
      </p:pic>
      <p:pic>
        <p:nvPicPr>
          <p:cNvPr id="79" name="Picture 78" descr="Shape&#10;&#10;Description automatically generated">
            <a:extLst>
              <a:ext uri="{FF2B5EF4-FFF2-40B4-BE49-F238E27FC236}">
                <a16:creationId xmlns:a16="http://schemas.microsoft.com/office/drawing/2014/main" id="{08CE878B-7A2F-612A-0E2A-FD34FB8D16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914" y="15597505"/>
            <a:ext cx="2160000" cy="2160000"/>
          </a:xfrm>
          <a:prstGeom prst="rect">
            <a:avLst/>
          </a:prstGeom>
        </p:spPr>
      </p:pic>
      <p:pic>
        <p:nvPicPr>
          <p:cNvPr id="81" name="Picture 80" descr="A picture containing shape&#10;&#10;Description automatically generated">
            <a:extLst>
              <a:ext uri="{FF2B5EF4-FFF2-40B4-BE49-F238E27FC236}">
                <a16:creationId xmlns:a16="http://schemas.microsoft.com/office/drawing/2014/main" id="{3135B98E-5337-7342-C07C-3F67DBB314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914" y="10708769"/>
            <a:ext cx="2160000" cy="2160000"/>
          </a:xfrm>
          <a:prstGeom prst="rect">
            <a:avLst/>
          </a:prstGeom>
        </p:spPr>
      </p:pic>
      <p:pic>
        <p:nvPicPr>
          <p:cNvPr id="83" name="Picture 82" descr="Chart, bar chart&#10;&#10;Description automatically generated">
            <a:extLst>
              <a:ext uri="{FF2B5EF4-FFF2-40B4-BE49-F238E27FC236}">
                <a16:creationId xmlns:a16="http://schemas.microsoft.com/office/drawing/2014/main" id="{B309F716-83BC-33E0-2987-31953768E2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914" y="22907162"/>
            <a:ext cx="2160000" cy="2160000"/>
          </a:xfrm>
          <a:prstGeom prst="rect">
            <a:avLst/>
          </a:prstGeom>
        </p:spPr>
      </p:pic>
      <p:pic>
        <p:nvPicPr>
          <p:cNvPr id="87" name="Picture 86" descr="A picture containing object, antenna&#10;&#10;Description automatically generated">
            <a:extLst>
              <a:ext uri="{FF2B5EF4-FFF2-40B4-BE49-F238E27FC236}">
                <a16:creationId xmlns:a16="http://schemas.microsoft.com/office/drawing/2014/main" id="{B1D04899-C470-30DA-321F-41FB1D34660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914" y="13153137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17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761</TotalTime>
  <Words>313</Words>
  <Application>Microsoft Office PowerPoint</Application>
  <PresentationFormat>Custom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Makowski (Dr)</dc:creator>
  <cp:lastModifiedBy>Dominique Makowski (Dr)</cp:lastModifiedBy>
  <cp:revision>56</cp:revision>
  <dcterms:created xsi:type="dcterms:W3CDTF">2022-08-27T03:02:38Z</dcterms:created>
  <dcterms:modified xsi:type="dcterms:W3CDTF">2023-01-02T08:39:28Z</dcterms:modified>
</cp:coreProperties>
</file>