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"/>
  </p:notesMasterIdLst>
  <p:sldIdLst>
    <p:sldId id="256" r:id="rId2"/>
    <p:sldId id="258" r:id="rId3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26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0B25F-A1D7-4641-B84D-4EA17F879FAD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9D31E-54CA-4BB9-9275-61A33D34C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99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1pPr>
    <a:lvl2pPr marL="925739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2pPr>
    <a:lvl3pPr marL="1851477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3pPr>
    <a:lvl4pPr marL="2777216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4pPr>
    <a:lvl5pPr marL="3702954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5pPr>
    <a:lvl6pPr marL="4628693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6pPr>
    <a:lvl7pPr marL="5554431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7pPr>
    <a:lvl8pPr marL="6480170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8pPr>
    <a:lvl9pPr marL="7405908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9D31E-54CA-4BB9-9275-61A33D34C4D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301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9D31E-54CA-4BB9-9275-61A33D34C4D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875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49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3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69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23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45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29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9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4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84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58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08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6577F-8B27-443F-861A-67A305ED1D46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54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5.sv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9E17D797-B87C-5086-4D55-9749D68E7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1184" y="550063"/>
            <a:ext cx="8041253" cy="804125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C45AF2D-7044-A5BB-6FA5-6936E9927716}"/>
              </a:ext>
            </a:extLst>
          </p:cNvPr>
          <p:cNvSpPr/>
          <p:nvPr/>
        </p:nvSpPr>
        <p:spPr>
          <a:xfrm>
            <a:off x="0" y="0"/>
            <a:ext cx="18000663" cy="1580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Parametric</a:t>
            </a:r>
            <a:r>
              <a:rPr lang="fr-FR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Framework for Visual Illusions</a:t>
            </a:r>
          </a:p>
          <a:p>
            <a:pPr algn="ctr"/>
            <a:r>
              <a:rPr lang="fr-FR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Example </a:t>
            </a:r>
            <a:r>
              <a:rPr lang="fr-FR" sz="4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</a:t>
            </a:r>
            <a:r>
              <a:rPr lang="fr-FR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the Müller-Lyer Illusion</a:t>
            </a:r>
            <a:endParaRPr lang="en-GB" sz="4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 descr="A picture containing clock, watch&#10;&#10;Description automatically generated">
            <a:extLst>
              <a:ext uri="{FF2B5EF4-FFF2-40B4-BE49-F238E27FC236}">
                <a16:creationId xmlns:a16="http://schemas.microsoft.com/office/drawing/2014/main" id="{5B25AA96-6515-2902-8146-5834A36813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9034" y="8994901"/>
            <a:ext cx="4762500" cy="47625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63F9FBF-40FF-48DA-57A9-D6227DE33608}"/>
              </a:ext>
            </a:extLst>
          </p:cNvPr>
          <p:cNvSpPr/>
          <p:nvPr/>
        </p:nvSpPr>
        <p:spPr>
          <a:xfrm>
            <a:off x="5235985" y="2231634"/>
            <a:ext cx="12568051" cy="49099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The Müller-Lyer Illusion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is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traditionally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presented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as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two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segments (the </a:t>
            </a:r>
            <a:r>
              <a:rPr lang="fr-FR" sz="36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red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targets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),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which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perception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is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biased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by the </a:t>
            </a:r>
            <a:r>
              <a:rPr lang="fr-FR" sz="36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context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(the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arrows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).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Here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, the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lower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segment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appears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longer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despite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being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of the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same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length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fr-FR" sz="3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just"/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In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this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illusion, the </a:t>
            </a:r>
            <a:r>
              <a:rPr lang="fr-FR" sz="3600" b="1" dirty="0" err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task</a:t>
            </a:r>
            <a:r>
              <a:rPr lang="fr-FR" sz="36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b="1" dirty="0" err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difficulty</a:t>
            </a:r>
            <a:r>
              <a:rPr lang="fr-FR" sz="36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corresponds to the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difference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between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the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lengths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of the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red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target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segments, and the </a:t>
            </a:r>
            <a:r>
              <a:rPr lang="fr-FR" sz="36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illusion </a:t>
            </a:r>
            <a:r>
              <a:rPr lang="fr-FR" sz="36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strength</a:t>
            </a:r>
            <a:r>
              <a:rPr lang="fr-FR" sz="36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corresponds to the angle of the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arrows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r>
              <a:rPr lang="en-GB" sz="3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lang="en-GB" sz="3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illusion</a:t>
            </a:r>
            <a:r>
              <a:rPr lang="en-GB" sz="3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3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direction </a:t>
            </a:r>
            <a:r>
              <a:rPr lang="en-GB" sz="36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corresponds to the facilitating or impeding effect with regards to the task at hand.</a:t>
            </a:r>
            <a:endParaRPr lang="en-GB" sz="3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473326-53D9-D2F3-FE76-C0037BD2B476}"/>
              </a:ext>
            </a:extLst>
          </p:cNvPr>
          <p:cNvSpPr/>
          <p:nvPr/>
        </p:nvSpPr>
        <p:spPr>
          <a:xfrm>
            <a:off x="4644875" y="9174191"/>
            <a:ext cx="6383206" cy="48298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Task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difficulty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2800" b="1" dirty="0" err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easy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(top line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 times longer)</a:t>
            </a:r>
          </a:p>
          <a:p>
            <a:endParaRPr lang="fr-FR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Illusion </a:t>
            </a:r>
            <a:r>
              <a:rPr lang="fr-FR" sz="2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Strength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2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strong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(angle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sharp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16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795F48-C4F6-9796-4A46-945E261F7837}"/>
              </a:ext>
            </a:extLst>
          </p:cNvPr>
          <p:cNvSpPr/>
          <p:nvPr/>
        </p:nvSpPr>
        <p:spPr>
          <a:xfrm>
            <a:off x="0" y="7605282"/>
            <a:ext cx="18000663" cy="9177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Example of Stimuli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32273A-5A44-C7DB-8410-E9E397363EDF}"/>
              </a:ext>
            </a:extLst>
          </p:cNvPr>
          <p:cNvSpPr/>
          <p:nvPr/>
        </p:nvSpPr>
        <p:spPr>
          <a:xfrm>
            <a:off x="13781047" y="7856891"/>
            <a:ext cx="4022989" cy="3434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  <a:ea typeface="Roboto Medium" panose="02000000000000000000" pitchFamily="2" charset="0"/>
            </a:endParaRPr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FBFDAB42-9200-77A7-0A31-7B28FFFB7F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8600" y="11614834"/>
            <a:ext cx="2070737" cy="2070737"/>
          </a:xfrm>
          <a:prstGeom prst="rect">
            <a:avLst/>
          </a:prstGeom>
          <a:ln w="19050">
            <a:noFill/>
          </a:ln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31D7872-DEF2-4E1D-8574-07AD08BD0BA9}"/>
              </a:ext>
            </a:extLst>
          </p:cNvPr>
          <p:cNvSpPr/>
          <p:nvPr/>
        </p:nvSpPr>
        <p:spPr>
          <a:xfrm>
            <a:off x="4788938" y="13705743"/>
            <a:ext cx="7032063" cy="33554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Task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difficulty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28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hard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(top line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only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1.1 times longer)</a:t>
            </a:r>
          </a:p>
          <a:p>
            <a:endParaRPr lang="fr-FR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Illusion </a:t>
            </a:r>
            <a:r>
              <a:rPr lang="fr-FR" sz="2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Strength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2800" b="1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weak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(angle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flat)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16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75868E29-8897-397E-E4DC-5FB1697104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640115" y="11813376"/>
            <a:ext cx="2070737" cy="207073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5E6E1C9-EF2C-022D-27DA-DD6C7152BAA4}"/>
              </a:ext>
            </a:extLst>
          </p:cNvPr>
          <p:cNvSpPr txBox="1"/>
          <p:nvPr/>
        </p:nvSpPr>
        <p:spPr>
          <a:xfrm>
            <a:off x="14567731" y="14004505"/>
            <a:ext cx="32720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Task</a:t>
            </a:r>
            <a:r>
              <a:rPr lang="fr-FR" sz="1600" b="1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lang="fr-FR" sz="1600" dirty="0" err="1">
                <a:latin typeface="Roboto" panose="02000000000000000000" pitchFamily="2" charset="0"/>
                <a:ea typeface="Roboto" panose="02000000000000000000" pitchFamily="2" charset="0"/>
              </a:rPr>
              <a:t>these</a:t>
            </a:r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</a:rPr>
              <a:t> stimuli,  the correct </a:t>
            </a:r>
            <a:r>
              <a:rPr lang="fr-FR" sz="1600" dirty="0" err="1">
                <a:latin typeface="Roboto" panose="02000000000000000000" pitchFamily="2" charset="0"/>
                <a:ea typeface="Roboto" panose="02000000000000000000" pitchFamily="2" charset="0"/>
              </a:rPr>
              <a:t>response</a:t>
            </a:r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600" dirty="0" err="1"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600" dirty="0" err="1">
                <a:latin typeface="Roboto" panose="02000000000000000000" pitchFamily="2" charset="0"/>
                <a:ea typeface="Roboto" panose="02000000000000000000" pitchFamily="2" charset="0"/>
              </a:rPr>
              <a:t>always</a:t>
            </a:r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</a:rPr>
              <a:t> the « up » </a:t>
            </a:r>
            <a:r>
              <a:rPr lang="fr-FR" sz="1600" dirty="0" err="1">
                <a:latin typeface="Roboto" panose="02000000000000000000" pitchFamily="2" charset="0"/>
                <a:ea typeface="Roboto" panose="02000000000000000000" pitchFamily="2" charset="0"/>
              </a:rPr>
              <a:t>arrow</a:t>
            </a:r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fr-FR" sz="1600" dirty="0" err="1">
                <a:latin typeface="Roboto" panose="02000000000000000000" pitchFamily="2" charset="0"/>
                <a:ea typeface="Roboto" panose="02000000000000000000" pitchFamily="2" charset="0"/>
              </a:rPr>
              <a:t>indicating</a:t>
            </a:r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</a:rPr>
              <a:t> the longer </a:t>
            </a:r>
            <a:r>
              <a:rPr lang="fr-FR" sz="1600" dirty="0" err="1">
                <a:latin typeface="Roboto" panose="02000000000000000000" pitchFamily="2" charset="0"/>
                <a:ea typeface="Roboto" panose="02000000000000000000" pitchFamily="2" charset="0"/>
              </a:rPr>
              <a:t>red</a:t>
            </a:r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</a:rPr>
              <a:t> segment. </a:t>
            </a:r>
            <a:r>
              <a:rPr lang="fr-FR" sz="1600" dirty="0" err="1">
                <a:latin typeface="Roboto" panose="02000000000000000000" pitchFamily="2" charset="0"/>
                <a:ea typeface="Roboto" panose="02000000000000000000" pitchFamily="2" charset="0"/>
              </a:rPr>
              <a:t>We</a:t>
            </a:r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600" dirty="0" err="1">
                <a:latin typeface="Roboto" panose="02000000000000000000" pitchFamily="2" charset="0"/>
                <a:ea typeface="Roboto" panose="02000000000000000000" pitchFamily="2" charset="0"/>
              </a:rPr>
              <a:t>measured</a:t>
            </a:r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</a:rPr>
              <a:t> the </a:t>
            </a:r>
            <a:r>
              <a:rPr lang="fr-FR" sz="1600" dirty="0" err="1">
                <a:latin typeface="Roboto" panose="02000000000000000000" pitchFamily="2" charset="0"/>
                <a:ea typeface="Roboto" panose="02000000000000000000" pitchFamily="2" charset="0"/>
              </a:rPr>
              <a:t>reaction</a:t>
            </a:r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</a:rPr>
              <a:t> time and the </a:t>
            </a:r>
            <a:r>
              <a:rPr lang="fr-FR" sz="1600" dirty="0" err="1">
                <a:latin typeface="Roboto" panose="02000000000000000000" pitchFamily="2" charset="0"/>
                <a:ea typeface="Roboto" panose="02000000000000000000" pitchFamily="2" charset="0"/>
              </a:rPr>
              <a:t>errors</a:t>
            </a:r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</a:rPr>
              <a:t> (in </a:t>
            </a:r>
            <a:r>
              <a:rPr lang="fr-FR" sz="1600" dirty="0" err="1">
                <a:latin typeface="Roboto" panose="02000000000000000000" pitchFamily="2" charset="0"/>
                <a:ea typeface="Roboto" panose="02000000000000000000" pitchFamily="2" charset="0"/>
              </a:rPr>
              <a:t>this</a:t>
            </a:r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</a:rPr>
              <a:t> case, the « down » </a:t>
            </a:r>
            <a:r>
              <a:rPr lang="fr-FR" sz="1600" dirty="0" err="1">
                <a:latin typeface="Roboto" panose="02000000000000000000" pitchFamily="2" charset="0"/>
                <a:ea typeface="Roboto" panose="02000000000000000000" pitchFamily="2" charset="0"/>
              </a:rPr>
              <a:t>arrow</a:t>
            </a:r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</a:rPr>
              <a:t>).</a:t>
            </a:r>
            <a:endParaRPr lang="en-GB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817F2-07EB-8BF0-862C-09DD5D07DAA7}"/>
              </a:ext>
            </a:extLst>
          </p:cNvPr>
          <p:cNvSpPr txBox="1"/>
          <p:nvPr/>
        </p:nvSpPr>
        <p:spPr>
          <a:xfrm>
            <a:off x="0" y="8639906"/>
            <a:ext cx="7509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Illusion Direction: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incongruent</a:t>
            </a:r>
          </a:p>
          <a:p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(the illusion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makes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the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task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harder: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red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lines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look more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similar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  <p:pic>
        <p:nvPicPr>
          <p:cNvPr id="11" name="Picture 10" descr="A picture containing clock, watch&#10;&#10;Description automatically generated">
            <a:extLst>
              <a:ext uri="{FF2B5EF4-FFF2-40B4-BE49-F238E27FC236}">
                <a16:creationId xmlns:a16="http://schemas.microsoft.com/office/drawing/2014/main" id="{B2794350-2CA4-BEF0-E140-937F3EC9B6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328" y="12933919"/>
            <a:ext cx="4762500" cy="47625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8832E0-C119-103F-FFB4-71AD848D914B}"/>
              </a:ext>
            </a:extLst>
          </p:cNvPr>
          <p:cNvCxnSpPr>
            <a:cxnSpLocks/>
          </p:cNvCxnSpPr>
          <p:nvPr/>
        </p:nvCxnSpPr>
        <p:spPr>
          <a:xfrm>
            <a:off x="7368982" y="8523041"/>
            <a:ext cx="0" cy="114958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4836049F-67B0-AFC9-8373-3048D21D4F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857" y="8994901"/>
            <a:ext cx="4762500" cy="4762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51AE24-EE38-6D2C-82D2-E682BCE5C5E7}"/>
              </a:ext>
            </a:extLst>
          </p:cNvPr>
          <p:cNvSpPr txBox="1"/>
          <p:nvPr/>
        </p:nvSpPr>
        <p:spPr>
          <a:xfrm>
            <a:off x="8656593" y="8607972"/>
            <a:ext cx="7509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Illusion Direction: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congruent</a:t>
            </a:r>
          </a:p>
          <a:p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(the illusion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makes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the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task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easier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red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lines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look more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different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  <p:pic>
        <p:nvPicPr>
          <p:cNvPr id="25" name="Picture 24" descr="A picture containing clock, watch&#10;&#10;Description automatically generated">
            <a:extLst>
              <a:ext uri="{FF2B5EF4-FFF2-40B4-BE49-F238E27FC236}">
                <a16:creationId xmlns:a16="http://schemas.microsoft.com/office/drawing/2014/main" id="{4C62F7A2-25F5-4C55-3EC9-095919B57B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342" y="12933919"/>
            <a:ext cx="4762500" cy="47625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54766E9-3FA6-0D68-ADEF-D6ECB62B9DBA}"/>
              </a:ext>
            </a:extLst>
          </p:cNvPr>
          <p:cNvCxnSpPr>
            <a:cxnSpLocks/>
          </p:cNvCxnSpPr>
          <p:nvPr/>
        </p:nvCxnSpPr>
        <p:spPr>
          <a:xfrm>
            <a:off x="-44049" y="13138656"/>
            <a:ext cx="1440550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A6FB4EF-A769-FF73-E8F9-5EC89DFE4DDB}"/>
              </a:ext>
            </a:extLst>
          </p:cNvPr>
          <p:cNvSpPr/>
          <p:nvPr/>
        </p:nvSpPr>
        <p:spPr>
          <a:xfrm>
            <a:off x="1740716" y="17393032"/>
            <a:ext cx="16259947" cy="589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Stimuli </a:t>
            </a:r>
            <a:r>
              <a:rPr lang="fr-FR" sz="2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created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the open-source software                            (Makowski et al., 2021)</a:t>
            </a:r>
            <a:endParaRPr lang="en-GB" sz="2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CC9096-0610-9622-74E9-2817F4875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1605" y="17286085"/>
            <a:ext cx="2219191" cy="69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52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9E17D797-B87C-5086-4D55-9749D68E7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1184" y="550063"/>
            <a:ext cx="8041253" cy="804125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C45AF2D-7044-A5BB-6FA5-6936E9927716}"/>
              </a:ext>
            </a:extLst>
          </p:cNvPr>
          <p:cNvSpPr/>
          <p:nvPr/>
        </p:nvSpPr>
        <p:spPr>
          <a:xfrm>
            <a:off x="0" y="0"/>
            <a:ext cx="18000663" cy="1580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Parametric</a:t>
            </a:r>
            <a:r>
              <a:rPr lang="fr-FR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Framework for Visual Illusions</a:t>
            </a:r>
          </a:p>
          <a:p>
            <a:pPr algn="ctr"/>
            <a:r>
              <a:rPr lang="fr-FR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Example </a:t>
            </a:r>
            <a:r>
              <a:rPr lang="fr-FR" sz="4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</a:t>
            </a:r>
            <a:r>
              <a:rPr lang="fr-FR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the Müller-Lyer Illusion</a:t>
            </a:r>
            <a:endParaRPr lang="en-GB" sz="4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 descr="A picture containing clock, watch&#10;&#10;Description automatically generated">
            <a:extLst>
              <a:ext uri="{FF2B5EF4-FFF2-40B4-BE49-F238E27FC236}">
                <a16:creationId xmlns:a16="http://schemas.microsoft.com/office/drawing/2014/main" id="{5B25AA96-6515-2902-8146-5834A36813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4315" y="7843423"/>
            <a:ext cx="4762500" cy="47625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0473326-53D9-D2F3-FE76-C0037BD2B476}"/>
              </a:ext>
            </a:extLst>
          </p:cNvPr>
          <p:cNvSpPr/>
          <p:nvPr/>
        </p:nvSpPr>
        <p:spPr>
          <a:xfrm>
            <a:off x="4465619" y="7966418"/>
            <a:ext cx="6383206" cy="48298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Task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difficulty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2800" b="1" dirty="0" err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easy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(top line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 times longer)</a:t>
            </a:r>
          </a:p>
          <a:p>
            <a:endParaRPr lang="fr-FR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Illusion </a:t>
            </a:r>
            <a:r>
              <a:rPr lang="fr-FR" sz="2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Strength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2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strong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(angle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sharp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16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32273A-5A44-C7DB-8410-E9E397363EDF}"/>
              </a:ext>
            </a:extLst>
          </p:cNvPr>
          <p:cNvSpPr/>
          <p:nvPr/>
        </p:nvSpPr>
        <p:spPr>
          <a:xfrm>
            <a:off x="13781047" y="7856891"/>
            <a:ext cx="4022989" cy="3434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  <a:ea typeface="Roboto Medium" panose="020000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1D7872-DEF2-4E1D-8574-07AD08BD0BA9}"/>
              </a:ext>
            </a:extLst>
          </p:cNvPr>
          <p:cNvSpPr/>
          <p:nvPr/>
        </p:nvSpPr>
        <p:spPr>
          <a:xfrm>
            <a:off x="4465619" y="13861595"/>
            <a:ext cx="7032063" cy="33554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Task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difficulty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28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hard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(top line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only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1.1 times longer)</a:t>
            </a:r>
          </a:p>
          <a:p>
            <a:endParaRPr lang="fr-FR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Illusion </a:t>
            </a:r>
            <a:r>
              <a:rPr lang="fr-FR" sz="2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Strength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2800" b="1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weak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(angle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flat)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16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Picture 10" descr="A picture containing clock, watch&#10;&#10;Description automatically generated">
            <a:extLst>
              <a:ext uri="{FF2B5EF4-FFF2-40B4-BE49-F238E27FC236}">
                <a16:creationId xmlns:a16="http://schemas.microsoft.com/office/drawing/2014/main" id="{B2794350-2CA4-BEF0-E140-937F3EC9B6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328" y="12933919"/>
            <a:ext cx="4762500" cy="4762500"/>
          </a:xfrm>
          <a:prstGeom prst="rect">
            <a:avLst/>
          </a:prstGeom>
        </p:spPr>
      </p:pic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4836049F-67B0-AFC9-8373-3048D21D4F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462" y="7843423"/>
            <a:ext cx="4762500" cy="47625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B795F48-C4F6-9796-4A46-945E261F7837}"/>
              </a:ext>
            </a:extLst>
          </p:cNvPr>
          <p:cNvSpPr/>
          <p:nvPr/>
        </p:nvSpPr>
        <p:spPr>
          <a:xfrm>
            <a:off x="0" y="7605282"/>
            <a:ext cx="18000663" cy="9177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Example of Stimuli</a:t>
            </a:r>
          </a:p>
        </p:txBody>
      </p:sp>
      <p:pic>
        <p:nvPicPr>
          <p:cNvPr id="25" name="Picture 24" descr="A picture containing clock, watch&#10;&#10;Description automatically generated">
            <a:extLst>
              <a:ext uri="{FF2B5EF4-FFF2-40B4-BE49-F238E27FC236}">
                <a16:creationId xmlns:a16="http://schemas.microsoft.com/office/drawing/2014/main" id="{4C62F7A2-25F5-4C55-3EC9-095919B57B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313" y="12933919"/>
            <a:ext cx="4762500" cy="4762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D817F2-07EB-8BF0-862C-09DD5D07DAA7}"/>
              </a:ext>
            </a:extLst>
          </p:cNvPr>
          <p:cNvSpPr txBox="1"/>
          <p:nvPr/>
        </p:nvSpPr>
        <p:spPr>
          <a:xfrm>
            <a:off x="0" y="12265661"/>
            <a:ext cx="7509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Illusion Direction: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incongruent</a:t>
            </a:r>
          </a:p>
          <a:p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(the illusion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makes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the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task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harder: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red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lines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look more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similar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51AE24-EE38-6D2C-82D2-E682BCE5C5E7}"/>
              </a:ext>
            </a:extLst>
          </p:cNvPr>
          <p:cNvSpPr txBox="1"/>
          <p:nvPr/>
        </p:nvSpPr>
        <p:spPr>
          <a:xfrm>
            <a:off x="8156996" y="12265661"/>
            <a:ext cx="7509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Illusion Direction:</a:t>
            </a:r>
            <a:r>
              <a:rPr lang="fr-F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congruent</a:t>
            </a:r>
          </a:p>
          <a:p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(the illusion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makes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the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task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easier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red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lines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look more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different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E6E1C9-EF2C-022D-27DA-DD6C7152BAA4}"/>
              </a:ext>
            </a:extLst>
          </p:cNvPr>
          <p:cNvSpPr txBox="1"/>
          <p:nvPr/>
        </p:nvSpPr>
        <p:spPr>
          <a:xfrm>
            <a:off x="14567731" y="14004505"/>
            <a:ext cx="32720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Task</a:t>
            </a:r>
            <a:r>
              <a:rPr lang="fr-FR" sz="1600" b="1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lang="fr-FR" sz="1600" dirty="0" err="1">
                <a:latin typeface="Roboto" panose="02000000000000000000" pitchFamily="2" charset="0"/>
                <a:ea typeface="Roboto" panose="02000000000000000000" pitchFamily="2" charset="0"/>
              </a:rPr>
              <a:t>these</a:t>
            </a:r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</a:rPr>
              <a:t> stimuli,  the correct </a:t>
            </a:r>
            <a:r>
              <a:rPr lang="fr-FR" sz="1600" dirty="0" err="1">
                <a:latin typeface="Roboto" panose="02000000000000000000" pitchFamily="2" charset="0"/>
                <a:ea typeface="Roboto" panose="02000000000000000000" pitchFamily="2" charset="0"/>
              </a:rPr>
              <a:t>response</a:t>
            </a:r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600" dirty="0" err="1"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600" dirty="0" err="1">
                <a:latin typeface="Roboto" panose="02000000000000000000" pitchFamily="2" charset="0"/>
                <a:ea typeface="Roboto" panose="02000000000000000000" pitchFamily="2" charset="0"/>
              </a:rPr>
              <a:t>always</a:t>
            </a:r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</a:rPr>
              <a:t> the « up » </a:t>
            </a:r>
            <a:r>
              <a:rPr lang="fr-FR" sz="1600" dirty="0" err="1">
                <a:latin typeface="Roboto" panose="02000000000000000000" pitchFamily="2" charset="0"/>
                <a:ea typeface="Roboto" panose="02000000000000000000" pitchFamily="2" charset="0"/>
              </a:rPr>
              <a:t>arrow</a:t>
            </a:r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fr-FR" sz="1600" dirty="0" err="1">
                <a:latin typeface="Roboto" panose="02000000000000000000" pitchFamily="2" charset="0"/>
                <a:ea typeface="Roboto" panose="02000000000000000000" pitchFamily="2" charset="0"/>
              </a:rPr>
              <a:t>indicating</a:t>
            </a:r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</a:rPr>
              <a:t> the longer </a:t>
            </a:r>
            <a:r>
              <a:rPr lang="fr-FR" sz="1600" dirty="0" err="1">
                <a:latin typeface="Roboto" panose="02000000000000000000" pitchFamily="2" charset="0"/>
                <a:ea typeface="Roboto" panose="02000000000000000000" pitchFamily="2" charset="0"/>
              </a:rPr>
              <a:t>red</a:t>
            </a:r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</a:rPr>
              <a:t> segment. </a:t>
            </a:r>
            <a:r>
              <a:rPr lang="fr-FR" sz="1600" dirty="0" err="1">
                <a:latin typeface="Roboto" panose="02000000000000000000" pitchFamily="2" charset="0"/>
                <a:ea typeface="Roboto" panose="02000000000000000000" pitchFamily="2" charset="0"/>
              </a:rPr>
              <a:t>We</a:t>
            </a:r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600" dirty="0" err="1">
                <a:latin typeface="Roboto" panose="02000000000000000000" pitchFamily="2" charset="0"/>
                <a:ea typeface="Roboto" panose="02000000000000000000" pitchFamily="2" charset="0"/>
              </a:rPr>
              <a:t>measured</a:t>
            </a:r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</a:rPr>
              <a:t> the </a:t>
            </a:r>
            <a:r>
              <a:rPr lang="fr-FR" sz="1600" dirty="0" err="1">
                <a:latin typeface="Roboto" panose="02000000000000000000" pitchFamily="2" charset="0"/>
                <a:ea typeface="Roboto" panose="02000000000000000000" pitchFamily="2" charset="0"/>
              </a:rPr>
              <a:t>reaction</a:t>
            </a:r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</a:rPr>
              <a:t> time and the </a:t>
            </a:r>
            <a:r>
              <a:rPr lang="fr-FR" sz="1600" dirty="0" err="1">
                <a:latin typeface="Roboto" panose="02000000000000000000" pitchFamily="2" charset="0"/>
                <a:ea typeface="Roboto" panose="02000000000000000000" pitchFamily="2" charset="0"/>
              </a:rPr>
              <a:t>errors</a:t>
            </a:r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</a:rPr>
              <a:t> (in </a:t>
            </a:r>
            <a:r>
              <a:rPr lang="fr-FR" sz="1600" dirty="0" err="1">
                <a:latin typeface="Roboto" panose="02000000000000000000" pitchFamily="2" charset="0"/>
                <a:ea typeface="Roboto" panose="02000000000000000000" pitchFamily="2" charset="0"/>
              </a:rPr>
              <a:t>this</a:t>
            </a:r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</a:rPr>
              <a:t> case, the « down » </a:t>
            </a:r>
            <a:r>
              <a:rPr lang="fr-FR" sz="1600" dirty="0" err="1">
                <a:latin typeface="Roboto" panose="02000000000000000000" pitchFamily="2" charset="0"/>
                <a:ea typeface="Roboto" panose="02000000000000000000" pitchFamily="2" charset="0"/>
              </a:rPr>
              <a:t>arrow</a:t>
            </a:r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</a:rPr>
              <a:t>).</a:t>
            </a:r>
            <a:endParaRPr lang="en-GB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FBFDAB42-9200-77A7-0A31-7B28FFFB7F5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1"/>
          <a:stretch/>
        </p:blipFill>
        <p:spPr>
          <a:xfrm>
            <a:off x="14567731" y="11614834"/>
            <a:ext cx="1581606" cy="2070737"/>
          </a:xfrm>
          <a:prstGeom prst="rect">
            <a:avLst/>
          </a:prstGeom>
          <a:ln w="19050">
            <a:noFill/>
          </a:ln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75868E29-8897-397E-E4DC-5FB1697104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640115" y="11813376"/>
            <a:ext cx="2070737" cy="207073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A6FB4EF-A769-FF73-E8F9-5EC89DFE4DDB}"/>
              </a:ext>
            </a:extLst>
          </p:cNvPr>
          <p:cNvSpPr/>
          <p:nvPr/>
        </p:nvSpPr>
        <p:spPr>
          <a:xfrm>
            <a:off x="1740716" y="17393032"/>
            <a:ext cx="16259947" cy="589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Stimuli </a:t>
            </a:r>
            <a:r>
              <a:rPr lang="fr-FR" sz="2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created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</a:t>
            </a:r>
            <a:r>
              <a:rPr lang="fr-FR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the open-source software                            (Makowski et al., 2021)</a:t>
            </a:r>
            <a:endParaRPr lang="en-GB" sz="2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CC9096-0610-9622-74E9-2817F4875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1605" y="17286085"/>
            <a:ext cx="2219191" cy="69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D9776E5F-30DA-E7BE-462C-4D169846B27F}"/>
              </a:ext>
            </a:extLst>
          </p:cNvPr>
          <p:cNvGrpSpPr/>
          <p:nvPr/>
        </p:nvGrpSpPr>
        <p:grpSpPr>
          <a:xfrm>
            <a:off x="3107033" y="10117931"/>
            <a:ext cx="1284718" cy="216000"/>
            <a:chOff x="2835181" y="9964903"/>
            <a:chExt cx="1284718" cy="216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3FF7A19-7FD6-61D7-E885-3A5901895D97}"/>
                </a:ext>
              </a:extLst>
            </p:cNvPr>
            <p:cNvCxnSpPr>
              <a:cxnSpLocks/>
              <a:endCxn id="10" idx="6"/>
            </p:cNvCxnSpPr>
            <p:nvPr/>
          </p:nvCxnSpPr>
          <p:spPr>
            <a:xfrm flipH="1">
              <a:off x="3051181" y="10072903"/>
              <a:ext cx="1068718" cy="0"/>
            </a:xfrm>
            <a:prstGeom prst="line">
              <a:avLst/>
            </a:prstGeom>
            <a:ln w="28575">
              <a:solidFill>
                <a:srgbClr val="D8D6D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377C004-D194-1F84-30BB-1FBBF2B737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5181" y="9964903"/>
              <a:ext cx="216000" cy="21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8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33CBA72-830B-0B6F-D20B-7F010CF41E27}"/>
              </a:ext>
            </a:extLst>
          </p:cNvPr>
          <p:cNvGrpSpPr/>
          <p:nvPr/>
        </p:nvGrpSpPr>
        <p:grpSpPr>
          <a:xfrm flipH="1">
            <a:off x="9000331" y="10117931"/>
            <a:ext cx="1284718" cy="216000"/>
            <a:chOff x="2835181" y="9964903"/>
            <a:chExt cx="1284718" cy="2160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76ECE15-27DE-A580-E75E-98EF21517CF5}"/>
                </a:ext>
              </a:extLst>
            </p:cNvPr>
            <p:cNvCxnSpPr>
              <a:cxnSpLocks/>
              <a:endCxn id="58" idx="6"/>
            </p:cNvCxnSpPr>
            <p:nvPr/>
          </p:nvCxnSpPr>
          <p:spPr>
            <a:xfrm flipH="1">
              <a:off x="3051181" y="10072903"/>
              <a:ext cx="1068718" cy="0"/>
            </a:xfrm>
            <a:prstGeom prst="line">
              <a:avLst/>
            </a:prstGeom>
            <a:ln w="28575">
              <a:solidFill>
                <a:srgbClr val="D8D6D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40D188-B6A5-F63E-DD1E-F04748A9BD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5181" y="9964903"/>
              <a:ext cx="216000" cy="21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8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17117AA-14DD-175B-80D9-6358D5F582DA}"/>
              </a:ext>
            </a:extLst>
          </p:cNvPr>
          <p:cNvGrpSpPr/>
          <p:nvPr/>
        </p:nvGrpSpPr>
        <p:grpSpPr>
          <a:xfrm>
            <a:off x="3107033" y="15257760"/>
            <a:ext cx="1284718" cy="216000"/>
            <a:chOff x="2835181" y="9964903"/>
            <a:chExt cx="1284718" cy="2160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6EC36F7-CBFB-ADED-EBFC-52DF51336B1A}"/>
                </a:ext>
              </a:extLst>
            </p:cNvPr>
            <p:cNvCxnSpPr>
              <a:cxnSpLocks/>
              <a:endCxn id="61" idx="6"/>
            </p:cNvCxnSpPr>
            <p:nvPr/>
          </p:nvCxnSpPr>
          <p:spPr>
            <a:xfrm flipH="1">
              <a:off x="3051181" y="10072903"/>
              <a:ext cx="1068718" cy="0"/>
            </a:xfrm>
            <a:prstGeom prst="line">
              <a:avLst/>
            </a:prstGeom>
            <a:ln w="28575">
              <a:solidFill>
                <a:srgbClr val="D8D6D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0463CCB-4BC3-D878-7DE3-F4FE2292A0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5181" y="9964903"/>
              <a:ext cx="216000" cy="21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8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CC0FC29-F8FD-BFF7-1BE8-77FBBBEA03CD}"/>
              </a:ext>
            </a:extLst>
          </p:cNvPr>
          <p:cNvGrpSpPr/>
          <p:nvPr/>
        </p:nvGrpSpPr>
        <p:grpSpPr>
          <a:xfrm flipH="1">
            <a:off x="9000331" y="15257760"/>
            <a:ext cx="1284718" cy="216000"/>
            <a:chOff x="2835181" y="9964903"/>
            <a:chExt cx="1284718" cy="216000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BBC6801-93F4-45AA-5FB8-37C3502F7551}"/>
                </a:ext>
              </a:extLst>
            </p:cNvPr>
            <p:cNvCxnSpPr>
              <a:cxnSpLocks/>
              <a:endCxn id="1024" idx="6"/>
            </p:cNvCxnSpPr>
            <p:nvPr/>
          </p:nvCxnSpPr>
          <p:spPr>
            <a:xfrm flipH="1">
              <a:off x="3051181" y="10072903"/>
              <a:ext cx="1068718" cy="0"/>
            </a:xfrm>
            <a:prstGeom prst="line">
              <a:avLst/>
            </a:prstGeom>
            <a:ln w="28575">
              <a:solidFill>
                <a:srgbClr val="D8D6D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4" name="Oval 1023">
              <a:extLst>
                <a:ext uri="{FF2B5EF4-FFF2-40B4-BE49-F238E27FC236}">
                  <a16:creationId xmlns:a16="http://schemas.microsoft.com/office/drawing/2014/main" id="{0747FEB9-B838-33AD-BF31-B4B2799619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5181" y="9964903"/>
              <a:ext cx="216000" cy="21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8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0C0AF0B8-39B6-5FD2-7043-BD39348B9320}"/>
              </a:ext>
            </a:extLst>
          </p:cNvPr>
          <p:cNvGrpSpPr/>
          <p:nvPr/>
        </p:nvGrpSpPr>
        <p:grpSpPr>
          <a:xfrm>
            <a:off x="3002957" y="11154169"/>
            <a:ext cx="1284718" cy="2593264"/>
            <a:chOff x="3002957" y="11179669"/>
            <a:chExt cx="1284718" cy="2593264"/>
          </a:xfrm>
        </p:grpSpPr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EBA5E0C9-BCC8-1684-AF87-457E6543C117}"/>
                </a:ext>
              </a:extLst>
            </p:cNvPr>
            <p:cNvGrpSpPr/>
            <p:nvPr/>
          </p:nvGrpSpPr>
          <p:grpSpPr>
            <a:xfrm rot="2700000">
              <a:off x="3000602" y="11714028"/>
              <a:ext cx="1284718" cy="216000"/>
              <a:chOff x="2835181" y="9964903"/>
              <a:chExt cx="1284718" cy="216000"/>
            </a:xfrm>
          </p:grpSpPr>
          <p:cxnSp>
            <p:nvCxnSpPr>
              <p:cNvPr id="1027" name="Straight Connector 1026">
                <a:extLst>
                  <a:ext uri="{FF2B5EF4-FFF2-40B4-BE49-F238E27FC236}">
                    <a16:creationId xmlns:a16="http://schemas.microsoft.com/office/drawing/2014/main" id="{E82D0182-CBC7-F5D9-2C49-B679B22CE7B4}"/>
                  </a:ext>
                </a:extLst>
              </p:cNvPr>
              <p:cNvCxnSpPr>
                <a:cxnSpLocks/>
                <a:endCxn id="1028" idx="6"/>
              </p:cNvCxnSpPr>
              <p:nvPr/>
            </p:nvCxnSpPr>
            <p:spPr>
              <a:xfrm flipH="1">
                <a:off x="3051181" y="10072903"/>
                <a:ext cx="1068718" cy="0"/>
              </a:xfrm>
              <a:prstGeom prst="line">
                <a:avLst/>
              </a:prstGeom>
              <a:ln w="28575">
                <a:solidFill>
                  <a:srgbClr val="D8D6D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8" name="Oval 1027">
                <a:extLst>
                  <a:ext uri="{FF2B5EF4-FFF2-40B4-BE49-F238E27FC236}">
                    <a16:creationId xmlns:a16="http://schemas.microsoft.com/office/drawing/2014/main" id="{FBD2163C-A5E0-93F0-1D5E-A54C83B34A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35181" y="996490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D8D6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29" name="Group 1028">
              <a:extLst>
                <a:ext uri="{FF2B5EF4-FFF2-40B4-BE49-F238E27FC236}">
                  <a16:creationId xmlns:a16="http://schemas.microsoft.com/office/drawing/2014/main" id="{30FE93FC-8800-6108-26BD-F0F9DB08E88D}"/>
                </a:ext>
              </a:extLst>
            </p:cNvPr>
            <p:cNvGrpSpPr/>
            <p:nvPr/>
          </p:nvGrpSpPr>
          <p:grpSpPr>
            <a:xfrm rot="18900000" flipV="1">
              <a:off x="3002957" y="13556933"/>
              <a:ext cx="1284718" cy="216000"/>
              <a:chOff x="2835181" y="9964903"/>
              <a:chExt cx="1284718" cy="216000"/>
            </a:xfrm>
          </p:grpSpPr>
          <p:cxnSp>
            <p:nvCxnSpPr>
              <p:cNvPr id="1030" name="Straight Connector 1029">
                <a:extLst>
                  <a:ext uri="{FF2B5EF4-FFF2-40B4-BE49-F238E27FC236}">
                    <a16:creationId xmlns:a16="http://schemas.microsoft.com/office/drawing/2014/main" id="{4D556771-EE23-5CE0-6C3D-CF685AA0FEA2}"/>
                  </a:ext>
                </a:extLst>
              </p:cNvPr>
              <p:cNvCxnSpPr>
                <a:cxnSpLocks/>
                <a:endCxn id="1031" idx="6"/>
              </p:cNvCxnSpPr>
              <p:nvPr/>
            </p:nvCxnSpPr>
            <p:spPr>
              <a:xfrm flipH="1">
                <a:off x="3051181" y="10072903"/>
                <a:ext cx="1068718" cy="0"/>
              </a:xfrm>
              <a:prstGeom prst="line">
                <a:avLst/>
              </a:prstGeom>
              <a:ln w="28575">
                <a:solidFill>
                  <a:srgbClr val="D8D6D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9932250C-4D6D-33C8-33E9-D260368B99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35181" y="996490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D8D6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F102A7AB-557C-5F06-FED7-D6E695228FAA}"/>
              </a:ext>
            </a:extLst>
          </p:cNvPr>
          <p:cNvGrpSpPr/>
          <p:nvPr/>
        </p:nvGrpSpPr>
        <p:grpSpPr>
          <a:xfrm flipH="1">
            <a:off x="9156722" y="11154169"/>
            <a:ext cx="1284718" cy="2593264"/>
            <a:chOff x="3002957" y="11179669"/>
            <a:chExt cx="1284718" cy="2593264"/>
          </a:xfrm>
        </p:grpSpPr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B030542F-E257-C1E7-AFF6-17CE47AE900D}"/>
                </a:ext>
              </a:extLst>
            </p:cNvPr>
            <p:cNvGrpSpPr/>
            <p:nvPr/>
          </p:nvGrpSpPr>
          <p:grpSpPr>
            <a:xfrm rot="2700000">
              <a:off x="3000602" y="11714028"/>
              <a:ext cx="1284718" cy="216000"/>
              <a:chOff x="2835181" y="9964903"/>
              <a:chExt cx="1284718" cy="216000"/>
            </a:xfrm>
          </p:grpSpPr>
          <p:cxnSp>
            <p:nvCxnSpPr>
              <p:cNvPr id="1038" name="Straight Connector 1037">
                <a:extLst>
                  <a:ext uri="{FF2B5EF4-FFF2-40B4-BE49-F238E27FC236}">
                    <a16:creationId xmlns:a16="http://schemas.microsoft.com/office/drawing/2014/main" id="{EAAEB380-3EBA-F26E-756E-D576105B15A0}"/>
                  </a:ext>
                </a:extLst>
              </p:cNvPr>
              <p:cNvCxnSpPr>
                <a:cxnSpLocks/>
                <a:endCxn id="1039" idx="6"/>
              </p:cNvCxnSpPr>
              <p:nvPr/>
            </p:nvCxnSpPr>
            <p:spPr>
              <a:xfrm flipH="1">
                <a:off x="3051181" y="10072903"/>
                <a:ext cx="1068718" cy="0"/>
              </a:xfrm>
              <a:prstGeom prst="line">
                <a:avLst/>
              </a:prstGeom>
              <a:ln w="28575">
                <a:solidFill>
                  <a:srgbClr val="D8D6D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9" name="Oval 1038">
                <a:extLst>
                  <a:ext uri="{FF2B5EF4-FFF2-40B4-BE49-F238E27FC236}">
                    <a16:creationId xmlns:a16="http://schemas.microsoft.com/office/drawing/2014/main" id="{1D641491-DA3F-151E-25A2-58124CBFD8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35181" y="996490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D8D6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660D17D5-5E81-3C34-867F-23903AA77B27}"/>
                </a:ext>
              </a:extLst>
            </p:cNvPr>
            <p:cNvGrpSpPr/>
            <p:nvPr/>
          </p:nvGrpSpPr>
          <p:grpSpPr>
            <a:xfrm rot="18900000" flipV="1">
              <a:off x="3002957" y="13556933"/>
              <a:ext cx="1284718" cy="216000"/>
              <a:chOff x="2835181" y="9964903"/>
              <a:chExt cx="1284718" cy="216000"/>
            </a:xfrm>
          </p:grpSpPr>
          <p:cxnSp>
            <p:nvCxnSpPr>
              <p:cNvPr id="1036" name="Straight Connector 1035">
                <a:extLst>
                  <a:ext uri="{FF2B5EF4-FFF2-40B4-BE49-F238E27FC236}">
                    <a16:creationId xmlns:a16="http://schemas.microsoft.com/office/drawing/2014/main" id="{78FBEBAB-15FE-C4A7-FB48-CF1B08DE48E9}"/>
                  </a:ext>
                </a:extLst>
              </p:cNvPr>
              <p:cNvCxnSpPr>
                <a:cxnSpLocks/>
                <a:endCxn id="1037" idx="6"/>
              </p:cNvCxnSpPr>
              <p:nvPr/>
            </p:nvCxnSpPr>
            <p:spPr>
              <a:xfrm flipH="1">
                <a:off x="3051181" y="10072903"/>
                <a:ext cx="1068718" cy="0"/>
              </a:xfrm>
              <a:prstGeom prst="line">
                <a:avLst/>
              </a:prstGeom>
              <a:ln w="28575">
                <a:solidFill>
                  <a:srgbClr val="D8D6D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7" name="Oval 1036">
                <a:extLst>
                  <a:ext uri="{FF2B5EF4-FFF2-40B4-BE49-F238E27FC236}">
                    <a16:creationId xmlns:a16="http://schemas.microsoft.com/office/drawing/2014/main" id="{FE557313-9240-DB82-A821-DEB44D918D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35181" y="996490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D8D6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B09ACDB-2561-3F7D-50FB-CB151747BD23}"/>
              </a:ext>
            </a:extLst>
          </p:cNvPr>
          <p:cNvSpPr/>
          <p:nvPr/>
        </p:nvSpPr>
        <p:spPr>
          <a:xfrm>
            <a:off x="5235985" y="2231634"/>
            <a:ext cx="12568051" cy="49099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The Müller-Lyer Illusion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is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traditionally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presented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as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two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segments (the </a:t>
            </a:r>
            <a:r>
              <a:rPr lang="fr-FR" sz="36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red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targets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),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which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perception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is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biased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by the </a:t>
            </a:r>
            <a:r>
              <a:rPr lang="fr-FR" sz="36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context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(the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arrows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).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Here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, the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lower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segment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appears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longer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despite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being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of the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same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length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fr-FR" sz="3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just"/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In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this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illusion, the </a:t>
            </a:r>
            <a:r>
              <a:rPr lang="fr-FR" sz="3600" b="1" dirty="0" err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task</a:t>
            </a:r>
            <a:r>
              <a:rPr lang="fr-FR" sz="36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b="1" dirty="0" err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difficulty</a:t>
            </a:r>
            <a:r>
              <a:rPr lang="fr-FR" sz="36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corresponds to the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difference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between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the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lengths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of the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red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target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segments, and the </a:t>
            </a:r>
            <a:r>
              <a:rPr lang="fr-FR" sz="36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illusion </a:t>
            </a:r>
            <a:r>
              <a:rPr lang="fr-FR" sz="36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strength</a:t>
            </a:r>
            <a:r>
              <a:rPr lang="fr-FR" sz="36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corresponds to the angle of the </a:t>
            </a:r>
            <a:r>
              <a:rPr lang="fr-FR" sz="3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arrows</a:t>
            </a:r>
            <a:r>
              <a:rPr lang="fr-FR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r>
              <a:rPr lang="en-GB" sz="3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lang="en-GB" sz="3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illusion</a:t>
            </a:r>
            <a:r>
              <a:rPr lang="en-GB" sz="3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3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direction </a:t>
            </a:r>
            <a:r>
              <a:rPr lang="en-GB" sz="36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corresponds to the facilitating or impeding effect with regards to the task at hand.</a:t>
            </a:r>
            <a:endParaRPr lang="en-GB" sz="3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517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486</Words>
  <Application>Microsoft Office PowerPoint</Application>
  <PresentationFormat>Custom</PresentationFormat>
  <Paragraphs>46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Arial</vt:lpstr>
      <vt:lpstr>Calibri</vt:lpstr>
      <vt:lpstr>Calibri Light</vt:lpstr>
      <vt:lpstr>Gill Sans MT</vt:lpstr>
      <vt:lpstr>Roboto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Makowski (Dr)</dc:creator>
  <cp:lastModifiedBy>Dominique Makowski (Dr)</cp:lastModifiedBy>
  <cp:revision>21</cp:revision>
  <dcterms:created xsi:type="dcterms:W3CDTF">2022-08-27T03:02:38Z</dcterms:created>
  <dcterms:modified xsi:type="dcterms:W3CDTF">2022-12-21T01:56:42Z</dcterms:modified>
</cp:coreProperties>
</file>