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3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0B25F-A1D7-4641-B84D-4EA17F879FAD}" type="datetimeFigureOut">
              <a:rPr lang="en-GB" smtClean="0"/>
              <a:t>30/12/2022</a:t>
            </a:fld>
            <a:endParaRPr lang="en-GB"/>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9D31E-54CA-4BB9-9275-61A33D34C4D8}" type="slidenum">
              <a:rPr lang="en-GB" smtClean="0"/>
              <a:t>‹#›</a:t>
            </a:fld>
            <a:endParaRPr lang="en-GB"/>
          </a:p>
        </p:txBody>
      </p:sp>
    </p:spTree>
    <p:extLst>
      <p:ext uri="{BB962C8B-B14F-4D97-AF65-F5344CB8AC3E}">
        <p14:creationId xmlns:p14="http://schemas.microsoft.com/office/powerpoint/2010/main" val="119399394"/>
      </p:ext>
    </p:extLst>
  </p:cSld>
  <p:clrMap bg1="lt1" tx1="dk1" bg2="lt2" tx2="dk2" accent1="accent1" accent2="accent2" accent3="accent3" accent4="accent4" accent5="accent5" accent6="accent6" hlink="hlink" folHlink="folHlink"/>
  <p:notesStyle>
    <a:lvl1pPr marL="0" algn="l" defTabSz="1851477" rtl="0" eaLnBrk="1" latinLnBrk="0" hangingPunct="1">
      <a:defRPr sz="2430" kern="1200">
        <a:solidFill>
          <a:schemeClr val="tx1"/>
        </a:solidFill>
        <a:latin typeface="+mn-lt"/>
        <a:ea typeface="+mn-ea"/>
        <a:cs typeface="+mn-cs"/>
      </a:defRPr>
    </a:lvl1pPr>
    <a:lvl2pPr marL="925739" algn="l" defTabSz="1851477" rtl="0" eaLnBrk="1" latinLnBrk="0" hangingPunct="1">
      <a:defRPr sz="2430" kern="1200">
        <a:solidFill>
          <a:schemeClr val="tx1"/>
        </a:solidFill>
        <a:latin typeface="+mn-lt"/>
        <a:ea typeface="+mn-ea"/>
        <a:cs typeface="+mn-cs"/>
      </a:defRPr>
    </a:lvl2pPr>
    <a:lvl3pPr marL="1851477" algn="l" defTabSz="1851477" rtl="0" eaLnBrk="1" latinLnBrk="0" hangingPunct="1">
      <a:defRPr sz="2430" kern="1200">
        <a:solidFill>
          <a:schemeClr val="tx1"/>
        </a:solidFill>
        <a:latin typeface="+mn-lt"/>
        <a:ea typeface="+mn-ea"/>
        <a:cs typeface="+mn-cs"/>
      </a:defRPr>
    </a:lvl3pPr>
    <a:lvl4pPr marL="2777216" algn="l" defTabSz="1851477" rtl="0" eaLnBrk="1" latinLnBrk="0" hangingPunct="1">
      <a:defRPr sz="2430" kern="1200">
        <a:solidFill>
          <a:schemeClr val="tx1"/>
        </a:solidFill>
        <a:latin typeface="+mn-lt"/>
        <a:ea typeface="+mn-ea"/>
        <a:cs typeface="+mn-cs"/>
      </a:defRPr>
    </a:lvl4pPr>
    <a:lvl5pPr marL="3702954" algn="l" defTabSz="1851477" rtl="0" eaLnBrk="1" latinLnBrk="0" hangingPunct="1">
      <a:defRPr sz="2430" kern="1200">
        <a:solidFill>
          <a:schemeClr val="tx1"/>
        </a:solidFill>
        <a:latin typeface="+mn-lt"/>
        <a:ea typeface="+mn-ea"/>
        <a:cs typeface="+mn-cs"/>
      </a:defRPr>
    </a:lvl5pPr>
    <a:lvl6pPr marL="4628693" algn="l" defTabSz="1851477" rtl="0" eaLnBrk="1" latinLnBrk="0" hangingPunct="1">
      <a:defRPr sz="2430" kern="1200">
        <a:solidFill>
          <a:schemeClr val="tx1"/>
        </a:solidFill>
        <a:latin typeface="+mn-lt"/>
        <a:ea typeface="+mn-ea"/>
        <a:cs typeface="+mn-cs"/>
      </a:defRPr>
    </a:lvl6pPr>
    <a:lvl7pPr marL="5554431" algn="l" defTabSz="1851477" rtl="0" eaLnBrk="1" latinLnBrk="0" hangingPunct="1">
      <a:defRPr sz="2430" kern="1200">
        <a:solidFill>
          <a:schemeClr val="tx1"/>
        </a:solidFill>
        <a:latin typeface="+mn-lt"/>
        <a:ea typeface="+mn-ea"/>
        <a:cs typeface="+mn-cs"/>
      </a:defRPr>
    </a:lvl7pPr>
    <a:lvl8pPr marL="6480170" algn="l" defTabSz="1851477" rtl="0" eaLnBrk="1" latinLnBrk="0" hangingPunct="1">
      <a:defRPr sz="2430" kern="1200">
        <a:solidFill>
          <a:schemeClr val="tx1"/>
        </a:solidFill>
        <a:latin typeface="+mn-lt"/>
        <a:ea typeface="+mn-ea"/>
        <a:cs typeface="+mn-cs"/>
      </a:defRPr>
    </a:lvl8pPr>
    <a:lvl9pPr marL="7405908" algn="l" defTabSz="1851477" rtl="0" eaLnBrk="1" latinLnBrk="0" hangingPunct="1">
      <a:defRPr sz="24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43000"/>
            <a:ext cx="22034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B9D31E-54CA-4BB9-9275-61A33D34C4D8}" type="slidenum">
              <a:rPr lang="en-GB" smtClean="0"/>
              <a:t>1</a:t>
            </a:fld>
            <a:endParaRPr lang="en-GB"/>
          </a:p>
        </p:txBody>
      </p:sp>
    </p:spTree>
    <p:extLst>
      <p:ext uri="{BB962C8B-B14F-4D97-AF65-F5344CB8AC3E}">
        <p14:creationId xmlns:p14="http://schemas.microsoft.com/office/powerpoint/2010/main" val="101487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4124164"/>
            <a:ext cx="15300564" cy="8773325"/>
          </a:xfrm>
        </p:spPr>
        <p:txBody>
          <a:bodyPr anchor="b"/>
          <a:lstStyle>
            <a:lvl1pPr algn="ctr">
              <a:defRPr sz="11812"/>
            </a:lvl1pPr>
          </a:lstStyle>
          <a:p>
            <a:r>
              <a:rPr lang="en-US"/>
              <a:t>Click to edit Master title style</a:t>
            </a:r>
            <a:endParaRPr lang="en-US" dirty="0"/>
          </a:p>
        </p:txBody>
      </p:sp>
      <p:sp>
        <p:nvSpPr>
          <p:cNvPr id="3" name="Subtitle 2"/>
          <p:cNvSpPr>
            <a:spLocks noGrp="1"/>
          </p:cNvSpPr>
          <p:nvPr>
            <p:ph type="subTitle" idx="1"/>
          </p:nvPr>
        </p:nvSpPr>
        <p:spPr>
          <a:xfrm>
            <a:off x="2250083" y="13235822"/>
            <a:ext cx="13500497" cy="608415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83827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40409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1341665"/>
            <a:ext cx="3881393"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1341665"/>
            <a:ext cx="11419171" cy="2135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5247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7992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6282501"/>
            <a:ext cx="15525572" cy="10482488"/>
          </a:xfrm>
        </p:spPr>
        <p:txBody>
          <a:bodyPr anchor="b"/>
          <a:lstStyle>
            <a:lvl1pPr>
              <a:defRPr sz="11812"/>
            </a:lvl1pPr>
          </a:lstStyle>
          <a:p>
            <a:r>
              <a:rPr lang="en-US"/>
              <a:t>Click to edit Master title style</a:t>
            </a:r>
            <a:endParaRPr lang="en-US" dirty="0"/>
          </a:p>
        </p:txBody>
      </p:sp>
      <p:sp>
        <p:nvSpPr>
          <p:cNvPr id="3" name="Text Placeholder 2"/>
          <p:cNvSpPr>
            <a:spLocks noGrp="1"/>
          </p:cNvSpPr>
          <p:nvPr>
            <p:ph type="body" idx="1"/>
          </p:nvPr>
        </p:nvSpPr>
        <p:spPr>
          <a:xfrm>
            <a:off x="1228171" y="16864157"/>
            <a:ext cx="15525572" cy="5512493"/>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3764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62775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341671"/>
            <a:ext cx="15525572"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6177496"/>
            <a:ext cx="7615123"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4" name="Content Placeholder 3"/>
          <p:cNvSpPr>
            <a:spLocks noGrp="1"/>
          </p:cNvSpPr>
          <p:nvPr>
            <p:ph sz="half" idx="2"/>
          </p:nvPr>
        </p:nvSpPr>
        <p:spPr>
          <a:xfrm>
            <a:off x="1239892" y="9204991"/>
            <a:ext cx="7615123"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6177496"/>
            <a:ext cx="7652626"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6" name="Content Placeholder 5"/>
          <p:cNvSpPr>
            <a:spLocks noGrp="1"/>
          </p:cNvSpPr>
          <p:nvPr>
            <p:ph sz="quarter" idx="4"/>
          </p:nvPr>
        </p:nvSpPr>
        <p:spPr>
          <a:xfrm>
            <a:off x="9112837" y="9204991"/>
            <a:ext cx="7652626"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6577F-8B27-443F-861A-67A305ED1D46}" type="datetimeFigureOut">
              <a:rPr lang="en-GB" smtClean="0"/>
              <a:t>30/12/2022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17011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6577F-8B27-443F-861A-67A305ED1D46}" type="datetimeFigureOut">
              <a:rPr lang="en-GB" smtClean="0"/>
              <a:t>30/12/2022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4820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6577F-8B27-443F-861A-67A305ED1D46}" type="datetimeFigureOut">
              <a:rPr lang="en-GB" smtClean="0"/>
              <a:t>30/12/2022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00407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Content Placeholder 2"/>
          <p:cNvSpPr>
            <a:spLocks noGrp="1"/>
          </p:cNvSpPr>
          <p:nvPr>
            <p:ph idx="1"/>
          </p:nvPr>
        </p:nvSpPr>
        <p:spPr>
          <a:xfrm>
            <a:off x="7652626" y="3628335"/>
            <a:ext cx="9112836" cy="17908316"/>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366213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3628335"/>
            <a:ext cx="9112836" cy="17908316"/>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en-US"/>
              <a:t>Click icon to add picture</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23377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6BE6577F-8B27-443F-861A-67A305ED1D46}" type="datetimeFigureOut">
              <a:rPr lang="en-GB" smtClean="0"/>
              <a:t>30/12/2022</a:t>
            </a:fld>
            <a:endParaRPr lang="en-GB"/>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C2C37167-BA2E-4B95-8AC8-D8D9556191AD}" type="slidenum">
              <a:rPr lang="en-GB" smtClean="0"/>
              <a:t>‹#›</a:t>
            </a:fld>
            <a:endParaRPr lang="en-GB"/>
          </a:p>
        </p:txBody>
      </p:sp>
    </p:spTree>
    <p:extLst>
      <p:ext uri="{BB962C8B-B14F-4D97-AF65-F5344CB8AC3E}">
        <p14:creationId xmlns:p14="http://schemas.microsoft.com/office/powerpoint/2010/main" val="35518132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88432D-5869-3BD6-3492-F0C2E7857FFF}"/>
              </a:ext>
            </a:extLst>
          </p:cNvPr>
          <p:cNvGraphicFramePr>
            <a:graphicFrameLocks noGrp="1"/>
          </p:cNvGraphicFramePr>
          <p:nvPr>
            <p:extLst>
              <p:ext uri="{D42A27DB-BD31-4B8C-83A1-F6EECF244321}">
                <p14:modId xmlns:p14="http://schemas.microsoft.com/office/powerpoint/2010/main" val="769980753"/>
              </p:ext>
            </p:extLst>
          </p:nvPr>
        </p:nvGraphicFramePr>
        <p:xfrm>
          <a:off x="600595" y="376200"/>
          <a:ext cx="16687800" cy="24246550"/>
        </p:xfrm>
        <a:graphic>
          <a:graphicData uri="http://schemas.openxmlformats.org/drawingml/2006/table">
            <a:tbl>
              <a:tblPr firstRow="1" bandRow="1">
                <a:tableStyleId>{0505E3EF-67EA-436B-97B2-0124C06EBD24}</a:tableStyleId>
              </a:tblPr>
              <a:tblGrid>
                <a:gridCol w="2238210">
                  <a:extLst>
                    <a:ext uri="{9D8B030D-6E8A-4147-A177-3AD203B41FA5}">
                      <a16:colId xmlns:a16="http://schemas.microsoft.com/office/drawing/2014/main" val="2283565881"/>
                    </a:ext>
                  </a:extLst>
                </a:gridCol>
                <a:gridCol w="5501533">
                  <a:extLst>
                    <a:ext uri="{9D8B030D-6E8A-4147-A177-3AD203B41FA5}">
                      <a16:colId xmlns:a16="http://schemas.microsoft.com/office/drawing/2014/main" val="1059539219"/>
                    </a:ext>
                  </a:extLst>
                </a:gridCol>
                <a:gridCol w="3201338">
                  <a:extLst>
                    <a:ext uri="{9D8B030D-6E8A-4147-A177-3AD203B41FA5}">
                      <a16:colId xmlns:a16="http://schemas.microsoft.com/office/drawing/2014/main" val="108330168"/>
                    </a:ext>
                  </a:extLst>
                </a:gridCol>
                <a:gridCol w="5746719">
                  <a:extLst>
                    <a:ext uri="{9D8B030D-6E8A-4147-A177-3AD203B41FA5}">
                      <a16:colId xmlns:a16="http://schemas.microsoft.com/office/drawing/2014/main" val="1587705455"/>
                    </a:ext>
                  </a:extLst>
                </a:gridCol>
              </a:tblGrid>
              <a:tr h="613218">
                <a:tc>
                  <a:txBody>
                    <a:bodyPr/>
                    <a:lstStyle/>
                    <a:p>
                      <a:pPr algn="ctr"/>
                      <a:r>
                        <a:rPr lang="en-SG" dirty="0">
                          <a:solidFill>
                            <a:schemeClr val="bg2">
                              <a:lumMod val="25000"/>
                            </a:schemeClr>
                          </a:solidFill>
                        </a:rPr>
                        <a:t>Name</a:t>
                      </a:r>
                    </a:p>
                  </a:txBody>
                  <a:tcPr>
                    <a:solidFill>
                      <a:schemeClr val="bg1"/>
                    </a:solidFill>
                  </a:tcPr>
                </a:tc>
                <a:tc>
                  <a:txBody>
                    <a:bodyPr/>
                    <a:lstStyle/>
                    <a:p>
                      <a:pPr algn="ctr"/>
                      <a:r>
                        <a:rPr lang="en-SG" dirty="0">
                          <a:solidFill>
                            <a:schemeClr val="bg2">
                              <a:lumMod val="25000"/>
                            </a:schemeClr>
                          </a:solidFill>
                        </a:rPr>
                        <a:t>Illusion</a:t>
                      </a:r>
                    </a:p>
                  </a:txBody>
                  <a:tcPr>
                    <a:solidFill>
                      <a:schemeClr val="bg1"/>
                    </a:solidFill>
                  </a:tcPr>
                </a:tc>
                <a:tc>
                  <a:txBody>
                    <a:bodyPr/>
                    <a:lstStyle/>
                    <a:p>
                      <a:pPr algn="ctr"/>
                      <a:r>
                        <a:rPr lang="en-SG" dirty="0">
                          <a:solidFill>
                            <a:schemeClr val="bg2">
                              <a:lumMod val="25000"/>
                            </a:schemeClr>
                          </a:solidFill>
                        </a:rPr>
                        <a:t>Task Question</a:t>
                      </a:r>
                    </a:p>
                  </a:txBody>
                  <a:tcPr>
                    <a:solidFill>
                      <a:schemeClr val="bg1"/>
                    </a:solidFill>
                  </a:tcPr>
                </a:tc>
                <a:tc>
                  <a:txBody>
                    <a:bodyPr/>
                    <a:lstStyle/>
                    <a:p>
                      <a:pPr algn="ctr"/>
                      <a:r>
                        <a:rPr lang="en-SG" dirty="0">
                          <a:solidFill>
                            <a:schemeClr val="bg2">
                              <a:lumMod val="25000"/>
                            </a:schemeClr>
                          </a:solidFill>
                        </a:rPr>
                        <a:t>Description</a:t>
                      </a:r>
                    </a:p>
                  </a:txBody>
                  <a:tcPr>
                    <a:solidFill>
                      <a:schemeClr val="bg1"/>
                    </a:solidFill>
                  </a:tcPr>
                </a:tc>
                <a:extLst>
                  <a:ext uri="{0D108BD9-81ED-4DB2-BD59-A6C34878D82A}">
                    <a16:rowId xmlns:a16="http://schemas.microsoft.com/office/drawing/2014/main" val="1494857641"/>
                  </a:ext>
                </a:extLst>
              </a:tr>
              <a:tr h="2586404">
                <a:tc>
                  <a:txBody>
                    <a:bodyPr/>
                    <a:lstStyle/>
                    <a:p>
                      <a:pPr algn="ctr"/>
                      <a:r>
                        <a:rPr lang="en-SG" sz="2800" dirty="0" err="1">
                          <a:latin typeface="Times New Roman" panose="02020603050405020304" pitchFamily="18" charset="0"/>
                          <a:cs typeface="Times New Roman" panose="02020603050405020304" pitchFamily="18" charset="0"/>
                        </a:rPr>
                        <a:t>Delboeuf</a:t>
                      </a:r>
                      <a:endParaRPr lang="en-SG" sz="2800" dirty="0">
                        <a:latin typeface="Times New Roman" panose="02020603050405020304" pitchFamily="18" charset="0"/>
                        <a:cs typeface="Times New Roman" panose="02020603050405020304" pitchFamily="18" charset="0"/>
                      </a:endParaRPr>
                    </a:p>
                    <a:p>
                      <a:pPr algn="ctr"/>
                      <a:r>
                        <a:rPr lang="en-SG" sz="2800" dirty="0">
                          <a:latin typeface="Times New Roman" panose="02020603050405020304" pitchFamily="18" charset="0"/>
                          <a:cs typeface="Times New Roman" panose="02020603050405020304" pitchFamily="18" charset="0"/>
                        </a:rPr>
                        <a:t>Illusion</a:t>
                      </a:r>
                    </a:p>
                  </a:txBody>
                  <a:tcPr anchor="ctr">
                    <a:solidFill>
                      <a:schemeClr val="bg1"/>
                    </a:solidFill>
                  </a:tcPr>
                </a:tc>
                <a:tc>
                  <a:txBody>
                    <a:bodyPr/>
                    <a:lstStyle/>
                    <a:p>
                      <a:endParaRPr lang="en-SG" dirty="0"/>
                    </a:p>
                  </a:txBody>
                  <a:tcPr>
                    <a:solidFill>
                      <a:schemeClr val="bg1"/>
                    </a:solidFill>
                  </a:tcPr>
                </a:tc>
                <a:tc>
                  <a:txBody>
                    <a:bodyPr/>
                    <a:lstStyle/>
                    <a:p>
                      <a:endParaRPr lang="en-SG" dirty="0">
                        <a:latin typeface="Times New Roman" panose="02020603050405020304" pitchFamily="18" charset="0"/>
                        <a:cs typeface="Times New Roman" panose="02020603050405020304" pitchFamily="18" charset="0"/>
                      </a:endParaRPr>
                    </a:p>
                    <a:p>
                      <a:pPr algn="ctr"/>
                      <a:r>
                        <a:rPr lang="en-SG" sz="2500" dirty="0">
                          <a:latin typeface="Times New Roman" panose="02020603050405020304" pitchFamily="18" charset="0"/>
                          <a:cs typeface="Times New Roman" panose="02020603050405020304" pitchFamily="18" charset="0"/>
                        </a:rPr>
                        <a:t>Which red circle is bigger?</a:t>
                      </a:r>
                      <a:br>
                        <a:rPr lang="en-SG" sz="2500" dirty="0">
                          <a:latin typeface="Times New Roman" panose="02020603050405020304" pitchFamily="18" charset="0"/>
                          <a:cs typeface="Times New Roman" panose="02020603050405020304" pitchFamily="18" charset="0"/>
                        </a:rPr>
                      </a:br>
                      <a:br>
                        <a:rPr lang="en-SG" sz="2500" dirty="0">
                          <a:latin typeface="Times New Roman" panose="02020603050405020304" pitchFamily="18" charset="0"/>
                          <a:cs typeface="Times New Roman" panose="02020603050405020304" pitchFamily="18" charset="0"/>
                        </a:rPr>
                      </a:br>
                      <a:endParaRPr lang="en-SG" sz="25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identical-sized placed near each other; each surrounded by an outer ring. The central circle with the closer surrounding ring appears smaller than that with the distant surrounding ring.</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696343641"/>
                  </a:ext>
                </a:extLst>
              </a:tr>
              <a:tr h="2586404">
                <a:tc>
                  <a:txBody>
                    <a:bodyPr/>
                    <a:lstStyle/>
                    <a:p>
                      <a:pPr algn="ctr"/>
                      <a:r>
                        <a:rPr lang="en-SG" sz="2800" dirty="0">
                          <a:latin typeface="Times New Roman" panose="02020603050405020304" pitchFamily="18" charset="0"/>
                          <a:cs typeface="Times New Roman" panose="02020603050405020304" pitchFamily="18" charset="0"/>
                        </a:rPr>
                        <a:t>Ebbinghaus</a:t>
                      </a:r>
                    </a:p>
                    <a:p>
                      <a:pPr algn="ctr"/>
                      <a:r>
                        <a:rPr lang="en-SG" sz="2800" dirty="0">
                          <a:latin typeface="Times New Roman" panose="02020603050405020304" pitchFamily="18" charset="0"/>
                          <a:cs typeface="Times New Roman" panose="02020603050405020304" pitchFamily="18" charset="0"/>
                        </a:rPr>
                        <a:t>Illusion</a:t>
                      </a:r>
                    </a:p>
                  </a:txBody>
                  <a:tcPr anchor="ctr">
                    <a:solidFill>
                      <a:schemeClr val="bg1"/>
                    </a:solidFill>
                  </a:tcPr>
                </a:tc>
                <a:tc>
                  <a:txBody>
                    <a:bodyPr/>
                    <a:lstStyle/>
                    <a:p>
                      <a:endParaRPr lang="en-SG" dirty="0"/>
                    </a:p>
                  </a:txBody>
                  <a:tcPr>
                    <a:solidFill>
                      <a:schemeClr val="bg1"/>
                    </a:solidFill>
                  </a:tcPr>
                </a:tc>
                <a:tc>
                  <a:txBody>
                    <a:bodyPr/>
                    <a:lstStyle/>
                    <a:p>
                      <a:pPr algn="ctr"/>
                      <a:endParaRPr lang="en-US" sz="2500" dirty="0">
                        <a:latin typeface="Times New Roman" panose="02020603050405020304" pitchFamily="18" charset="0"/>
                        <a:cs typeface="Times New Roman" panose="02020603050405020304" pitchFamily="18" charset="0"/>
                      </a:endParaRPr>
                    </a:p>
                    <a:p>
                      <a:pPr algn="ctr"/>
                      <a:r>
                        <a:rPr lang="en-US" sz="2500" dirty="0">
                          <a:latin typeface="Times New Roman" panose="02020603050405020304" pitchFamily="18" charset="0"/>
                          <a:cs typeface="Times New Roman" panose="02020603050405020304" pitchFamily="18" charset="0"/>
                        </a:rPr>
                        <a:t>Which red circle is bigger?</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Comprised of two identical-sized circles placed near each other, one circle is usually surrounded by smaller circles, while the other is surrounded by larger circles. The latter circle usually appears smaller than the former.</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90825271"/>
                  </a:ext>
                </a:extLst>
              </a:tr>
              <a:tr h="2058437">
                <a:tc>
                  <a:txBody>
                    <a:bodyPr/>
                    <a:lstStyle/>
                    <a:p>
                      <a:pPr algn="ctr"/>
                      <a:r>
                        <a:rPr lang="en-SG" sz="2800" dirty="0">
                          <a:latin typeface="Times New Roman" panose="02020603050405020304" pitchFamily="18" charset="0"/>
                          <a:cs typeface="Times New Roman" panose="02020603050405020304" pitchFamily="18" charset="0"/>
                        </a:rPr>
                        <a:t>Müller-</a:t>
                      </a:r>
                      <a:r>
                        <a:rPr lang="en-SG" sz="2800" dirty="0" err="1">
                          <a:latin typeface="Times New Roman" panose="02020603050405020304" pitchFamily="18" charset="0"/>
                          <a:cs typeface="Times New Roman" panose="02020603050405020304" pitchFamily="18" charset="0"/>
                        </a:rPr>
                        <a:t>Lyer</a:t>
                      </a:r>
                      <a:endParaRPr lang="en-SG" sz="2800" dirty="0">
                        <a:latin typeface="Times New Roman" panose="02020603050405020304" pitchFamily="18" charset="0"/>
                        <a:cs typeface="Times New Roman" panose="02020603050405020304" pitchFamily="18" charset="0"/>
                      </a:endParaRPr>
                    </a:p>
                    <a:p>
                      <a:pPr algn="ctr"/>
                      <a:r>
                        <a:rPr lang="en-SG" sz="2800" dirty="0">
                          <a:latin typeface="Times New Roman" panose="02020603050405020304" pitchFamily="18" charset="0"/>
                          <a:cs typeface="Times New Roman" panose="02020603050405020304" pitchFamily="18" charset="0"/>
                        </a:rPr>
                        <a:t>Illusion</a:t>
                      </a:r>
                    </a:p>
                  </a:txBody>
                  <a:tcPr anchor="ctr">
                    <a:solidFill>
                      <a:schemeClr val="bg1"/>
                    </a:solidFill>
                  </a:tcPr>
                </a:tc>
                <a:tc>
                  <a:txBody>
                    <a:bodyPr/>
                    <a:lstStyle/>
                    <a:p>
                      <a:endParaRPr lang="en-SG" dirty="0"/>
                    </a:p>
                  </a:txBody>
                  <a:tcPr>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red line is longer?</a:t>
                      </a:r>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Represented by two equal-length line segments that end with inwards/outwards pointing arrow-like fins. The line with inward-pointing fins is typically perceived to be longer.</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686384391"/>
                  </a:ext>
                </a:extLst>
              </a:tr>
              <a:tr h="2017756">
                <a:tc>
                  <a:txBody>
                    <a:bodyPr/>
                    <a:lstStyle/>
                    <a:p>
                      <a:pPr algn="ctr"/>
                      <a:r>
                        <a:rPr lang="en-SG" sz="2800" dirty="0" err="1">
                          <a:latin typeface="Times New Roman" panose="02020603050405020304" pitchFamily="18" charset="0"/>
                          <a:cs typeface="Times New Roman" panose="02020603050405020304" pitchFamily="18" charset="0"/>
                        </a:rPr>
                        <a:t>Ponzo</a:t>
                      </a:r>
                      <a:r>
                        <a:rPr lang="en-SG" sz="2800" dirty="0">
                          <a:latin typeface="Times New Roman" panose="02020603050405020304" pitchFamily="18" charset="0"/>
                          <a:cs typeface="Times New Roman" panose="02020603050405020304" pitchFamily="18" charset="0"/>
                        </a:rPr>
                        <a:t> Illusion</a:t>
                      </a:r>
                    </a:p>
                  </a:txBody>
                  <a:tcPr anchor="ctr">
                    <a:solidFill>
                      <a:schemeClr val="bg1"/>
                    </a:solidFill>
                  </a:tcPr>
                </a:tc>
                <a:tc>
                  <a:txBody>
                    <a:bodyPr/>
                    <a:lstStyle/>
                    <a:p>
                      <a:endParaRPr lang="en-SG" dirty="0"/>
                    </a:p>
                  </a:txBody>
                  <a:tcPr>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red line is longer?</a:t>
                      </a:r>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two equal-length parallel horizontal lines embedded between a pair of converging lines, the upper line is typically perceived to be longer.</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90981123"/>
                  </a:ext>
                </a:extLst>
              </a:tr>
              <a:tr h="2185478">
                <a:tc>
                  <a:txBody>
                    <a:bodyPr/>
                    <a:lstStyle/>
                    <a:p>
                      <a:pPr algn="ctr"/>
                      <a:r>
                        <a:rPr lang="en-SG" sz="2800" dirty="0">
                          <a:latin typeface="Times New Roman" panose="02020603050405020304" pitchFamily="18" charset="0"/>
                          <a:cs typeface="Times New Roman" panose="02020603050405020304" pitchFamily="18" charset="0"/>
                        </a:rPr>
                        <a:t>Vertical-Horizontal Illusion</a:t>
                      </a: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red line is longer?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Involves two equal-length line segments; one presented vertically and the other horizontally. The length of the vertical line is usually perceived to be longer, relative to that of the horizontal line</a:t>
                      </a:r>
                    </a:p>
                  </a:txBody>
                  <a:tcPr>
                    <a:solidFill>
                      <a:schemeClr val="bg1"/>
                    </a:solidFill>
                  </a:tcPr>
                </a:tc>
                <a:extLst>
                  <a:ext uri="{0D108BD9-81ED-4DB2-BD59-A6C34878D82A}">
                    <a16:rowId xmlns:a16="http://schemas.microsoft.com/office/drawing/2014/main" val="2577089915"/>
                  </a:ext>
                </a:extLst>
              </a:tr>
              <a:tr h="2586404">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lang="en-SG" sz="2800" dirty="0" err="1">
                          <a:latin typeface="Times New Roman" panose="02020603050405020304" pitchFamily="18" charset="0"/>
                          <a:cs typeface="Times New Roman" panose="02020603050405020304" pitchFamily="18" charset="0"/>
                        </a:rPr>
                        <a:t>Z</a:t>
                      </a:r>
                      <a:r>
                        <a:rPr lang="en-SG" sz="2800" b="1" i="0" kern="1200" dirty="0" err="1">
                          <a:solidFill>
                            <a:schemeClr val="dk1"/>
                          </a:solidFill>
                          <a:effectLst/>
                          <a:latin typeface="Times New Roman" panose="02020603050405020304" pitchFamily="18" charset="0"/>
                          <a:ea typeface="+mn-ea"/>
                          <a:cs typeface="Times New Roman" panose="02020603050405020304" pitchFamily="18" charset="0"/>
                        </a:rPr>
                        <a:t>ö</a:t>
                      </a:r>
                      <a:r>
                        <a:rPr lang="en-SG" sz="2800" dirty="0" err="1">
                          <a:latin typeface="Times New Roman" panose="02020603050405020304" pitchFamily="18" charset="0"/>
                          <a:cs typeface="Times New Roman" panose="02020603050405020304" pitchFamily="18" charset="0"/>
                        </a:rPr>
                        <a:t>llner</a:t>
                      </a:r>
                      <a:r>
                        <a:rPr lang="en-SG" sz="2800" dirty="0">
                          <a:latin typeface="Times New Roman" panose="02020603050405020304" pitchFamily="18" charset="0"/>
                          <a:cs typeface="Times New Roman" panose="02020603050405020304" pitchFamily="18" charset="0"/>
                        </a:rPr>
                        <a:t> Illusion</a:t>
                      </a: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direction are the red lines pointing?</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parallel horizontal lines crossed with short, repeated lines. The direction in which the repeated lines cross over the target parallel lines oppose one another, causing the target lines to appear not parallel.</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631731208"/>
                  </a:ext>
                </a:extLst>
              </a:tr>
              <a:tr h="2228710">
                <a:tc>
                  <a:txBody>
                    <a:bodyPr/>
                    <a:lstStyle/>
                    <a:p>
                      <a:pPr algn="ctr"/>
                      <a:r>
                        <a:rPr lang="en-SG" sz="2800" dirty="0">
                          <a:latin typeface="Times New Roman" panose="02020603050405020304" pitchFamily="18" charset="0"/>
                          <a:cs typeface="Times New Roman" panose="02020603050405020304" pitchFamily="18" charset="0"/>
                        </a:rPr>
                        <a:t>Rod and Frame Illusion </a:t>
                      </a: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direction is the red line pointing?</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a vertical line segment ('rod') that is enclosed in a laterally tilted square ('frame'). The orientation of the line segment typically looks congruent with that of the frame</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306453755"/>
                  </a:ext>
                </a:extLst>
              </a:tr>
              <a:tr h="2679088">
                <a:tc>
                  <a:txBody>
                    <a:bodyPr/>
                    <a:lstStyle/>
                    <a:p>
                      <a:pPr algn="ctr"/>
                      <a:r>
                        <a:rPr lang="en-SG" sz="2800" dirty="0">
                          <a:latin typeface="Times New Roman" panose="02020603050405020304" pitchFamily="18" charset="0"/>
                          <a:cs typeface="Times New Roman" panose="02020603050405020304" pitchFamily="18" charset="0"/>
                        </a:rPr>
                        <a:t>Poggendorff Illusion</a:t>
                      </a: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direction is the red line pointing?</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Characterized by an oblique collinear line that appears as two misaligned line segments separated by a rectangular structure, the upper line usually appears to be positioned higher than the point that would be collinear with the lower line. </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931835818"/>
                  </a:ext>
                </a:extLst>
              </a:tr>
              <a:tr h="2309048">
                <a:tc>
                  <a:txBody>
                    <a:bodyPr/>
                    <a:lstStyle/>
                    <a:p>
                      <a:pPr algn="ctr"/>
                      <a:r>
                        <a:rPr lang="en-SG" sz="2800" dirty="0">
                          <a:latin typeface="Times New Roman" panose="02020603050405020304" pitchFamily="18" charset="0"/>
                          <a:cs typeface="Times New Roman" panose="02020603050405020304" pitchFamily="18" charset="0"/>
                        </a:rPr>
                        <a:t>Simultaneous Contrast Illusion</a:t>
                      </a: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two identical grey rectangles embedded in backgrounds of different color intensities. The rectangle on the dark background usually appears lighter than the rectangle on the light background.</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668182828"/>
                  </a:ext>
                </a:extLst>
              </a:tr>
              <a:tr h="2027222">
                <a:tc>
                  <a:txBody>
                    <a:bodyPr/>
                    <a:lstStyle/>
                    <a:p>
                      <a:pPr algn="ctr"/>
                      <a:endParaRPr lang="en-SG" sz="2800" dirty="0">
                        <a:latin typeface="Times New Roman" panose="02020603050405020304" pitchFamily="18" charset="0"/>
                        <a:cs typeface="Times New Roman" panose="02020603050405020304" pitchFamily="18" charset="0"/>
                      </a:endParaRPr>
                    </a:p>
                    <a:p>
                      <a:pPr algn="ctr"/>
                      <a:r>
                        <a:rPr lang="en-SG" sz="2800" dirty="0">
                          <a:latin typeface="Times New Roman" panose="02020603050405020304" pitchFamily="18" charset="0"/>
                          <a:cs typeface="Times New Roman" panose="02020603050405020304" pitchFamily="18" charset="0"/>
                        </a:rPr>
                        <a:t>White Illusion</a:t>
                      </a:r>
                    </a:p>
                    <a:p>
                      <a:pPr algn="ctr"/>
                      <a:endParaRPr lang="en-SG" sz="28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endParaRPr lang="en-SG" dirty="0"/>
                    </a:p>
                  </a:txBody>
                  <a:tcP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a series of black and white horizontal bars superimposed with identical grey rectangles. Rectangles that have been superimposed onto white bars typically appear darker than those superimposed onto black bars</a:t>
                      </a:r>
                      <a:endParaRPr lang="en-SG" sz="25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93873922"/>
                  </a:ext>
                </a:extLst>
              </a:tr>
            </a:tbl>
          </a:graphicData>
        </a:graphic>
      </p:graphicFrame>
      <p:pic>
        <p:nvPicPr>
          <p:cNvPr id="3" name="Picture 2" descr="Diagram&#10;&#10;Description automatically generated">
            <a:extLst>
              <a:ext uri="{FF2B5EF4-FFF2-40B4-BE49-F238E27FC236}">
                <a16:creationId xmlns:a16="http://schemas.microsoft.com/office/drawing/2014/main" id="{7C3F8325-1DE9-6F4D-DCFA-9E266F4BD874}"/>
              </a:ext>
            </a:extLst>
          </p:cNvPr>
          <p:cNvPicPr>
            <a:picLocks noChangeAspect="1"/>
          </p:cNvPicPr>
          <p:nvPr/>
        </p:nvPicPr>
        <p:blipFill rotWithShape="1">
          <a:blip r:embed="rId3">
            <a:extLst>
              <a:ext uri="{28A0092B-C50C-407E-A947-70E740481C1C}">
                <a14:useLocalDpi xmlns:a14="http://schemas.microsoft.com/office/drawing/2010/main" val="0"/>
              </a:ext>
            </a:extLst>
          </a:blip>
          <a:srcRect l="10259" t="7956" r="57901" b="85613"/>
          <a:stretch/>
        </p:blipFill>
        <p:spPr>
          <a:xfrm>
            <a:off x="3293273" y="1771827"/>
            <a:ext cx="4746379" cy="1329383"/>
          </a:xfrm>
          <a:prstGeom prst="rect">
            <a:avLst/>
          </a:prstGeom>
        </p:spPr>
      </p:pic>
      <p:pic>
        <p:nvPicPr>
          <p:cNvPr id="5" name="Picture 4" descr="Diagram&#10;&#10;Description automatically generated">
            <a:extLst>
              <a:ext uri="{FF2B5EF4-FFF2-40B4-BE49-F238E27FC236}">
                <a16:creationId xmlns:a16="http://schemas.microsoft.com/office/drawing/2014/main" id="{CE7DAADB-EA09-EEDE-F098-D7A40961C971}"/>
              </a:ext>
            </a:extLst>
          </p:cNvPr>
          <p:cNvPicPr>
            <a:picLocks noChangeAspect="1"/>
          </p:cNvPicPr>
          <p:nvPr/>
        </p:nvPicPr>
        <p:blipFill rotWithShape="1">
          <a:blip r:embed="rId4">
            <a:extLst>
              <a:ext uri="{28A0092B-C50C-407E-A947-70E740481C1C}">
                <a14:useLocalDpi xmlns:a14="http://schemas.microsoft.com/office/drawing/2010/main" val="0"/>
              </a:ext>
            </a:extLst>
          </a:blip>
          <a:srcRect l="57823" t="6018" r="4028" b="84124"/>
          <a:stretch/>
        </p:blipFill>
        <p:spPr>
          <a:xfrm>
            <a:off x="3195550" y="3948051"/>
            <a:ext cx="5087043" cy="1822937"/>
          </a:xfrm>
          <a:prstGeom prst="rect">
            <a:avLst/>
          </a:prstGeom>
        </p:spPr>
      </p:pic>
      <p:pic>
        <p:nvPicPr>
          <p:cNvPr id="6" name="Picture 5" descr="Diagram&#10;&#10;Description automatically generated">
            <a:extLst>
              <a:ext uri="{FF2B5EF4-FFF2-40B4-BE49-F238E27FC236}">
                <a16:creationId xmlns:a16="http://schemas.microsoft.com/office/drawing/2014/main" id="{059E3400-C49A-2AD1-3781-8E9C21B37092}"/>
              </a:ext>
            </a:extLst>
          </p:cNvPr>
          <p:cNvPicPr>
            <a:picLocks noChangeAspect="1"/>
          </p:cNvPicPr>
          <p:nvPr/>
        </p:nvPicPr>
        <p:blipFill rotWithShape="1">
          <a:blip r:embed="rId3">
            <a:extLst>
              <a:ext uri="{28A0092B-C50C-407E-A947-70E740481C1C}">
                <a14:useLocalDpi xmlns:a14="http://schemas.microsoft.com/office/drawing/2010/main" val="0"/>
              </a:ext>
            </a:extLst>
          </a:blip>
          <a:srcRect l="13970" t="23988" r="62264" b="61490"/>
          <a:stretch/>
        </p:blipFill>
        <p:spPr>
          <a:xfrm>
            <a:off x="4514745" y="6220966"/>
            <a:ext cx="2370435" cy="2008536"/>
          </a:xfrm>
          <a:prstGeom prst="rect">
            <a:avLst/>
          </a:prstGeom>
        </p:spPr>
      </p:pic>
      <p:pic>
        <p:nvPicPr>
          <p:cNvPr id="7" name="Picture 6" descr="Diagram&#10;&#10;Description automatically generated">
            <a:extLst>
              <a:ext uri="{FF2B5EF4-FFF2-40B4-BE49-F238E27FC236}">
                <a16:creationId xmlns:a16="http://schemas.microsoft.com/office/drawing/2014/main" id="{1296D78C-BF38-D84B-2F8D-3D11C169FBAE}"/>
              </a:ext>
            </a:extLst>
          </p:cNvPr>
          <p:cNvPicPr>
            <a:picLocks noChangeAspect="1"/>
          </p:cNvPicPr>
          <p:nvPr/>
        </p:nvPicPr>
        <p:blipFill rotWithShape="1">
          <a:blip r:embed="rId5">
            <a:extLst>
              <a:ext uri="{28A0092B-C50C-407E-A947-70E740481C1C}">
                <a14:useLocalDpi xmlns:a14="http://schemas.microsoft.com/office/drawing/2010/main" val="0"/>
              </a:ext>
            </a:extLst>
          </a:blip>
          <a:srcRect l="53156" t="22287" r="1670" b="59921"/>
          <a:stretch/>
        </p:blipFill>
        <p:spPr>
          <a:xfrm>
            <a:off x="4302567" y="8545426"/>
            <a:ext cx="2794790" cy="1526471"/>
          </a:xfrm>
          <a:prstGeom prst="rect">
            <a:avLst/>
          </a:prstGeom>
        </p:spPr>
      </p:pic>
      <p:pic>
        <p:nvPicPr>
          <p:cNvPr id="8" name="Picture 7" descr="Diagram&#10;&#10;Description automatically generated">
            <a:extLst>
              <a:ext uri="{FF2B5EF4-FFF2-40B4-BE49-F238E27FC236}">
                <a16:creationId xmlns:a16="http://schemas.microsoft.com/office/drawing/2014/main" id="{D92746CF-B9AA-2596-8AF6-140F25617C9B}"/>
              </a:ext>
            </a:extLst>
          </p:cNvPr>
          <p:cNvPicPr>
            <a:picLocks noChangeAspect="1"/>
          </p:cNvPicPr>
          <p:nvPr/>
        </p:nvPicPr>
        <p:blipFill rotWithShape="1">
          <a:blip r:embed="rId3">
            <a:extLst>
              <a:ext uri="{28A0092B-C50C-407E-A947-70E740481C1C}">
                <a14:useLocalDpi xmlns:a14="http://schemas.microsoft.com/office/drawing/2010/main" val="0"/>
              </a:ext>
            </a:extLst>
          </a:blip>
          <a:srcRect l="17416" t="47536" r="67163" b="44876"/>
          <a:stretch/>
        </p:blipFill>
        <p:spPr>
          <a:xfrm>
            <a:off x="4490674" y="10289501"/>
            <a:ext cx="2775857" cy="1894115"/>
          </a:xfrm>
          <a:prstGeom prst="rect">
            <a:avLst/>
          </a:prstGeom>
        </p:spPr>
      </p:pic>
      <p:pic>
        <p:nvPicPr>
          <p:cNvPr id="9" name="Picture 8" descr="Diagram&#10;&#10;Description automatically generated">
            <a:extLst>
              <a:ext uri="{FF2B5EF4-FFF2-40B4-BE49-F238E27FC236}">
                <a16:creationId xmlns:a16="http://schemas.microsoft.com/office/drawing/2014/main" id="{3DCE1C6E-11A5-1456-D1BE-AD6E29DF186C}"/>
              </a:ext>
            </a:extLst>
          </p:cNvPr>
          <p:cNvPicPr>
            <a:picLocks noChangeAspect="1"/>
          </p:cNvPicPr>
          <p:nvPr/>
        </p:nvPicPr>
        <p:blipFill rotWithShape="1">
          <a:blip r:embed="rId3">
            <a:extLst>
              <a:ext uri="{28A0092B-C50C-407E-A947-70E740481C1C}">
                <a14:useLocalDpi xmlns:a14="http://schemas.microsoft.com/office/drawing/2010/main" val="0"/>
              </a:ext>
            </a:extLst>
          </a:blip>
          <a:srcRect l="48258" t="42566" b="40427"/>
          <a:stretch/>
        </p:blipFill>
        <p:spPr>
          <a:xfrm>
            <a:off x="3772954" y="12908486"/>
            <a:ext cx="3805876" cy="1734788"/>
          </a:xfrm>
          <a:prstGeom prst="rect">
            <a:avLst/>
          </a:prstGeom>
        </p:spPr>
      </p:pic>
      <p:pic>
        <p:nvPicPr>
          <p:cNvPr id="10" name="Picture 9" descr="Diagram&#10;&#10;Description automatically generated">
            <a:extLst>
              <a:ext uri="{FF2B5EF4-FFF2-40B4-BE49-F238E27FC236}">
                <a16:creationId xmlns:a16="http://schemas.microsoft.com/office/drawing/2014/main" id="{89D23C4E-174F-4828-79B7-DE00425D6538}"/>
              </a:ext>
            </a:extLst>
          </p:cNvPr>
          <p:cNvPicPr>
            <a:picLocks noChangeAspect="1"/>
          </p:cNvPicPr>
          <p:nvPr/>
        </p:nvPicPr>
        <p:blipFill rotWithShape="1">
          <a:blip r:embed="rId6">
            <a:extLst>
              <a:ext uri="{28A0092B-C50C-407E-A947-70E740481C1C}">
                <a14:useLocalDpi xmlns:a14="http://schemas.microsoft.com/office/drawing/2010/main" val="0"/>
              </a:ext>
            </a:extLst>
          </a:blip>
          <a:srcRect l="15965" t="65722" r="66437" b="23158"/>
          <a:stretch/>
        </p:blipFill>
        <p:spPr>
          <a:xfrm>
            <a:off x="4490674" y="15042857"/>
            <a:ext cx="2370435" cy="2077186"/>
          </a:xfrm>
          <a:prstGeom prst="rect">
            <a:avLst/>
          </a:prstGeom>
        </p:spPr>
      </p:pic>
      <p:pic>
        <p:nvPicPr>
          <p:cNvPr id="11" name="Picture 10" descr="Diagram&#10;&#10;Description automatically generated">
            <a:extLst>
              <a:ext uri="{FF2B5EF4-FFF2-40B4-BE49-F238E27FC236}">
                <a16:creationId xmlns:a16="http://schemas.microsoft.com/office/drawing/2014/main" id="{01E0A61E-F5A0-65F1-2EDA-E0949741E28C}"/>
              </a:ext>
            </a:extLst>
          </p:cNvPr>
          <p:cNvPicPr>
            <a:picLocks noChangeAspect="1"/>
          </p:cNvPicPr>
          <p:nvPr/>
        </p:nvPicPr>
        <p:blipFill rotWithShape="1">
          <a:blip r:embed="rId3">
            <a:extLst>
              <a:ext uri="{28A0092B-C50C-407E-A947-70E740481C1C}">
                <a14:useLocalDpi xmlns:a14="http://schemas.microsoft.com/office/drawing/2010/main" val="0"/>
              </a:ext>
            </a:extLst>
          </a:blip>
          <a:srcRect l="63316" t="62844" r="14370" b="19494"/>
          <a:stretch/>
        </p:blipFill>
        <p:spPr>
          <a:xfrm>
            <a:off x="4746197" y="17665511"/>
            <a:ext cx="1840533" cy="2020098"/>
          </a:xfrm>
          <a:prstGeom prst="rect">
            <a:avLst/>
          </a:prstGeom>
        </p:spPr>
      </p:pic>
      <p:pic>
        <p:nvPicPr>
          <p:cNvPr id="12" name="Picture 11" descr="Diagram&#10;&#10;Description automatically generated">
            <a:extLst>
              <a:ext uri="{FF2B5EF4-FFF2-40B4-BE49-F238E27FC236}">
                <a16:creationId xmlns:a16="http://schemas.microsoft.com/office/drawing/2014/main" id="{5AB89427-F795-9307-67EB-32C8F066D98A}"/>
              </a:ext>
            </a:extLst>
          </p:cNvPr>
          <p:cNvPicPr>
            <a:picLocks noChangeAspect="1"/>
          </p:cNvPicPr>
          <p:nvPr/>
        </p:nvPicPr>
        <p:blipFill rotWithShape="1">
          <a:blip r:embed="rId7">
            <a:extLst>
              <a:ext uri="{28A0092B-C50C-407E-A947-70E740481C1C}">
                <a14:useLocalDpi xmlns:a14="http://schemas.microsoft.com/office/drawing/2010/main" val="0"/>
              </a:ext>
            </a:extLst>
          </a:blip>
          <a:srcRect t="82730" r="50000"/>
          <a:stretch/>
        </p:blipFill>
        <p:spPr>
          <a:xfrm>
            <a:off x="3763524" y="20161574"/>
            <a:ext cx="3805876" cy="1822936"/>
          </a:xfrm>
          <a:prstGeom prst="rect">
            <a:avLst/>
          </a:prstGeom>
        </p:spPr>
      </p:pic>
      <p:pic>
        <p:nvPicPr>
          <p:cNvPr id="13" name="Picture 12" descr="Diagram&#10;&#10;Description automatically generated">
            <a:extLst>
              <a:ext uri="{FF2B5EF4-FFF2-40B4-BE49-F238E27FC236}">
                <a16:creationId xmlns:a16="http://schemas.microsoft.com/office/drawing/2014/main" id="{AFC30D73-D5F7-1BAC-44C7-73533D07392C}"/>
              </a:ext>
            </a:extLst>
          </p:cNvPr>
          <p:cNvPicPr>
            <a:picLocks noChangeAspect="1"/>
          </p:cNvPicPr>
          <p:nvPr/>
        </p:nvPicPr>
        <p:blipFill rotWithShape="1">
          <a:blip r:embed="rId8">
            <a:extLst>
              <a:ext uri="{28A0092B-C50C-407E-A947-70E740481C1C}">
                <a14:useLocalDpi xmlns:a14="http://schemas.microsoft.com/office/drawing/2010/main" val="0"/>
              </a:ext>
            </a:extLst>
          </a:blip>
          <a:srcRect l="50000" t="82337"/>
          <a:stretch/>
        </p:blipFill>
        <p:spPr>
          <a:xfrm>
            <a:off x="3836133" y="22638343"/>
            <a:ext cx="3805876" cy="1864365"/>
          </a:xfrm>
          <a:prstGeom prst="rect">
            <a:avLst/>
          </a:prstGeom>
        </p:spPr>
      </p:pic>
      <p:pic>
        <p:nvPicPr>
          <p:cNvPr id="15" name="Picture 14">
            <a:extLst>
              <a:ext uri="{FF2B5EF4-FFF2-40B4-BE49-F238E27FC236}">
                <a16:creationId xmlns:a16="http://schemas.microsoft.com/office/drawing/2014/main" id="{60F14D30-E3EA-F972-6FBA-80A2558887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6696" y="2609156"/>
            <a:ext cx="595823" cy="595823"/>
          </a:xfrm>
          <a:prstGeom prst="rect">
            <a:avLst/>
          </a:prstGeom>
        </p:spPr>
      </p:pic>
      <p:pic>
        <p:nvPicPr>
          <p:cNvPr id="17" name="Picture 16">
            <a:extLst>
              <a:ext uri="{FF2B5EF4-FFF2-40B4-BE49-F238E27FC236}">
                <a16:creationId xmlns:a16="http://schemas.microsoft.com/office/drawing/2014/main" id="{1C3B3399-FDF3-CF6B-7676-8F39069A7D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2609156"/>
            <a:ext cx="597600" cy="597600"/>
          </a:xfrm>
          <a:prstGeom prst="rect">
            <a:avLst/>
          </a:prstGeom>
        </p:spPr>
      </p:pic>
      <p:pic>
        <p:nvPicPr>
          <p:cNvPr id="18" name="Picture 17">
            <a:extLst>
              <a:ext uri="{FF2B5EF4-FFF2-40B4-BE49-F238E27FC236}">
                <a16:creationId xmlns:a16="http://schemas.microsoft.com/office/drawing/2014/main" id="{A50B27A8-876F-D12A-A75A-848997BD11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9574" y="5242200"/>
            <a:ext cx="595823" cy="595823"/>
          </a:xfrm>
          <a:prstGeom prst="rect">
            <a:avLst/>
          </a:prstGeom>
        </p:spPr>
      </p:pic>
      <p:pic>
        <p:nvPicPr>
          <p:cNvPr id="19" name="Picture 18">
            <a:extLst>
              <a:ext uri="{FF2B5EF4-FFF2-40B4-BE49-F238E27FC236}">
                <a16:creationId xmlns:a16="http://schemas.microsoft.com/office/drawing/2014/main" id="{9D417E4F-6777-804C-E25E-1A42E5848E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42918" y="5242200"/>
            <a:ext cx="597600" cy="597600"/>
          </a:xfrm>
          <a:prstGeom prst="rect">
            <a:avLst/>
          </a:prstGeom>
        </p:spPr>
      </p:pic>
      <p:pic>
        <p:nvPicPr>
          <p:cNvPr id="20" name="Picture 19">
            <a:extLst>
              <a:ext uri="{FF2B5EF4-FFF2-40B4-BE49-F238E27FC236}">
                <a16:creationId xmlns:a16="http://schemas.microsoft.com/office/drawing/2014/main" id="{A58C3F11-41BC-1667-EE51-CE5D3A7C5B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0422" y="11672429"/>
            <a:ext cx="595823" cy="595823"/>
          </a:xfrm>
          <a:prstGeom prst="rect">
            <a:avLst/>
          </a:prstGeom>
        </p:spPr>
      </p:pic>
      <p:pic>
        <p:nvPicPr>
          <p:cNvPr id="21" name="Picture 20">
            <a:extLst>
              <a:ext uri="{FF2B5EF4-FFF2-40B4-BE49-F238E27FC236}">
                <a16:creationId xmlns:a16="http://schemas.microsoft.com/office/drawing/2014/main" id="{7927E20B-1784-FDA6-DA55-9718DA9E7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2620" y="11645606"/>
            <a:ext cx="597600" cy="597600"/>
          </a:xfrm>
          <a:prstGeom prst="rect">
            <a:avLst/>
          </a:prstGeom>
        </p:spPr>
      </p:pic>
      <p:pic>
        <p:nvPicPr>
          <p:cNvPr id="22" name="Picture 21">
            <a:extLst>
              <a:ext uri="{FF2B5EF4-FFF2-40B4-BE49-F238E27FC236}">
                <a16:creationId xmlns:a16="http://schemas.microsoft.com/office/drawing/2014/main" id="{14FB55D0-5E90-5463-4D79-AA322C9847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0521" y="18917225"/>
            <a:ext cx="595823" cy="595823"/>
          </a:xfrm>
          <a:prstGeom prst="rect">
            <a:avLst/>
          </a:prstGeom>
        </p:spPr>
      </p:pic>
      <p:pic>
        <p:nvPicPr>
          <p:cNvPr id="23" name="Picture 22">
            <a:extLst>
              <a:ext uri="{FF2B5EF4-FFF2-40B4-BE49-F238E27FC236}">
                <a16:creationId xmlns:a16="http://schemas.microsoft.com/office/drawing/2014/main" id="{F1650ACD-DAEC-3716-9E64-2A3A8E9C52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4191" y="18917225"/>
            <a:ext cx="597600" cy="597600"/>
          </a:xfrm>
          <a:prstGeom prst="rect">
            <a:avLst/>
          </a:prstGeom>
        </p:spPr>
      </p:pic>
      <p:pic>
        <p:nvPicPr>
          <p:cNvPr id="24" name="Picture 23">
            <a:extLst>
              <a:ext uri="{FF2B5EF4-FFF2-40B4-BE49-F238E27FC236}">
                <a16:creationId xmlns:a16="http://schemas.microsoft.com/office/drawing/2014/main" id="{B08BF360-85DF-6F1F-CAE1-87C608EF33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0423" y="23685100"/>
            <a:ext cx="595823" cy="595823"/>
          </a:xfrm>
          <a:prstGeom prst="rect">
            <a:avLst/>
          </a:prstGeom>
        </p:spPr>
      </p:pic>
      <p:pic>
        <p:nvPicPr>
          <p:cNvPr id="25" name="Picture 24">
            <a:extLst>
              <a:ext uri="{FF2B5EF4-FFF2-40B4-BE49-F238E27FC236}">
                <a16:creationId xmlns:a16="http://schemas.microsoft.com/office/drawing/2014/main" id="{F731069E-6591-3ACA-04D6-C39005B367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3767" y="23685100"/>
            <a:ext cx="597600" cy="597600"/>
          </a:xfrm>
          <a:prstGeom prst="rect">
            <a:avLst/>
          </a:prstGeom>
        </p:spPr>
      </p:pic>
      <p:pic>
        <p:nvPicPr>
          <p:cNvPr id="26" name="Picture 25">
            <a:extLst>
              <a:ext uri="{FF2B5EF4-FFF2-40B4-BE49-F238E27FC236}">
                <a16:creationId xmlns:a16="http://schemas.microsoft.com/office/drawing/2014/main" id="{B45A9AA1-AB60-477D-59A2-19BB925FD5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700191" y="7126081"/>
            <a:ext cx="504000" cy="504000"/>
          </a:xfrm>
          <a:prstGeom prst="rect">
            <a:avLst/>
          </a:prstGeom>
        </p:spPr>
      </p:pic>
      <p:pic>
        <p:nvPicPr>
          <p:cNvPr id="27" name="Picture 26">
            <a:extLst>
              <a:ext uri="{FF2B5EF4-FFF2-40B4-BE49-F238E27FC236}">
                <a16:creationId xmlns:a16="http://schemas.microsoft.com/office/drawing/2014/main" id="{CD85EE9B-E2C7-7022-7863-464F54FFEF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697549" y="7639308"/>
            <a:ext cx="504000" cy="504000"/>
          </a:xfrm>
          <a:prstGeom prst="rect">
            <a:avLst/>
          </a:prstGeom>
        </p:spPr>
      </p:pic>
      <p:pic>
        <p:nvPicPr>
          <p:cNvPr id="33" name="Picture 32">
            <a:extLst>
              <a:ext uri="{FF2B5EF4-FFF2-40B4-BE49-F238E27FC236}">
                <a16:creationId xmlns:a16="http://schemas.microsoft.com/office/drawing/2014/main" id="{02E54174-6310-4464-F4ED-A15F7F68D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694548" y="9125656"/>
            <a:ext cx="504000" cy="504000"/>
          </a:xfrm>
          <a:prstGeom prst="rect">
            <a:avLst/>
          </a:prstGeom>
        </p:spPr>
      </p:pic>
      <p:pic>
        <p:nvPicPr>
          <p:cNvPr id="34" name="Picture 33">
            <a:extLst>
              <a:ext uri="{FF2B5EF4-FFF2-40B4-BE49-F238E27FC236}">
                <a16:creationId xmlns:a16="http://schemas.microsoft.com/office/drawing/2014/main" id="{81FBFCB2-F132-3AE5-CC26-842EB82FE2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694548" y="9629656"/>
            <a:ext cx="504000" cy="504000"/>
          </a:xfrm>
          <a:prstGeom prst="rect">
            <a:avLst/>
          </a:prstGeom>
        </p:spPr>
      </p:pic>
      <p:pic>
        <p:nvPicPr>
          <p:cNvPr id="35" name="Picture 34">
            <a:extLst>
              <a:ext uri="{FF2B5EF4-FFF2-40B4-BE49-F238E27FC236}">
                <a16:creationId xmlns:a16="http://schemas.microsoft.com/office/drawing/2014/main" id="{77FB52A8-FC31-F26E-EB16-0D0576B822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6696" y="14213054"/>
            <a:ext cx="595823" cy="595823"/>
          </a:xfrm>
          <a:prstGeom prst="rect">
            <a:avLst/>
          </a:prstGeom>
        </p:spPr>
      </p:pic>
      <p:pic>
        <p:nvPicPr>
          <p:cNvPr id="36" name="Picture 35">
            <a:extLst>
              <a:ext uri="{FF2B5EF4-FFF2-40B4-BE49-F238E27FC236}">
                <a16:creationId xmlns:a16="http://schemas.microsoft.com/office/drawing/2014/main" id="{84D9E7C0-FC34-C0D9-EC22-E94C8121AA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14213054"/>
            <a:ext cx="597600" cy="597600"/>
          </a:xfrm>
          <a:prstGeom prst="rect">
            <a:avLst/>
          </a:prstGeom>
        </p:spPr>
      </p:pic>
      <p:pic>
        <p:nvPicPr>
          <p:cNvPr id="37" name="Picture 36">
            <a:extLst>
              <a:ext uri="{FF2B5EF4-FFF2-40B4-BE49-F238E27FC236}">
                <a16:creationId xmlns:a16="http://schemas.microsoft.com/office/drawing/2014/main" id="{646FC912-6C8D-B04F-A34E-B16A9F0399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3030" y="16449502"/>
            <a:ext cx="595823" cy="595823"/>
          </a:xfrm>
          <a:prstGeom prst="rect">
            <a:avLst/>
          </a:prstGeom>
        </p:spPr>
      </p:pic>
      <p:pic>
        <p:nvPicPr>
          <p:cNvPr id="38" name="Picture 37">
            <a:extLst>
              <a:ext uri="{FF2B5EF4-FFF2-40B4-BE49-F238E27FC236}">
                <a16:creationId xmlns:a16="http://schemas.microsoft.com/office/drawing/2014/main" id="{0D082C4C-E8C7-2679-5D2F-C504B4665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6374" y="16449502"/>
            <a:ext cx="597600" cy="597600"/>
          </a:xfrm>
          <a:prstGeom prst="rect">
            <a:avLst/>
          </a:prstGeom>
        </p:spPr>
      </p:pic>
      <p:pic>
        <p:nvPicPr>
          <p:cNvPr id="39" name="Picture 38">
            <a:extLst>
              <a:ext uri="{FF2B5EF4-FFF2-40B4-BE49-F238E27FC236}">
                <a16:creationId xmlns:a16="http://schemas.microsoft.com/office/drawing/2014/main" id="{0DB3DB15-BAAF-E434-F156-B8991A466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0521" y="21389558"/>
            <a:ext cx="595823" cy="595823"/>
          </a:xfrm>
          <a:prstGeom prst="rect">
            <a:avLst/>
          </a:prstGeom>
        </p:spPr>
      </p:pic>
      <p:pic>
        <p:nvPicPr>
          <p:cNvPr id="40" name="Picture 39">
            <a:extLst>
              <a:ext uri="{FF2B5EF4-FFF2-40B4-BE49-F238E27FC236}">
                <a16:creationId xmlns:a16="http://schemas.microsoft.com/office/drawing/2014/main" id="{84D1532B-EC95-E8AF-4D7E-8B43FF3CA5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4191" y="21389558"/>
            <a:ext cx="597600" cy="597600"/>
          </a:xfrm>
          <a:prstGeom prst="rect">
            <a:avLst/>
          </a:prstGeom>
        </p:spPr>
      </p:pic>
    </p:spTree>
    <p:extLst>
      <p:ext uri="{BB962C8B-B14F-4D97-AF65-F5344CB8AC3E}">
        <p14:creationId xmlns:p14="http://schemas.microsoft.com/office/powerpoint/2010/main" val="169451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433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Dominique Makowski (Dr)</dc:creator>
  <cp:lastModifiedBy>TE AN SHU</cp:lastModifiedBy>
  <cp:revision>24</cp:revision>
  <dcterms:created xsi:type="dcterms:W3CDTF">2022-08-27T03:02:38Z</dcterms:created>
  <dcterms:modified xsi:type="dcterms:W3CDTF">2022-12-30T08:20:44Z</dcterms:modified>
</cp:coreProperties>
</file>