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8"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0B25F-A1D7-4641-B84D-4EA17F879FAD}" type="datetimeFigureOut">
              <a:rPr lang="en-GB" smtClean="0"/>
              <a:t>31/12/2022</a:t>
            </a:fld>
            <a:endParaRPr lang="en-GB"/>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9D31E-54CA-4BB9-9275-61A33D34C4D8}" type="slidenum">
              <a:rPr lang="en-GB" smtClean="0"/>
              <a:t>‹#›</a:t>
            </a:fld>
            <a:endParaRPr lang="en-GB"/>
          </a:p>
        </p:txBody>
      </p:sp>
    </p:spTree>
    <p:extLst>
      <p:ext uri="{BB962C8B-B14F-4D97-AF65-F5344CB8AC3E}">
        <p14:creationId xmlns:p14="http://schemas.microsoft.com/office/powerpoint/2010/main" val="119399394"/>
      </p:ext>
    </p:extLst>
  </p:cSld>
  <p:clrMap bg1="lt1" tx1="dk1" bg2="lt2" tx2="dk2" accent1="accent1" accent2="accent2" accent3="accent3" accent4="accent4" accent5="accent5" accent6="accent6" hlink="hlink" folHlink="folHlink"/>
  <p:notesStyle>
    <a:lvl1pPr marL="0" algn="l" defTabSz="1851477" rtl="0" eaLnBrk="1" latinLnBrk="0" hangingPunct="1">
      <a:defRPr sz="2430" kern="1200">
        <a:solidFill>
          <a:schemeClr val="tx1"/>
        </a:solidFill>
        <a:latin typeface="+mn-lt"/>
        <a:ea typeface="+mn-ea"/>
        <a:cs typeface="+mn-cs"/>
      </a:defRPr>
    </a:lvl1pPr>
    <a:lvl2pPr marL="925739" algn="l" defTabSz="1851477" rtl="0" eaLnBrk="1" latinLnBrk="0" hangingPunct="1">
      <a:defRPr sz="2430" kern="1200">
        <a:solidFill>
          <a:schemeClr val="tx1"/>
        </a:solidFill>
        <a:latin typeface="+mn-lt"/>
        <a:ea typeface="+mn-ea"/>
        <a:cs typeface="+mn-cs"/>
      </a:defRPr>
    </a:lvl2pPr>
    <a:lvl3pPr marL="1851477" algn="l" defTabSz="1851477" rtl="0" eaLnBrk="1" latinLnBrk="0" hangingPunct="1">
      <a:defRPr sz="2430" kern="1200">
        <a:solidFill>
          <a:schemeClr val="tx1"/>
        </a:solidFill>
        <a:latin typeface="+mn-lt"/>
        <a:ea typeface="+mn-ea"/>
        <a:cs typeface="+mn-cs"/>
      </a:defRPr>
    </a:lvl3pPr>
    <a:lvl4pPr marL="2777216" algn="l" defTabSz="1851477" rtl="0" eaLnBrk="1" latinLnBrk="0" hangingPunct="1">
      <a:defRPr sz="2430" kern="1200">
        <a:solidFill>
          <a:schemeClr val="tx1"/>
        </a:solidFill>
        <a:latin typeface="+mn-lt"/>
        <a:ea typeface="+mn-ea"/>
        <a:cs typeface="+mn-cs"/>
      </a:defRPr>
    </a:lvl4pPr>
    <a:lvl5pPr marL="3702954" algn="l" defTabSz="1851477" rtl="0" eaLnBrk="1" latinLnBrk="0" hangingPunct="1">
      <a:defRPr sz="2430" kern="1200">
        <a:solidFill>
          <a:schemeClr val="tx1"/>
        </a:solidFill>
        <a:latin typeface="+mn-lt"/>
        <a:ea typeface="+mn-ea"/>
        <a:cs typeface="+mn-cs"/>
      </a:defRPr>
    </a:lvl5pPr>
    <a:lvl6pPr marL="4628693" algn="l" defTabSz="1851477" rtl="0" eaLnBrk="1" latinLnBrk="0" hangingPunct="1">
      <a:defRPr sz="2430" kern="1200">
        <a:solidFill>
          <a:schemeClr val="tx1"/>
        </a:solidFill>
        <a:latin typeface="+mn-lt"/>
        <a:ea typeface="+mn-ea"/>
        <a:cs typeface="+mn-cs"/>
      </a:defRPr>
    </a:lvl6pPr>
    <a:lvl7pPr marL="5554431" algn="l" defTabSz="1851477" rtl="0" eaLnBrk="1" latinLnBrk="0" hangingPunct="1">
      <a:defRPr sz="2430" kern="1200">
        <a:solidFill>
          <a:schemeClr val="tx1"/>
        </a:solidFill>
        <a:latin typeface="+mn-lt"/>
        <a:ea typeface="+mn-ea"/>
        <a:cs typeface="+mn-cs"/>
      </a:defRPr>
    </a:lvl7pPr>
    <a:lvl8pPr marL="6480170" algn="l" defTabSz="1851477" rtl="0" eaLnBrk="1" latinLnBrk="0" hangingPunct="1">
      <a:defRPr sz="2430" kern="1200">
        <a:solidFill>
          <a:schemeClr val="tx1"/>
        </a:solidFill>
        <a:latin typeface="+mn-lt"/>
        <a:ea typeface="+mn-ea"/>
        <a:cs typeface="+mn-cs"/>
      </a:defRPr>
    </a:lvl8pPr>
    <a:lvl9pPr marL="7405908" algn="l" defTabSz="1851477" rtl="0" eaLnBrk="1" latinLnBrk="0" hangingPunct="1">
      <a:defRPr sz="24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43000"/>
            <a:ext cx="22034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B9D31E-54CA-4BB9-9275-61A33D34C4D8}" type="slidenum">
              <a:rPr lang="en-GB" smtClean="0"/>
              <a:t>1</a:t>
            </a:fld>
            <a:endParaRPr lang="en-GB"/>
          </a:p>
        </p:txBody>
      </p:sp>
    </p:spTree>
    <p:extLst>
      <p:ext uri="{BB962C8B-B14F-4D97-AF65-F5344CB8AC3E}">
        <p14:creationId xmlns:p14="http://schemas.microsoft.com/office/powerpoint/2010/main" val="101487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4124164"/>
            <a:ext cx="15300564" cy="8773325"/>
          </a:xfrm>
        </p:spPr>
        <p:txBody>
          <a:bodyPr anchor="b"/>
          <a:lstStyle>
            <a:lvl1pPr algn="ctr">
              <a:defRPr sz="11812"/>
            </a:lvl1pPr>
          </a:lstStyle>
          <a:p>
            <a:r>
              <a:rPr lang="en-US"/>
              <a:t>Click to edit Master title style</a:t>
            </a:r>
            <a:endParaRPr lang="en-US" dirty="0"/>
          </a:p>
        </p:txBody>
      </p:sp>
      <p:sp>
        <p:nvSpPr>
          <p:cNvPr id="3" name="Subtitle 2"/>
          <p:cNvSpPr>
            <a:spLocks noGrp="1"/>
          </p:cNvSpPr>
          <p:nvPr>
            <p:ph type="subTitle" idx="1"/>
          </p:nvPr>
        </p:nvSpPr>
        <p:spPr>
          <a:xfrm>
            <a:off x="2250083" y="13235822"/>
            <a:ext cx="13500497" cy="6084159"/>
          </a:xfrm>
        </p:spPr>
        <p:txBody>
          <a:bodyPr/>
          <a:lstStyle>
            <a:lvl1pPr marL="0" indent="0" algn="ctr">
              <a:buNone/>
              <a:defRPr sz="4725"/>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83827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404097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1341665"/>
            <a:ext cx="3881393"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6" y="1341665"/>
            <a:ext cx="11419171" cy="213558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52472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79925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1" y="6282501"/>
            <a:ext cx="15525572" cy="10482488"/>
          </a:xfrm>
        </p:spPr>
        <p:txBody>
          <a:bodyPr anchor="b"/>
          <a:lstStyle>
            <a:lvl1pPr>
              <a:defRPr sz="11812"/>
            </a:lvl1pPr>
          </a:lstStyle>
          <a:p>
            <a:r>
              <a:rPr lang="en-US"/>
              <a:t>Click to edit Master title style</a:t>
            </a:r>
            <a:endParaRPr lang="en-US" dirty="0"/>
          </a:p>
        </p:txBody>
      </p:sp>
      <p:sp>
        <p:nvSpPr>
          <p:cNvPr id="3" name="Text Placeholder 2"/>
          <p:cNvSpPr>
            <a:spLocks noGrp="1"/>
          </p:cNvSpPr>
          <p:nvPr>
            <p:ph type="body" idx="1"/>
          </p:nvPr>
        </p:nvSpPr>
        <p:spPr>
          <a:xfrm>
            <a:off x="1228171" y="16864157"/>
            <a:ext cx="15525572" cy="5512493"/>
          </a:xfrm>
        </p:spPr>
        <p:txBody>
          <a:bodyPr/>
          <a:lstStyle>
            <a:lvl1pPr marL="0" indent="0">
              <a:buNone/>
              <a:defRPr sz="4725">
                <a:solidFill>
                  <a:schemeClr val="tx1"/>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6577F-8B27-443F-861A-67A305ED1D46}" type="datetimeFigureOut">
              <a:rPr lang="en-GB" smtClean="0"/>
              <a:t>31/12/2022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37645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6708326"/>
            <a:ext cx="7650282"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12836" y="6708326"/>
            <a:ext cx="7650282"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E6577F-8B27-443F-861A-67A305ED1D46}" type="datetimeFigureOut">
              <a:rPr lang="en-GB" smtClean="0"/>
              <a:t>31/12/2022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62775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341671"/>
            <a:ext cx="15525572"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2" y="6177496"/>
            <a:ext cx="7615123"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4" name="Content Placeholder 3"/>
          <p:cNvSpPr>
            <a:spLocks noGrp="1"/>
          </p:cNvSpPr>
          <p:nvPr>
            <p:ph sz="half" idx="2"/>
          </p:nvPr>
        </p:nvSpPr>
        <p:spPr>
          <a:xfrm>
            <a:off x="1239892" y="9204991"/>
            <a:ext cx="7615123"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2837" y="6177496"/>
            <a:ext cx="7652626"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6" name="Content Placeholder 5"/>
          <p:cNvSpPr>
            <a:spLocks noGrp="1"/>
          </p:cNvSpPr>
          <p:nvPr>
            <p:ph sz="quarter" idx="4"/>
          </p:nvPr>
        </p:nvSpPr>
        <p:spPr>
          <a:xfrm>
            <a:off x="9112837" y="9204991"/>
            <a:ext cx="7652626"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6577F-8B27-443F-861A-67A305ED1D46}" type="datetimeFigureOut">
              <a:rPr lang="en-GB" smtClean="0"/>
              <a:t>31/12/2022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17011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E6577F-8B27-443F-861A-67A305ED1D46}" type="datetimeFigureOut">
              <a:rPr lang="en-GB" smtClean="0"/>
              <a:t>31/12/2022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48202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6577F-8B27-443F-861A-67A305ED1D46}" type="datetimeFigureOut">
              <a:rPr lang="en-GB" smtClean="0"/>
              <a:t>31/12/2022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00407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en-US"/>
              <a:t>Click to edit Master title style</a:t>
            </a:r>
            <a:endParaRPr lang="en-US" dirty="0"/>
          </a:p>
        </p:txBody>
      </p:sp>
      <p:sp>
        <p:nvSpPr>
          <p:cNvPr id="3" name="Content Placeholder 2"/>
          <p:cNvSpPr>
            <a:spLocks noGrp="1"/>
          </p:cNvSpPr>
          <p:nvPr>
            <p:ph idx="1"/>
          </p:nvPr>
        </p:nvSpPr>
        <p:spPr>
          <a:xfrm>
            <a:off x="7652626" y="3628335"/>
            <a:ext cx="9112836" cy="17908316"/>
          </a:xfrm>
        </p:spPr>
        <p:txBody>
          <a:bodyPr/>
          <a:lstStyle>
            <a:lvl1pPr>
              <a:defRPr sz="6300"/>
            </a:lvl1pPr>
            <a:lvl2pPr>
              <a:defRPr sz="5512"/>
            </a:lvl2pPr>
            <a:lvl3pPr>
              <a:defRPr sz="4725"/>
            </a:lvl3pPr>
            <a:lvl4pPr>
              <a:defRPr sz="3937"/>
            </a:lvl4pPr>
            <a:lvl5pPr>
              <a:defRPr sz="3937"/>
            </a:lvl5pPr>
            <a:lvl6pPr>
              <a:defRPr sz="3937"/>
            </a:lvl6pPr>
            <a:lvl7pPr>
              <a:defRPr sz="3937"/>
            </a:lvl7pPr>
            <a:lvl8pPr>
              <a:defRPr sz="3937"/>
            </a:lvl8pPr>
            <a:lvl9pPr>
              <a:defRPr sz="39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6BE6577F-8B27-443F-861A-67A305ED1D46}" type="datetimeFigureOut">
              <a:rPr lang="en-GB" smtClean="0"/>
              <a:t>31/12/2022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366213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3628335"/>
            <a:ext cx="9112836" cy="17908316"/>
          </a:xfrm>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en-US"/>
              <a:t>Click icon to add picture</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6BE6577F-8B27-443F-861A-67A305ED1D46}" type="datetimeFigureOut">
              <a:rPr lang="en-GB" smtClean="0"/>
              <a:t>31/12/2022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23377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1341671"/>
            <a:ext cx="15525572"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6708326"/>
            <a:ext cx="15525572" cy="159891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23356649"/>
            <a:ext cx="4050149" cy="1341665"/>
          </a:xfrm>
          <a:prstGeom prst="rect">
            <a:avLst/>
          </a:prstGeom>
        </p:spPr>
        <p:txBody>
          <a:bodyPr vert="horz" lIns="91440" tIns="45720" rIns="91440" bIns="45720" rtlCol="0" anchor="ctr"/>
          <a:lstStyle>
            <a:lvl1pPr algn="l">
              <a:defRPr sz="2362">
                <a:solidFill>
                  <a:schemeClr val="tx1">
                    <a:tint val="75000"/>
                  </a:schemeClr>
                </a:solidFill>
              </a:defRPr>
            </a:lvl1pPr>
          </a:lstStyle>
          <a:p>
            <a:fld id="{6BE6577F-8B27-443F-861A-67A305ED1D46}" type="datetimeFigureOut">
              <a:rPr lang="en-GB" smtClean="0"/>
              <a:t>31/12/2022</a:t>
            </a:fld>
            <a:endParaRPr lang="en-GB"/>
          </a:p>
        </p:txBody>
      </p:sp>
      <p:sp>
        <p:nvSpPr>
          <p:cNvPr id="5" name="Footer Placeholder 4"/>
          <p:cNvSpPr>
            <a:spLocks noGrp="1"/>
          </p:cNvSpPr>
          <p:nvPr>
            <p:ph type="ftr" sz="quarter" idx="3"/>
          </p:nvPr>
        </p:nvSpPr>
        <p:spPr>
          <a:xfrm>
            <a:off x="5962720" y="23356649"/>
            <a:ext cx="6075224" cy="1341665"/>
          </a:xfrm>
          <a:prstGeom prst="rect">
            <a:avLst/>
          </a:prstGeom>
        </p:spPr>
        <p:txBody>
          <a:bodyPr vert="horz" lIns="91440" tIns="45720" rIns="91440" bIns="45720" rtlCol="0" anchor="ctr"/>
          <a:lstStyle>
            <a:lvl1pPr algn="ctr">
              <a:defRPr sz="236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712968" y="23356649"/>
            <a:ext cx="4050149" cy="1341665"/>
          </a:xfrm>
          <a:prstGeom prst="rect">
            <a:avLst/>
          </a:prstGeom>
        </p:spPr>
        <p:txBody>
          <a:bodyPr vert="horz" lIns="91440" tIns="45720" rIns="91440" bIns="45720" rtlCol="0" anchor="ctr"/>
          <a:lstStyle>
            <a:lvl1pPr algn="r">
              <a:defRPr sz="2362">
                <a:solidFill>
                  <a:schemeClr val="tx1">
                    <a:tint val="75000"/>
                  </a:schemeClr>
                </a:solidFill>
              </a:defRPr>
            </a:lvl1pPr>
          </a:lstStyle>
          <a:p>
            <a:fld id="{C2C37167-BA2E-4B95-8AC8-D8D9556191AD}" type="slidenum">
              <a:rPr lang="en-GB" smtClean="0"/>
              <a:t>‹#›</a:t>
            </a:fld>
            <a:endParaRPr lang="en-GB"/>
          </a:p>
        </p:txBody>
      </p:sp>
    </p:spTree>
    <p:extLst>
      <p:ext uri="{BB962C8B-B14F-4D97-AF65-F5344CB8AC3E}">
        <p14:creationId xmlns:p14="http://schemas.microsoft.com/office/powerpoint/2010/main" val="35518132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288432D-5869-3BD6-3492-F0C2E7857FFF}"/>
              </a:ext>
            </a:extLst>
          </p:cNvPr>
          <p:cNvGraphicFramePr>
            <a:graphicFrameLocks noGrp="1"/>
          </p:cNvGraphicFramePr>
          <p:nvPr>
            <p:extLst>
              <p:ext uri="{D42A27DB-BD31-4B8C-83A1-F6EECF244321}">
                <p14:modId xmlns:p14="http://schemas.microsoft.com/office/powerpoint/2010/main" val="1981157855"/>
              </p:ext>
            </p:extLst>
          </p:nvPr>
        </p:nvGraphicFramePr>
        <p:xfrm>
          <a:off x="0" y="35561"/>
          <a:ext cx="18000663" cy="25133302"/>
        </p:xfrm>
        <a:graphic>
          <a:graphicData uri="http://schemas.openxmlformats.org/drawingml/2006/table">
            <a:tbl>
              <a:tblPr firstRow="1" bandRow="1">
                <a:tableStyleId>{0505E3EF-67EA-436B-97B2-0124C06EBD24}</a:tableStyleId>
              </a:tblPr>
              <a:tblGrid>
                <a:gridCol w="3114786">
                  <a:extLst>
                    <a:ext uri="{9D8B030D-6E8A-4147-A177-3AD203B41FA5}">
                      <a16:colId xmlns:a16="http://schemas.microsoft.com/office/drawing/2014/main" val="2283565881"/>
                    </a:ext>
                  </a:extLst>
                </a:gridCol>
                <a:gridCol w="5094528">
                  <a:extLst>
                    <a:ext uri="{9D8B030D-6E8A-4147-A177-3AD203B41FA5}">
                      <a16:colId xmlns:a16="http://schemas.microsoft.com/office/drawing/2014/main" val="1059539219"/>
                    </a:ext>
                  </a:extLst>
                </a:gridCol>
                <a:gridCol w="3512494">
                  <a:extLst>
                    <a:ext uri="{9D8B030D-6E8A-4147-A177-3AD203B41FA5}">
                      <a16:colId xmlns:a16="http://schemas.microsoft.com/office/drawing/2014/main" val="108330168"/>
                    </a:ext>
                  </a:extLst>
                </a:gridCol>
                <a:gridCol w="6278855">
                  <a:extLst>
                    <a:ext uri="{9D8B030D-6E8A-4147-A177-3AD203B41FA5}">
                      <a16:colId xmlns:a16="http://schemas.microsoft.com/office/drawing/2014/main" val="1587705455"/>
                    </a:ext>
                  </a:extLst>
                </a:gridCol>
              </a:tblGrid>
              <a:tr h="774932">
                <a:tc>
                  <a:txBody>
                    <a:bodyPr/>
                    <a:lstStyle/>
                    <a:p>
                      <a:pPr algn="ctr"/>
                      <a:r>
                        <a:rPr lang="en-SG" sz="4400" dirty="0">
                          <a:solidFill>
                            <a:schemeClr val="tx1"/>
                          </a:solidFill>
                          <a:latin typeface="+mn-lt"/>
                        </a:rPr>
                        <a:t>Illusion</a:t>
                      </a:r>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SG" sz="4400" dirty="0">
                          <a:solidFill>
                            <a:schemeClr val="tx1"/>
                          </a:solidFill>
                          <a:latin typeface="+mn-lt"/>
                        </a:rPr>
                        <a:t>Example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SG" sz="4400" dirty="0">
                          <a:solidFill>
                            <a:schemeClr val="tx1"/>
                          </a:solidFill>
                          <a:latin typeface="+mn-lt"/>
                        </a:rPr>
                        <a:t>Task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SG" sz="4400" dirty="0">
                          <a:solidFill>
                            <a:schemeClr val="tx1"/>
                          </a:solidFill>
                          <a:latin typeface="+mn-lt"/>
                        </a:rPr>
                        <a:t>Description</a:t>
                      </a:r>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4857641"/>
                  </a:ext>
                </a:extLst>
              </a:tr>
              <a:tr h="2435837">
                <a:tc>
                  <a:txBody>
                    <a:bodyPr/>
                    <a:lstStyle/>
                    <a:p>
                      <a:pPr algn="ctr"/>
                      <a:r>
                        <a:rPr lang="en-SG" sz="3600" b="1" dirty="0" err="1">
                          <a:latin typeface="+mn-lt"/>
                          <a:cs typeface="Times New Roman" panose="02020603050405020304" pitchFamily="18" charset="0"/>
                        </a:rPr>
                        <a:t>Delboeuf</a:t>
                      </a:r>
                      <a:endParaRPr lang="en-SG" sz="3600" b="1" dirty="0">
                        <a:latin typeface="+mn-lt"/>
                        <a:cs typeface="Times New Roman" panose="02020603050405020304" pitchFamily="18"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u="sn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SG" sz="2500" dirty="0">
                        <a:latin typeface="+mn-lt"/>
                        <a:cs typeface="Times New Roman" panose="02020603050405020304" pitchFamily="18" charset="0"/>
                      </a:endParaRPr>
                    </a:p>
                    <a:p>
                      <a:pPr algn="ctr"/>
                      <a:r>
                        <a:rPr lang="en-SG" sz="2500" dirty="0">
                          <a:latin typeface="+mn-lt"/>
                          <a:cs typeface="Times New Roman" panose="02020603050405020304" pitchFamily="18" charset="0"/>
                        </a:rPr>
                        <a:t>Which red circle is bigger?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a:latin typeface="+mn-lt"/>
                          <a:cs typeface="Times New Roman" panose="02020603050405020304" pitchFamily="18" charset="0"/>
                        </a:rPr>
                        <a:t>Two circles surrounded by outer rings. The circle with the closer outline appears larger than the one with the distant outline.</a:t>
                      </a:r>
                      <a:endParaRPr lang="en-SG" sz="2400" dirty="0">
                        <a:latin typeface="+mn-lt"/>
                        <a:cs typeface="Times New Roman" panose="02020603050405020304" pitchFamily="18"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6343641"/>
                  </a:ext>
                </a:extLst>
              </a:tr>
              <a:tr h="2435837">
                <a:tc>
                  <a:txBody>
                    <a:bodyPr/>
                    <a:lstStyle/>
                    <a:p>
                      <a:pPr algn="ctr"/>
                      <a:r>
                        <a:rPr lang="en-SG" sz="3600" b="1" dirty="0">
                          <a:latin typeface="+mn-lt"/>
                          <a:cs typeface="Times New Roman" panose="02020603050405020304" pitchFamily="18" charset="0"/>
                        </a:rPr>
                        <a:t>Ebbinghaus</a:t>
                      </a: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latin typeface="+mn-lt"/>
                        <a:cs typeface="Times New Roman" panose="02020603050405020304" pitchFamily="18" charset="0"/>
                      </a:endParaRPr>
                    </a:p>
                    <a:p>
                      <a:pPr algn="ctr"/>
                      <a:r>
                        <a:rPr lang="en-US" sz="2500" dirty="0">
                          <a:latin typeface="+mn-lt"/>
                          <a:cs typeface="Times New Roman" panose="02020603050405020304" pitchFamily="18" charset="0"/>
                        </a:rPr>
                        <a:t>Which red circle is bigger?</a:t>
                      </a:r>
                      <a:endParaRPr lang="en-SG" sz="2500" dirty="0">
                        <a:latin typeface="+mn-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a:latin typeface="+mn-lt"/>
                          <a:cs typeface="Times New Roman" panose="02020603050405020304" pitchFamily="18" charset="0"/>
                        </a:rPr>
                        <a:t>Two circles surrounded by other circles. The circle surrounded by smaller circles appears larger than the one with the larger surrounding circles.</a:t>
                      </a:r>
                      <a:endParaRPr lang="en-SG" sz="2400" dirty="0">
                        <a:latin typeface="+mn-lt"/>
                        <a:cs typeface="Times New Roman" panose="02020603050405020304" pitchFamily="18"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0825271"/>
                  </a:ext>
                </a:extLst>
              </a:tr>
              <a:tr h="2435837">
                <a:tc>
                  <a:txBody>
                    <a:bodyPr/>
                    <a:lstStyle/>
                    <a:p>
                      <a:pPr algn="ctr"/>
                      <a:r>
                        <a:rPr lang="en-SG" sz="3600" b="1" dirty="0">
                          <a:latin typeface="+mn-lt"/>
                          <a:cs typeface="Times New Roman" panose="02020603050405020304" pitchFamily="18" charset="0"/>
                        </a:rPr>
                        <a:t>Müller-</a:t>
                      </a:r>
                      <a:r>
                        <a:rPr lang="en-SG" sz="3600" b="1" dirty="0" err="1">
                          <a:latin typeface="+mn-lt"/>
                          <a:cs typeface="Times New Roman" panose="02020603050405020304" pitchFamily="18" charset="0"/>
                        </a:rPr>
                        <a:t>Lyer</a:t>
                      </a:r>
                      <a:endParaRPr lang="en-SG" sz="3600" b="1" dirty="0">
                        <a:latin typeface="+mn-lt"/>
                        <a:cs typeface="Times New Roman" panose="02020603050405020304" pitchFamily="18"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    </a:t>
                      </a:r>
                    </a:p>
                    <a:p>
                      <a:pPr algn="ct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Which red line is longer?</a:t>
                      </a:r>
                      <a:endParaRPr lang="en-SG" dirty="0">
                        <a:latin typeface="+mn-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800088" rtl="0" eaLnBrk="1" fontAlgn="auto" latinLnBrk="0" hangingPunct="1">
                        <a:lnSpc>
                          <a:spcPct val="100000"/>
                        </a:lnSpc>
                        <a:spcBef>
                          <a:spcPts val="0"/>
                        </a:spcBef>
                        <a:spcAft>
                          <a:spcPts val="0"/>
                        </a:spcAft>
                        <a:buClrTx/>
                        <a:buSzTx/>
                        <a:buFontTx/>
                        <a:buNone/>
                        <a:tabLst/>
                        <a:defRPr/>
                      </a:pPr>
                      <a:r>
                        <a:rPr lang="en-US" sz="2400" dirty="0">
                          <a:latin typeface="+mn-lt"/>
                          <a:cs typeface="Times New Roman" panose="02020603050405020304" pitchFamily="18" charset="0"/>
                        </a:rPr>
                        <a:t>Two segments that end with inwards/outwards pointing arrow-like fins. The line with inward-pointing fins is typically perceived to be longer.</a:t>
                      </a:r>
                      <a:endParaRPr lang="en-SG" sz="2400" dirty="0">
                        <a:latin typeface="+mn-lt"/>
                        <a:cs typeface="Times New Roman" panose="02020603050405020304" pitchFamily="18"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6384391"/>
                  </a:ext>
                </a:extLst>
              </a:tr>
              <a:tr h="2435837">
                <a:tc>
                  <a:txBody>
                    <a:bodyPr/>
                    <a:lstStyle/>
                    <a:p>
                      <a:pPr algn="ctr"/>
                      <a:r>
                        <a:rPr lang="en-SG" sz="3600" b="1" dirty="0" err="1">
                          <a:latin typeface="+mn-lt"/>
                          <a:cs typeface="Times New Roman" panose="02020603050405020304" pitchFamily="18" charset="0"/>
                        </a:rPr>
                        <a:t>Ponzo</a:t>
                      </a:r>
                      <a:r>
                        <a:rPr lang="en-SG" sz="3600" b="1" dirty="0">
                          <a:latin typeface="+mn-lt"/>
                          <a:cs typeface="Times New Roman" panose="02020603050405020304" pitchFamily="18" charset="0"/>
                        </a:rPr>
                        <a:t> Illusion</a:t>
                      </a: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    </a:t>
                      </a:r>
                    </a:p>
                    <a:p>
                      <a:pPr algn="ct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Which red line is longer?</a:t>
                      </a:r>
                      <a:endParaRPr lang="en-SG" dirty="0">
                        <a:latin typeface="+mn-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a:latin typeface="+mn-lt"/>
                          <a:cs typeface="Times New Roman" panose="02020603050405020304" pitchFamily="18" charset="0"/>
                        </a:rPr>
                        <a:t>Composed of two equal-length parallel horizontal lines embedded between a pair of converging lines, the upper line is typically perceived to be longer.</a:t>
                      </a:r>
                      <a:endParaRPr lang="en-SG" sz="2400" dirty="0">
                        <a:latin typeface="+mn-lt"/>
                        <a:cs typeface="Times New Roman" panose="02020603050405020304" pitchFamily="18"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981123"/>
                  </a:ext>
                </a:extLst>
              </a:tr>
              <a:tr h="2435837">
                <a:tc>
                  <a:txBody>
                    <a:bodyPr/>
                    <a:lstStyle/>
                    <a:p>
                      <a:pPr algn="ctr"/>
                      <a:r>
                        <a:rPr lang="en-SG" sz="3600" b="1" dirty="0">
                          <a:latin typeface="+mn-lt"/>
                          <a:cs typeface="Times New Roman" panose="02020603050405020304" pitchFamily="18" charset="0"/>
                        </a:rPr>
                        <a:t>Vertical-Horizontal</a:t>
                      </a: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  </a:t>
                      </a: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Which red line is longer?</a:t>
                      </a:r>
                      <a:endParaRPr kumimoji="0" lang="en-SG" sz="3543"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1800088" rtl="0" eaLnBrk="1" fontAlgn="auto" latinLnBrk="0" hangingPunct="1">
                        <a:lnSpc>
                          <a:spcPct val="100000"/>
                        </a:lnSpc>
                        <a:spcBef>
                          <a:spcPts val="0"/>
                        </a:spcBef>
                        <a:spcAft>
                          <a:spcPts val="0"/>
                        </a:spcAft>
                        <a:buClrTx/>
                        <a:buSzTx/>
                        <a:buFontTx/>
                        <a:buNone/>
                        <a:tabLst/>
                        <a:defRPr/>
                      </a:pPr>
                      <a:r>
                        <a:rPr lang="en-US" sz="2400" dirty="0">
                          <a:latin typeface="+mn-lt"/>
                          <a:cs typeface="Times New Roman" panose="02020603050405020304" pitchFamily="18" charset="0"/>
                        </a:rPr>
                        <a:t>Involves two equal-length line segments; one presented vertically and the other horizontally. The length of the vertical line is usually perceived to be longer, relative to that of the horizontal line</a:t>
                      </a: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7089915"/>
                  </a:ext>
                </a:extLst>
              </a:tr>
              <a:tr h="2435837">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lang="en-SG" sz="3600" b="1" dirty="0" err="1">
                          <a:latin typeface="+mn-lt"/>
                          <a:cs typeface="Times New Roman" panose="02020603050405020304" pitchFamily="18" charset="0"/>
                        </a:rPr>
                        <a:t>Z</a:t>
                      </a:r>
                      <a:r>
                        <a:rPr lang="en-SG" sz="3600" b="1" i="0" kern="1200" dirty="0" err="1">
                          <a:solidFill>
                            <a:schemeClr val="dk1"/>
                          </a:solidFill>
                          <a:effectLst/>
                          <a:latin typeface="+mn-lt"/>
                          <a:ea typeface="+mn-ea"/>
                          <a:cs typeface="Times New Roman" panose="02020603050405020304" pitchFamily="18" charset="0"/>
                        </a:rPr>
                        <a:t>ö</a:t>
                      </a:r>
                      <a:r>
                        <a:rPr lang="en-SG" sz="3600" b="1" dirty="0" err="1">
                          <a:latin typeface="+mn-lt"/>
                          <a:cs typeface="Times New Roman" panose="02020603050405020304" pitchFamily="18" charset="0"/>
                        </a:rPr>
                        <a:t>llner</a:t>
                      </a:r>
                      <a:endParaRPr lang="en-SG" sz="3600" b="1" dirty="0">
                        <a:latin typeface="+mn-lt"/>
                        <a:cs typeface="Times New Roman" panose="02020603050405020304" pitchFamily="18"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     </a:t>
                      </a: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Which direction are the red lines converging towards?</a:t>
                      </a:r>
                      <a:endParaRPr lang="en-SG" dirty="0">
                        <a:latin typeface="+mn-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a:latin typeface="+mn-lt"/>
                          <a:cs typeface="Times New Roman" panose="02020603050405020304" pitchFamily="18" charset="0"/>
                        </a:rPr>
                        <a:t>Represented by two parallel horizontal lines crossed with short, repeated lines. The direction in which the repeated lines cross over the target parallel lines oppose one another, causing the target lines to appear not parallel.</a:t>
                      </a:r>
                      <a:endParaRPr lang="en-SG" sz="2400" dirty="0">
                        <a:latin typeface="+mn-lt"/>
                        <a:cs typeface="Times New Roman" panose="02020603050405020304" pitchFamily="18"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1731208"/>
                  </a:ext>
                </a:extLst>
              </a:tr>
              <a:tr h="2435837">
                <a:tc>
                  <a:txBody>
                    <a:bodyPr/>
                    <a:lstStyle/>
                    <a:p>
                      <a:pPr algn="ctr"/>
                      <a:r>
                        <a:rPr lang="en-SG" sz="3600" b="1" dirty="0">
                          <a:latin typeface="+mn-lt"/>
                          <a:cs typeface="Times New Roman" panose="02020603050405020304" pitchFamily="18" charset="0"/>
                        </a:rPr>
                        <a:t>Rod and Frame</a:t>
                      </a: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    </a:t>
                      </a: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Which direction is the red line leaning towards?</a:t>
                      </a:r>
                      <a:endParaRPr kumimoji="0" lang="en-SG" sz="3543"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a:latin typeface="+mn-lt"/>
                          <a:cs typeface="Times New Roman" panose="02020603050405020304" pitchFamily="18" charset="0"/>
                        </a:rPr>
                        <a:t>Consists of a vertical line segment ('rod') that is enclosed in a laterally tilted square ('frame'). The orientation of the line segment typically looks congruent with that of the frame</a:t>
                      </a:r>
                      <a:endParaRPr lang="en-SG" sz="2400" dirty="0">
                        <a:latin typeface="+mn-lt"/>
                        <a:cs typeface="Times New Roman" panose="02020603050405020304" pitchFamily="18"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6453755"/>
                  </a:ext>
                </a:extLst>
              </a:tr>
              <a:tr h="2435837">
                <a:tc>
                  <a:txBody>
                    <a:bodyPr/>
                    <a:lstStyle/>
                    <a:p>
                      <a:pPr algn="ctr"/>
                      <a:r>
                        <a:rPr lang="en-SG" sz="3600" b="1" dirty="0">
                          <a:latin typeface="+mn-lt"/>
                          <a:cs typeface="Times New Roman" panose="02020603050405020304" pitchFamily="18" charset="0"/>
                        </a:rPr>
                        <a:t>Poggendorff</a:t>
                      </a: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Is the right line above or below the left line?</a:t>
                      </a:r>
                      <a:endParaRPr kumimoji="0" lang="en-SG" sz="3543"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a:latin typeface="+mn-lt"/>
                          <a:cs typeface="Times New Roman" panose="02020603050405020304" pitchFamily="18" charset="0"/>
                        </a:rPr>
                        <a:t>Characterized by an oblique collinear line that appears as two misaligned line segments separated by a rectangular structure, the upper line usually appears to be positioned higher than the point that would be collinear with the lower line. </a:t>
                      </a:r>
                      <a:endParaRPr lang="en-SG" sz="2400" dirty="0">
                        <a:latin typeface="+mn-lt"/>
                        <a:cs typeface="Times New Roman" panose="02020603050405020304" pitchFamily="18"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1835818"/>
                  </a:ext>
                </a:extLst>
              </a:tr>
              <a:tr h="2435837">
                <a:tc>
                  <a:txBody>
                    <a:bodyPr/>
                    <a:lstStyle/>
                    <a:p>
                      <a:pPr algn="ctr"/>
                      <a:r>
                        <a:rPr lang="en-SG" sz="3600" b="1" dirty="0">
                          <a:latin typeface="+mn-lt"/>
                          <a:cs typeface="Times New Roman" panose="02020603050405020304" pitchFamily="18" charset="0"/>
                        </a:rPr>
                        <a:t>Simultaneous Contrast</a:t>
                      </a: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Which small rectangle is lighter?</a:t>
                      </a:r>
                      <a:endParaRPr kumimoji="0" lang="en-SG" sz="3543"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a:latin typeface="+mn-lt"/>
                          <a:cs typeface="Times New Roman" panose="02020603050405020304" pitchFamily="18" charset="0"/>
                        </a:rPr>
                        <a:t>Consists of two identical grey rectangles embedded in backgrounds of different color intensities. The rectangle on the dark background usually appears lighter than the rectangle on the light background.</a:t>
                      </a:r>
                      <a:endParaRPr lang="en-SG" sz="2400" dirty="0">
                        <a:latin typeface="+mn-lt"/>
                        <a:cs typeface="Times New Roman" panose="02020603050405020304" pitchFamily="18"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8182828"/>
                  </a:ext>
                </a:extLst>
              </a:tr>
              <a:tr h="2435837">
                <a:tc>
                  <a:txBody>
                    <a:bodyPr/>
                    <a:lstStyle/>
                    <a:p>
                      <a:pPr algn="ctr"/>
                      <a:endParaRPr lang="en-SG" sz="3600" b="1" dirty="0">
                        <a:latin typeface="+mn-lt"/>
                        <a:cs typeface="Times New Roman" panose="02020603050405020304" pitchFamily="18" charset="0"/>
                      </a:endParaRPr>
                    </a:p>
                    <a:p>
                      <a:pPr algn="ctr"/>
                      <a:r>
                        <a:rPr lang="en-SG" sz="3600" b="1" dirty="0">
                          <a:latin typeface="+mn-lt"/>
                          <a:cs typeface="Times New Roman" panose="02020603050405020304" pitchFamily="18" charset="0"/>
                        </a:rPr>
                        <a:t>White</a:t>
                      </a:r>
                    </a:p>
                    <a:p>
                      <a:pPr algn="ctr"/>
                      <a:endParaRPr lang="en-SG" sz="3600" b="1" dirty="0">
                        <a:latin typeface="+mn-lt"/>
                        <a:cs typeface="Times New Roman" panose="02020603050405020304" pitchFamily="18" charset="0"/>
                      </a:endParaRPr>
                    </a:p>
                  </a:txBody>
                  <a:tcPr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rPr>
                        <a:t>Which vertical rectangle is lighter?</a:t>
                      </a:r>
                      <a:endParaRPr lang="en-SG" dirty="0">
                        <a:latin typeface="+mn-lt"/>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dirty="0">
                          <a:latin typeface="+mn-lt"/>
                          <a:cs typeface="Times New Roman" panose="02020603050405020304" pitchFamily="18" charset="0"/>
                        </a:rPr>
                        <a:t>Composed of a series of black and white horizontal bars superimposed with identical grey rectangles. Rectangles that have been superimposed onto white bars typically appear darker than those superimposed onto black bars</a:t>
                      </a:r>
                      <a:endParaRPr lang="en-SG" sz="2400" dirty="0">
                        <a:latin typeface="+mn-lt"/>
                        <a:cs typeface="Times New Roman" panose="02020603050405020304" pitchFamily="18" charset="0"/>
                      </a:endParaRPr>
                    </a:p>
                  </a:txBody>
                  <a:tcPr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3873922"/>
                  </a:ext>
                </a:extLst>
              </a:tr>
            </a:tbl>
          </a:graphicData>
        </a:graphic>
      </p:graphicFrame>
      <p:grpSp>
        <p:nvGrpSpPr>
          <p:cNvPr id="37" name="Group 36">
            <a:extLst>
              <a:ext uri="{FF2B5EF4-FFF2-40B4-BE49-F238E27FC236}">
                <a16:creationId xmlns:a16="http://schemas.microsoft.com/office/drawing/2014/main" id="{3B62AD6C-BA5F-75F6-0D5A-BB70E9FDD2CC}"/>
              </a:ext>
            </a:extLst>
          </p:cNvPr>
          <p:cNvGrpSpPr/>
          <p:nvPr/>
        </p:nvGrpSpPr>
        <p:grpSpPr>
          <a:xfrm>
            <a:off x="9331067" y="2251013"/>
            <a:ext cx="1193423" cy="597600"/>
            <a:chOff x="9392048" y="2659311"/>
            <a:chExt cx="1193423" cy="597600"/>
          </a:xfrm>
        </p:grpSpPr>
        <p:pic>
          <p:nvPicPr>
            <p:cNvPr id="15" name="Picture 14">
              <a:extLst>
                <a:ext uri="{FF2B5EF4-FFF2-40B4-BE49-F238E27FC236}">
                  <a16:creationId xmlns:a16="http://schemas.microsoft.com/office/drawing/2014/main" id="{60F14D30-E3EA-F972-6FBA-80A255888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2048" y="2659311"/>
              <a:ext cx="595823" cy="595823"/>
            </a:xfrm>
            <a:prstGeom prst="rect">
              <a:avLst/>
            </a:prstGeom>
          </p:spPr>
        </p:pic>
        <p:pic>
          <p:nvPicPr>
            <p:cNvPr id="17" name="Picture 16">
              <a:extLst>
                <a:ext uri="{FF2B5EF4-FFF2-40B4-BE49-F238E27FC236}">
                  <a16:creationId xmlns:a16="http://schemas.microsoft.com/office/drawing/2014/main" id="{1C3B3399-FDF3-CF6B-7676-8F39069A7D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7871" y="2659311"/>
              <a:ext cx="597600" cy="597600"/>
            </a:xfrm>
            <a:prstGeom prst="rect">
              <a:avLst/>
            </a:prstGeom>
          </p:spPr>
        </p:pic>
      </p:grpSp>
      <p:grpSp>
        <p:nvGrpSpPr>
          <p:cNvPr id="38" name="Group 37">
            <a:extLst>
              <a:ext uri="{FF2B5EF4-FFF2-40B4-BE49-F238E27FC236}">
                <a16:creationId xmlns:a16="http://schemas.microsoft.com/office/drawing/2014/main" id="{A6E4C955-5B69-0A29-2618-BB4F44F74E1F}"/>
              </a:ext>
            </a:extLst>
          </p:cNvPr>
          <p:cNvGrpSpPr/>
          <p:nvPr/>
        </p:nvGrpSpPr>
        <p:grpSpPr>
          <a:xfrm>
            <a:off x="9674628" y="6784801"/>
            <a:ext cx="506301" cy="1008000"/>
            <a:chOff x="10079170" y="7680696"/>
            <a:chExt cx="506301" cy="1008000"/>
          </a:xfrm>
        </p:grpSpPr>
        <p:pic>
          <p:nvPicPr>
            <p:cNvPr id="26" name="Picture 25">
              <a:extLst>
                <a:ext uri="{FF2B5EF4-FFF2-40B4-BE49-F238E27FC236}">
                  <a16:creationId xmlns:a16="http://schemas.microsoft.com/office/drawing/2014/main" id="{B45A9AA1-AB60-477D-59A2-19BB925FD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079170" y="7680696"/>
              <a:ext cx="504000" cy="504000"/>
            </a:xfrm>
            <a:prstGeom prst="rect">
              <a:avLst/>
            </a:prstGeom>
          </p:spPr>
        </p:pic>
        <p:pic>
          <p:nvPicPr>
            <p:cNvPr id="27" name="Picture 26">
              <a:extLst>
                <a:ext uri="{FF2B5EF4-FFF2-40B4-BE49-F238E27FC236}">
                  <a16:creationId xmlns:a16="http://schemas.microsoft.com/office/drawing/2014/main" id="{CD85EE9B-E2C7-7022-7863-464F54FFEF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0081471" y="8184696"/>
              <a:ext cx="504000" cy="504000"/>
            </a:xfrm>
            <a:prstGeom prst="rect">
              <a:avLst/>
            </a:prstGeom>
          </p:spPr>
        </p:pic>
      </p:grpSp>
      <p:pic>
        <p:nvPicPr>
          <p:cNvPr id="32" name="Picture 31" descr="Logo, company name&#10;&#10;Description automatically generated">
            <a:extLst>
              <a:ext uri="{FF2B5EF4-FFF2-40B4-BE49-F238E27FC236}">
                <a16:creationId xmlns:a16="http://schemas.microsoft.com/office/drawing/2014/main" id="{C0F12D36-0717-BCA8-CBDD-8A65E3108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8914" y="20462795"/>
            <a:ext cx="2160000" cy="2160000"/>
          </a:xfrm>
          <a:prstGeom prst="rect">
            <a:avLst/>
          </a:prstGeom>
        </p:spPr>
      </p:pic>
      <p:grpSp>
        <p:nvGrpSpPr>
          <p:cNvPr id="41" name="Group 40">
            <a:extLst>
              <a:ext uri="{FF2B5EF4-FFF2-40B4-BE49-F238E27FC236}">
                <a16:creationId xmlns:a16="http://schemas.microsoft.com/office/drawing/2014/main" id="{4F5EC4C4-DFF2-5CE7-4795-F8A7E2756511}"/>
              </a:ext>
            </a:extLst>
          </p:cNvPr>
          <p:cNvGrpSpPr/>
          <p:nvPr/>
        </p:nvGrpSpPr>
        <p:grpSpPr>
          <a:xfrm>
            <a:off x="9453460" y="4710910"/>
            <a:ext cx="1193423" cy="597600"/>
            <a:chOff x="9392048" y="2659311"/>
            <a:chExt cx="1193423" cy="597600"/>
          </a:xfrm>
        </p:grpSpPr>
        <p:pic>
          <p:nvPicPr>
            <p:cNvPr id="42" name="Picture 41">
              <a:extLst>
                <a:ext uri="{FF2B5EF4-FFF2-40B4-BE49-F238E27FC236}">
                  <a16:creationId xmlns:a16="http://schemas.microsoft.com/office/drawing/2014/main" id="{83F65E87-57B5-1F8F-7364-B8B455290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2048" y="2659311"/>
              <a:ext cx="595823" cy="595823"/>
            </a:xfrm>
            <a:prstGeom prst="rect">
              <a:avLst/>
            </a:prstGeom>
          </p:spPr>
        </p:pic>
        <p:pic>
          <p:nvPicPr>
            <p:cNvPr id="43" name="Picture 42">
              <a:extLst>
                <a:ext uri="{FF2B5EF4-FFF2-40B4-BE49-F238E27FC236}">
                  <a16:creationId xmlns:a16="http://schemas.microsoft.com/office/drawing/2014/main" id="{14E30AF9-EF59-F62E-5985-1AF35B091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7871" y="2659311"/>
              <a:ext cx="597600" cy="597600"/>
            </a:xfrm>
            <a:prstGeom prst="rect">
              <a:avLst/>
            </a:prstGeom>
          </p:spPr>
        </p:pic>
      </p:grpSp>
      <p:grpSp>
        <p:nvGrpSpPr>
          <p:cNvPr id="44" name="Group 43">
            <a:extLst>
              <a:ext uri="{FF2B5EF4-FFF2-40B4-BE49-F238E27FC236}">
                <a16:creationId xmlns:a16="http://schemas.microsoft.com/office/drawing/2014/main" id="{2405E648-0046-A5C1-034A-2393D91BECFB}"/>
              </a:ext>
            </a:extLst>
          </p:cNvPr>
          <p:cNvGrpSpPr/>
          <p:nvPr/>
        </p:nvGrpSpPr>
        <p:grpSpPr>
          <a:xfrm>
            <a:off x="9674628" y="9184928"/>
            <a:ext cx="506301" cy="1008000"/>
            <a:chOff x="10079170" y="7680696"/>
            <a:chExt cx="506301" cy="1008000"/>
          </a:xfrm>
        </p:grpSpPr>
        <p:pic>
          <p:nvPicPr>
            <p:cNvPr id="45" name="Picture 44">
              <a:extLst>
                <a:ext uri="{FF2B5EF4-FFF2-40B4-BE49-F238E27FC236}">
                  <a16:creationId xmlns:a16="http://schemas.microsoft.com/office/drawing/2014/main" id="{7CB63B25-42E1-44A5-2C71-4B03FA2F1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079170" y="7680696"/>
              <a:ext cx="504000" cy="504000"/>
            </a:xfrm>
            <a:prstGeom prst="rect">
              <a:avLst/>
            </a:prstGeom>
          </p:spPr>
        </p:pic>
        <p:pic>
          <p:nvPicPr>
            <p:cNvPr id="46" name="Picture 45">
              <a:extLst>
                <a:ext uri="{FF2B5EF4-FFF2-40B4-BE49-F238E27FC236}">
                  <a16:creationId xmlns:a16="http://schemas.microsoft.com/office/drawing/2014/main" id="{5CDC5284-E6E9-7E7D-3277-2E306DF52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0081471" y="8184696"/>
              <a:ext cx="504000" cy="504000"/>
            </a:xfrm>
            <a:prstGeom prst="rect">
              <a:avLst/>
            </a:prstGeom>
          </p:spPr>
        </p:pic>
      </p:grpSp>
      <p:grpSp>
        <p:nvGrpSpPr>
          <p:cNvPr id="47" name="Group 46">
            <a:extLst>
              <a:ext uri="{FF2B5EF4-FFF2-40B4-BE49-F238E27FC236}">
                <a16:creationId xmlns:a16="http://schemas.microsoft.com/office/drawing/2014/main" id="{19C3FE90-6B19-0322-1E9D-6CBA79533190}"/>
              </a:ext>
            </a:extLst>
          </p:cNvPr>
          <p:cNvGrpSpPr/>
          <p:nvPr/>
        </p:nvGrpSpPr>
        <p:grpSpPr>
          <a:xfrm>
            <a:off x="9331067" y="11793279"/>
            <a:ext cx="1193423" cy="597600"/>
            <a:chOff x="9392048" y="2659311"/>
            <a:chExt cx="1193423" cy="597600"/>
          </a:xfrm>
        </p:grpSpPr>
        <p:pic>
          <p:nvPicPr>
            <p:cNvPr id="48" name="Picture 47">
              <a:extLst>
                <a:ext uri="{FF2B5EF4-FFF2-40B4-BE49-F238E27FC236}">
                  <a16:creationId xmlns:a16="http://schemas.microsoft.com/office/drawing/2014/main" id="{EC4F09A3-81BE-026F-5EB8-238DE3853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2048" y="2659311"/>
              <a:ext cx="595823" cy="595823"/>
            </a:xfrm>
            <a:prstGeom prst="rect">
              <a:avLst/>
            </a:prstGeom>
          </p:spPr>
        </p:pic>
        <p:pic>
          <p:nvPicPr>
            <p:cNvPr id="49" name="Picture 48">
              <a:extLst>
                <a:ext uri="{FF2B5EF4-FFF2-40B4-BE49-F238E27FC236}">
                  <a16:creationId xmlns:a16="http://schemas.microsoft.com/office/drawing/2014/main" id="{F9113B6A-96AE-3553-DCC2-5FC3A0B9D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7871" y="2659311"/>
              <a:ext cx="597600" cy="597600"/>
            </a:xfrm>
            <a:prstGeom prst="rect">
              <a:avLst/>
            </a:prstGeom>
          </p:spPr>
        </p:pic>
      </p:grpSp>
      <p:grpSp>
        <p:nvGrpSpPr>
          <p:cNvPr id="50" name="Group 49">
            <a:extLst>
              <a:ext uri="{FF2B5EF4-FFF2-40B4-BE49-F238E27FC236}">
                <a16:creationId xmlns:a16="http://schemas.microsoft.com/office/drawing/2014/main" id="{383F4EA1-EF5F-2AE5-E0AE-1AD9E4B0F764}"/>
              </a:ext>
            </a:extLst>
          </p:cNvPr>
          <p:cNvGrpSpPr/>
          <p:nvPr/>
        </p:nvGrpSpPr>
        <p:grpSpPr>
          <a:xfrm>
            <a:off x="9331067" y="14671164"/>
            <a:ext cx="1193423" cy="597600"/>
            <a:chOff x="9392048" y="2659311"/>
            <a:chExt cx="1193423" cy="597600"/>
          </a:xfrm>
        </p:grpSpPr>
        <p:pic>
          <p:nvPicPr>
            <p:cNvPr id="51" name="Picture 50">
              <a:extLst>
                <a:ext uri="{FF2B5EF4-FFF2-40B4-BE49-F238E27FC236}">
                  <a16:creationId xmlns:a16="http://schemas.microsoft.com/office/drawing/2014/main" id="{1C5D4A97-98F8-4035-574A-F2FDF8923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2048" y="2659311"/>
              <a:ext cx="595823" cy="595823"/>
            </a:xfrm>
            <a:prstGeom prst="rect">
              <a:avLst/>
            </a:prstGeom>
          </p:spPr>
        </p:pic>
        <p:pic>
          <p:nvPicPr>
            <p:cNvPr id="52" name="Picture 51">
              <a:extLst>
                <a:ext uri="{FF2B5EF4-FFF2-40B4-BE49-F238E27FC236}">
                  <a16:creationId xmlns:a16="http://schemas.microsoft.com/office/drawing/2014/main" id="{6C4D6B9D-FF92-5833-E5BB-FADA7EE99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7871" y="2659311"/>
              <a:ext cx="597600" cy="597600"/>
            </a:xfrm>
            <a:prstGeom prst="rect">
              <a:avLst/>
            </a:prstGeom>
          </p:spPr>
        </p:pic>
      </p:grpSp>
      <p:grpSp>
        <p:nvGrpSpPr>
          <p:cNvPr id="53" name="Group 52">
            <a:extLst>
              <a:ext uri="{FF2B5EF4-FFF2-40B4-BE49-F238E27FC236}">
                <a16:creationId xmlns:a16="http://schemas.microsoft.com/office/drawing/2014/main" id="{A2257425-D1EE-FDEC-C951-B405B1023C53}"/>
              </a:ext>
            </a:extLst>
          </p:cNvPr>
          <p:cNvGrpSpPr/>
          <p:nvPr/>
        </p:nvGrpSpPr>
        <p:grpSpPr>
          <a:xfrm>
            <a:off x="9331067" y="16916007"/>
            <a:ext cx="1193423" cy="597600"/>
            <a:chOff x="9392048" y="2659311"/>
            <a:chExt cx="1193423" cy="597600"/>
          </a:xfrm>
        </p:grpSpPr>
        <p:pic>
          <p:nvPicPr>
            <p:cNvPr id="54" name="Picture 53">
              <a:extLst>
                <a:ext uri="{FF2B5EF4-FFF2-40B4-BE49-F238E27FC236}">
                  <a16:creationId xmlns:a16="http://schemas.microsoft.com/office/drawing/2014/main" id="{0FF43AD0-AC51-5D4D-E917-7BAB14D75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2048" y="2659311"/>
              <a:ext cx="595823" cy="595823"/>
            </a:xfrm>
            <a:prstGeom prst="rect">
              <a:avLst/>
            </a:prstGeom>
          </p:spPr>
        </p:pic>
        <p:pic>
          <p:nvPicPr>
            <p:cNvPr id="55" name="Picture 54">
              <a:extLst>
                <a:ext uri="{FF2B5EF4-FFF2-40B4-BE49-F238E27FC236}">
                  <a16:creationId xmlns:a16="http://schemas.microsoft.com/office/drawing/2014/main" id="{79DEA510-2E39-2B11-51EA-819E446A9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7871" y="2659311"/>
              <a:ext cx="597600" cy="597600"/>
            </a:xfrm>
            <a:prstGeom prst="rect">
              <a:avLst/>
            </a:prstGeom>
          </p:spPr>
        </p:pic>
      </p:grpSp>
      <p:grpSp>
        <p:nvGrpSpPr>
          <p:cNvPr id="59" name="Group 58">
            <a:extLst>
              <a:ext uri="{FF2B5EF4-FFF2-40B4-BE49-F238E27FC236}">
                <a16:creationId xmlns:a16="http://schemas.microsoft.com/office/drawing/2014/main" id="{2241C8B0-229D-2835-BDB9-1DDE441D0D26}"/>
              </a:ext>
            </a:extLst>
          </p:cNvPr>
          <p:cNvGrpSpPr/>
          <p:nvPr/>
        </p:nvGrpSpPr>
        <p:grpSpPr>
          <a:xfrm>
            <a:off x="9674628" y="19160850"/>
            <a:ext cx="506301" cy="1008000"/>
            <a:chOff x="10079170" y="7680696"/>
            <a:chExt cx="506301" cy="1008000"/>
          </a:xfrm>
        </p:grpSpPr>
        <p:pic>
          <p:nvPicPr>
            <p:cNvPr id="60" name="Picture 59">
              <a:extLst>
                <a:ext uri="{FF2B5EF4-FFF2-40B4-BE49-F238E27FC236}">
                  <a16:creationId xmlns:a16="http://schemas.microsoft.com/office/drawing/2014/main" id="{9C662288-068C-E736-47F1-16942599B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079170" y="7680696"/>
              <a:ext cx="504000" cy="504000"/>
            </a:xfrm>
            <a:prstGeom prst="rect">
              <a:avLst/>
            </a:prstGeom>
          </p:spPr>
        </p:pic>
        <p:pic>
          <p:nvPicPr>
            <p:cNvPr id="61" name="Picture 60">
              <a:extLst>
                <a:ext uri="{FF2B5EF4-FFF2-40B4-BE49-F238E27FC236}">
                  <a16:creationId xmlns:a16="http://schemas.microsoft.com/office/drawing/2014/main" id="{F3FE3179-4731-1E87-76A9-6BD80251E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0081471" y="8184696"/>
              <a:ext cx="504000" cy="504000"/>
            </a:xfrm>
            <a:prstGeom prst="rect">
              <a:avLst/>
            </a:prstGeom>
          </p:spPr>
        </p:pic>
      </p:grpSp>
      <p:grpSp>
        <p:nvGrpSpPr>
          <p:cNvPr id="62" name="Group 61">
            <a:extLst>
              <a:ext uri="{FF2B5EF4-FFF2-40B4-BE49-F238E27FC236}">
                <a16:creationId xmlns:a16="http://schemas.microsoft.com/office/drawing/2014/main" id="{4243692A-EB2C-8F98-57FA-369008BDAAF9}"/>
              </a:ext>
            </a:extLst>
          </p:cNvPr>
          <p:cNvGrpSpPr/>
          <p:nvPr/>
        </p:nvGrpSpPr>
        <p:grpSpPr>
          <a:xfrm>
            <a:off x="9331067" y="24213433"/>
            <a:ext cx="1193423" cy="597600"/>
            <a:chOff x="9392048" y="2659311"/>
            <a:chExt cx="1193423" cy="597600"/>
          </a:xfrm>
        </p:grpSpPr>
        <p:pic>
          <p:nvPicPr>
            <p:cNvPr id="63" name="Picture 62">
              <a:extLst>
                <a:ext uri="{FF2B5EF4-FFF2-40B4-BE49-F238E27FC236}">
                  <a16:creationId xmlns:a16="http://schemas.microsoft.com/office/drawing/2014/main" id="{DEBD1394-DAF3-4DB0-7B8A-54B8619CA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2048" y="2659311"/>
              <a:ext cx="595823" cy="595823"/>
            </a:xfrm>
            <a:prstGeom prst="rect">
              <a:avLst/>
            </a:prstGeom>
          </p:spPr>
        </p:pic>
        <p:pic>
          <p:nvPicPr>
            <p:cNvPr id="64" name="Picture 63">
              <a:extLst>
                <a:ext uri="{FF2B5EF4-FFF2-40B4-BE49-F238E27FC236}">
                  <a16:creationId xmlns:a16="http://schemas.microsoft.com/office/drawing/2014/main" id="{ADB2A0DC-6429-333E-B375-9375F72D5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7871" y="2659311"/>
              <a:ext cx="597600" cy="597600"/>
            </a:xfrm>
            <a:prstGeom prst="rect">
              <a:avLst/>
            </a:prstGeom>
          </p:spPr>
        </p:pic>
      </p:grpSp>
      <p:grpSp>
        <p:nvGrpSpPr>
          <p:cNvPr id="65" name="Group 64">
            <a:extLst>
              <a:ext uri="{FF2B5EF4-FFF2-40B4-BE49-F238E27FC236}">
                <a16:creationId xmlns:a16="http://schemas.microsoft.com/office/drawing/2014/main" id="{77774E87-CAF5-780B-2FB6-A8FC566583BE}"/>
              </a:ext>
            </a:extLst>
          </p:cNvPr>
          <p:cNvGrpSpPr/>
          <p:nvPr/>
        </p:nvGrpSpPr>
        <p:grpSpPr>
          <a:xfrm>
            <a:off x="9674628" y="21628525"/>
            <a:ext cx="506301" cy="1008000"/>
            <a:chOff x="10079170" y="7680696"/>
            <a:chExt cx="506301" cy="1008000"/>
          </a:xfrm>
        </p:grpSpPr>
        <p:pic>
          <p:nvPicPr>
            <p:cNvPr id="66" name="Picture 65">
              <a:extLst>
                <a:ext uri="{FF2B5EF4-FFF2-40B4-BE49-F238E27FC236}">
                  <a16:creationId xmlns:a16="http://schemas.microsoft.com/office/drawing/2014/main" id="{570F3728-823F-69EC-D8E9-2B200C0D2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079170" y="7680696"/>
              <a:ext cx="504000" cy="504000"/>
            </a:xfrm>
            <a:prstGeom prst="rect">
              <a:avLst/>
            </a:prstGeom>
          </p:spPr>
        </p:pic>
        <p:pic>
          <p:nvPicPr>
            <p:cNvPr id="67" name="Picture 66">
              <a:extLst>
                <a:ext uri="{FF2B5EF4-FFF2-40B4-BE49-F238E27FC236}">
                  <a16:creationId xmlns:a16="http://schemas.microsoft.com/office/drawing/2014/main" id="{28916F58-D9A8-F82F-5642-0046AB4FC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0081471" y="8184696"/>
              <a:ext cx="504000" cy="504000"/>
            </a:xfrm>
            <a:prstGeom prst="rect">
              <a:avLst/>
            </a:prstGeom>
          </p:spPr>
        </p:pic>
      </p:grpSp>
      <p:pic>
        <p:nvPicPr>
          <p:cNvPr id="69" name="Picture 68" descr="A picture containing shape&#10;&#10;Description automatically generated">
            <a:extLst>
              <a:ext uri="{FF2B5EF4-FFF2-40B4-BE49-F238E27FC236}">
                <a16:creationId xmlns:a16="http://schemas.microsoft.com/office/drawing/2014/main" id="{4CA996C6-6A26-9909-8EB0-5CC4FE2A0D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8914" y="931297"/>
            <a:ext cx="2160000" cy="2160000"/>
          </a:xfrm>
          <a:prstGeom prst="rect">
            <a:avLst/>
          </a:prstGeom>
        </p:spPr>
      </p:pic>
      <p:pic>
        <p:nvPicPr>
          <p:cNvPr id="71" name="Picture 70" descr="A picture containing ball&#10;&#10;Description automatically generated">
            <a:extLst>
              <a:ext uri="{FF2B5EF4-FFF2-40B4-BE49-F238E27FC236}">
                <a16:creationId xmlns:a16="http://schemas.microsoft.com/office/drawing/2014/main" id="{377D6013-558A-A8E0-7ADA-90193B87EB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8914" y="3375665"/>
            <a:ext cx="2160000" cy="2160000"/>
          </a:xfrm>
          <a:prstGeom prst="rect">
            <a:avLst/>
          </a:prstGeom>
        </p:spPr>
      </p:pic>
      <p:pic>
        <p:nvPicPr>
          <p:cNvPr id="73" name="Picture 72" descr="A picture containing clock, watch&#10;&#10;Description automatically generated">
            <a:extLst>
              <a:ext uri="{FF2B5EF4-FFF2-40B4-BE49-F238E27FC236}">
                <a16:creationId xmlns:a16="http://schemas.microsoft.com/office/drawing/2014/main" id="{2B23C97A-E591-4DC1-D65E-421F2C4D5C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38914" y="5820033"/>
            <a:ext cx="2160000" cy="2160000"/>
          </a:xfrm>
          <a:prstGeom prst="rect">
            <a:avLst/>
          </a:prstGeom>
        </p:spPr>
      </p:pic>
      <p:pic>
        <p:nvPicPr>
          <p:cNvPr id="75" name="Picture 74" descr="A picture containing text, windmill&#10;&#10;Description automatically generated">
            <a:extLst>
              <a:ext uri="{FF2B5EF4-FFF2-40B4-BE49-F238E27FC236}">
                <a16:creationId xmlns:a16="http://schemas.microsoft.com/office/drawing/2014/main" id="{AD65522E-7CF3-2ADE-F855-3A16B103BF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38914" y="18041873"/>
            <a:ext cx="2160000" cy="2160000"/>
          </a:xfrm>
          <a:prstGeom prst="rect">
            <a:avLst/>
          </a:prstGeom>
        </p:spPr>
      </p:pic>
      <p:pic>
        <p:nvPicPr>
          <p:cNvPr id="77" name="Picture 76" descr="Chart, line chart&#10;&#10;Description automatically generated">
            <a:extLst>
              <a:ext uri="{FF2B5EF4-FFF2-40B4-BE49-F238E27FC236}">
                <a16:creationId xmlns:a16="http://schemas.microsoft.com/office/drawing/2014/main" id="{77665077-0270-EE81-8907-CB751B2C5D0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38914" y="8264401"/>
            <a:ext cx="2160000" cy="2160000"/>
          </a:xfrm>
          <a:prstGeom prst="rect">
            <a:avLst/>
          </a:prstGeom>
        </p:spPr>
      </p:pic>
      <p:pic>
        <p:nvPicPr>
          <p:cNvPr id="79" name="Picture 78" descr="Shape&#10;&#10;Description automatically generated">
            <a:extLst>
              <a:ext uri="{FF2B5EF4-FFF2-40B4-BE49-F238E27FC236}">
                <a16:creationId xmlns:a16="http://schemas.microsoft.com/office/drawing/2014/main" id="{08CE878B-7A2F-612A-0E2A-FD34FB8D16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38914" y="15597505"/>
            <a:ext cx="2160000" cy="2160000"/>
          </a:xfrm>
          <a:prstGeom prst="rect">
            <a:avLst/>
          </a:prstGeom>
        </p:spPr>
      </p:pic>
      <p:pic>
        <p:nvPicPr>
          <p:cNvPr id="81" name="Picture 80" descr="A picture containing shape&#10;&#10;Description automatically generated">
            <a:extLst>
              <a:ext uri="{FF2B5EF4-FFF2-40B4-BE49-F238E27FC236}">
                <a16:creationId xmlns:a16="http://schemas.microsoft.com/office/drawing/2014/main" id="{3135B98E-5337-7342-C07C-3F67DBB3142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38914" y="10708769"/>
            <a:ext cx="2160000" cy="2160000"/>
          </a:xfrm>
          <a:prstGeom prst="rect">
            <a:avLst/>
          </a:prstGeom>
        </p:spPr>
      </p:pic>
      <p:pic>
        <p:nvPicPr>
          <p:cNvPr id="83" name="Picture 82" descr="Chart, bar chart&#10;&#10;Description automatically generated">
            <a:extLst>
              <a:ext uri="{FF2B5EF4-FFF2-40B4-BE49-F238E27FC236}">
                <a16:creationId xmlns:a16="http://schemas.microsoft.com/office/drawing/2014/main" id="{B309F716-83BC-33E0-2987-31953768E20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38914" y="22907162"/>
            <a:ext cx="2160000" cy="2160000"/>
          </a:xfrm>
          <a:prstGeom prst="rect">
            <a:avLst/>
          </a:prstGeom>
        </p:spPr>
      </p:pic>
      <p:pic>
        <p:nvPicPr>
          <p:cNvPr id="87" name="Picture 86" descr="A picture containing object, antenna&#10;&#10;Description automatically generated">
            <a:extLst>
              <a:ext uri="{FF2B5EF4-FFF2-40B4-BE49-F238E27FC236}">
                <a16:creationId xmlns:a16="http://schemas.microsoft.com/office/drawing/2014/main" id="{B1D04899-C470-30DA-321F-41FB1D3466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38914" y="13153137"/>
            <a:ext cx="2160000" cy="2160000"/>
          </a:xfrm>
          <a:prstGeom prst="rect">
            <a:avLst/>
          </a:prstGeom>
        </p:spPr>
      </p:pic>
    </p:spTree>
    <p:extLst>
      <p:ext uri="{BB962C8B-B14F-4D97-AF65-F5344CB8AC3E}">
        <p14:creationId xmlns:p14="http://schemas.microsoft.com/office/powerpoint/2010/main" val="1694517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690</TotalTime>
  <Words>402</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Dominique Makowski (Dr)</dc:creator>
  <cp:lastModifiedBy>Dominique Makowski (Dr)</cp:lastModifiedBy>
  <cp:revision>49</cp:revision>
  <dcterms:created xsi:type="dcterms:W3CDTF">2022-08-27T03:02:38Z</dcterms:created>
  <dcterms:modified xsi:type="dcterms:W3CDTF">2022-12-31T11:41:02Z</dcterms:modified>
</cp:coreProperties>
</file>