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6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6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DBB3B-A840-4719-903D-9E162DB1B0F6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72406-989E-45C6-A566-2D8D35CBFA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304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72406-989E-45C6-A566-2D8D35CBFAD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671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618E-F8A3-C279-2EF2-0E6E4EF22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CF501-74F7-AA54-BF13-896D7471B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B2706-6E81-BEE6-76CB-00C3DC19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29C-272C-4B9A-8D80-DE91448D8683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89963-E486-6B7B-7797-DC4FA3092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6F264-2C2D-F4BC-D0C9-2B4FA461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9B5A-14C6-4184-BA46-8A4C98573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36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4B6E-8DE3-E1CA-F751-87A8271D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99449-DEF4-16DE-8BFB-83A335C96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4BA47-95E5-B30F-E2EF-8DD556F9F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29C-272C-4B9A-8D80-DE91448D8683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DE143-EE05-0A0B-0922-F6D54318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CF055-4D2B-677B-F810-89BFF972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9B5A-14C6-4184-BA46-8A4C98573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36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F57709-64F1-4F05-BC45-18E0CA836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10547-2D55-77E8-A11E-422E85551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563FE-996C-CA64-A00E-B7AA54C48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29C-272C-4B9A-8D80-DE91448D8683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BC5A8-F901-8935-9CF2-0CCDF84A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5562F-9DF2-A42E-9B00-2488986B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9B5A-14C6-4184-BA46-8A4C98573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01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2E0D-8165-0084-6811-0B78EEECB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6578-765A-D9AA-CB15-E0C361178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387EA-A9AB-C88C-3E76-8A73B421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29C-272C-4B9A-8D80-DE91448D8683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23009-59CF-4CE2-BC7D-A99ED5FC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9CE04-2D9A-A236-DA68-71E9CCD8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9B5A-14C6-4184-BA46-8A4C98573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50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FC629-C18A-1F85-8732-984A3935B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C0E53-3E33-C523-B731-EB69E7D79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050B6-5074-B9C2-CAAF-1307D74E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29C-272C-4B9A-8D80-DE91448D8683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3506A-5985-8036-B2B4-1FB724821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3D035-6363-CF1E-63F2-33FEC43F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9B5A-14C6-4184-BA46-8A4C98573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62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A5E2-9322-F85E-8C22-D563EDBB8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35B6-2F68-A0AC-5459-CC88DCF2F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76518-B9D6-E34E-D752-35CEFA6AB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432A0-EFB7-1B19-3BD7-91167AB3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29C-272C-4B9A-8D80-DE91448D8683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DCB35-43CF-756F-A58C-15E5800C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BAF67-D1E3-AF83-9C8C-B0EC903F1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9B5A-14C6-4184-BA46-8A4C98573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13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DB9F-D1AE-01B2-868F-E798C0E2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EED3B-628E-5898-1E8E-49853BA84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EA339-CFBC-49B0-84B1-C1161F420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E8FEB-066A-CBD2-9F8E-1D81888AD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C17E90-36ED-07AC-7FD7-3C5231592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D5F93-3F20-8C0C-F991-2110AA460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29C-272C-4B9A-8D80-DE91448D8683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0CBD0-9CAD-C0E8-73F4-9D1756B7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8084F-49F6-8DAA-319D-31B57529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9B5A-14C6-4184-BA46-8A4C98573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77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FECA5-63BF-C0EB-9FD7-96079F78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385A1E-1719-2F50-A916-73FA407F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29C-272C-4B9A-8D80-DE91448D8683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17E92-7AE5-1062-DC0F-24823899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AE85B-BDA1-5B01-9343-FA511324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9B5A-14C6-4184-BA46-8A4C98573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40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4E0D3-5DA5-A19D-A05D-520D63AF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29C-272C-4B9A-8D80-DE91448D8683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9570D-2C93-3F27-25A3-784E8B0A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7ABDE-069E-C34F-0A91-58F6EAA1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9B5A-14C6-4184-BA46-8A4C98573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25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6712-2A45-91AA-DBC3-F835E6C54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C06C4-896C-49F3-DBE3-3F1393F80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CCB4A-22CE-AA0D-A456-1236B2238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98766-7489-208B-F14E-58E574AD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29C-272C-4B9A-8D80-DE91448D8683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71A73-9BB2-EF94-F7BA-A243B7A3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68413-5982-2AD1-56E9-33E67065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9B5A-14C6-4184-BA46-8A4C98573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48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E08D-A219-08DD-A45E-820B5F19E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19C78-71EB-A164-3771-63CDFC41B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3DC56-F464-8756-ADA6-BAD04FBB1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CCAAA-1F96-B5EA-9F37-461A1BA4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29C-272C-4B9A-8D80-DE91448D8683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CC078-DC08-4CD8-180A-69116218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F186E-7024-C0E9-A4A2-E6FB1EFA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9B5A-14C6-4184-BA46-8A4C98573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8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76F5E-2074-2FDE-4C84-BFAEC4972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EBE51-BE9B-F57B-C2F4-39BC16E10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AF082-F830-C67F-2CCC-B67B9DDA4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8F29C-272C-4B9A-8D80-DE91448D8683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6A9C0-421F-344F-C1DC-EF8A5F071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6BF2C-52A1-E803-F685-ED97FA69A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09B5A-14C6-4184-BA46-8A4C98573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9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C56F42-8232-D648-306F-3836C3D19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90" y="0"/>
            <a:ext cx="9096099" cy="6858000"/>
          </a:xfrm>
          <a:prstGeom prst="rect">
            <a:avLst/>
          </a:prstGeom>
        </p:spPr>
      </p:pic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75ECA536-4242-5114-4F0B-78F5315309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048" y="0"/>
            <a:ext cx="1547951" cy="154795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A2D6BF3-E699-F23E-3451-6F02B70BF051}"/>
              </a:ext>
            </a:extLst>
          </p:cNvPr>
          <p:cNvSpPr/>
          <p:nvPr/>
        </p:nvSpPr>
        <p:spPr>
          <a:xfrm>
            <a:off x="4373880" y="1371600"/>
            <a:ext cx="141732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6426D9-D0C6-F630-9F2B-2457FE224860}"/>
              </a:ext>
            </a:extLst>
          </p:cNvPr>
          <p:cNvSpPr/>
          <p:nvPr/>
        </p:nvSpPr>
        <p:spPr>
          <a:xfrm>
            <a:off x="2621280" y="4084320"/>
            <a:ext cx="141732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29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5173F840-024B-F6BD-FBE4-709D1A33E99D}"/>
              </a:ext>
            </a:extLst>
          </p:cNvPr>
          <p:cNvSpPr txBox="1"/>
          <p:nvPr/>
        </p:nvSpPr>
        <p:spPr>
          <a:xfrm>
            <a:off x="0" y="0"/>
            <a:ext cx="653034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 err="1">
                <a:solidFill>
                  <a:srgbClr val="0070C0"/>
                </a:solidFill>
              </a:rPr>
              <a:t>PrimalsInteroception</a:t>
            </a:r>
            <a:endParaRPr lang="fr-FR" sz="2800" b="1" dirty="0">
              <a:solidFill>
                <a:srgbClr val="0070C0"/>
              </a:solidFill>
            </a:endParaRPr>
          </a:p>
          <a:p>
            <a:endParaRPr lang="fr-FR" sz="2800" b="1" dirty="0"/>
          </a:p>
          <a:p>
            <a:r>
              <a:rPr lang="fr-FR" b="1" dirty="0">
                <a:solidFill>
                  <a:schemeClr val="tx1"/>
                </a:solidFill>
              </a:rPr>
              <a:t>Goal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Test the </a:t>
            </a:r>
            <a:r>
              <a:rPr lang="fr-FR" dirty="0" err="1"/>
              <a:t>link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interoceptive</a:t>
            </a:r>
            <a:r>
              <a:rPr lang="fr-FR" dirty="0"/>
              <a:t> </a:t>
            </a:r>
            <a:r>
              <a:rPr lang="fr-FR" dirty="0" err="1"/>
              <a:t>abilities</a:t>
            </a:r>
            <a:r>
              <a:rPr lang="fr-FR" dirty="0"/>
              <a:t> and primal world </a:t>
            </a:r>
            <a:r>
              <a:rPr lang="fr-FR" dirty="0" err="1"/>
              <a:t>beliefs</a:t>
            </a:r>
            <a:endParaRPr lang="fr-F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/>
              <a:t>Method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Questionnaire of </a:t>
            </a:r>
            <a:r>
              <a:rPr lang="fr-FR" dirty="0"/>
              <a:t>Primal World </a:t>
            </a:r>
            <a:r>
              <a:rPr lang="fr-FR" dirty="0" err="1"/>
              <a:t>Beliefs</a:t>
            </a:r>
            <a:r>
              <a:rPr lang="fr-FR" dirty="0"/>
              <a:t> (PI-99)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/>
              <a:t>Interoceptive</a:t>
            </a:r>
            <a:r>
              <a:rPr lang="fr-FR" dirty="0"/>
              <a:t> Battery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63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5173F840-024B-F6BD-FBE4-709D1A33E99D}"/>
              </a:ext>
            </a:extLst>
          </p:cNvPr>
          <p:cNvSpPr txBox="1"/>
          <p:nvPr/>
        </p:nvSpPr>
        <p:spPr>
          <a:xfrm>
            <a:off x="0" y="0"/>
            <a:ext cx="65303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CODENAME: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Brief </a:t>
            </a:r>
            <a:r>
              <a:rPr lang="fr-FR" b="1" dirty="0" err="1">
                <a:solidFill>
                  <a:srgbClr val="0070C0"/>
                </a:solidFill>
              </a:rPr>
              <a:t>Assessment</a:t>
            </a:r>
            <a:r>
              <a:rPr lang="fr-FR" b="1" dirty="0">
                <a:solidFill>
                  <a:srgbClr val="0070C0"/>
                </a:solidFill>
              </a:rPr>
              <a:t> of </a:t>
            </a:r>
            <a:r>
              <a:rPr lang="fr-FR" b="1" dirty="0" err="1">
                <a:solidFill>
                  <a:srgbClr val="0070C0"/>
                </a:solidFill>
              </a:rPr>
              <a:t>Interoception</a:t>
            </a:r>
            <a:r>
              <a:rPr lang="fr-FR" b="1" dirty="0">
                <a:solidFill>
                  <a:srgbClr val="0070C0"/>
                </a:solidFill>
              </a:rPr>
              <a:t> in </a:t>
            </a:r>
            <a:r>
              <a:rPr lang="fr-FR" b="1" dirty="0" err="1">
                <a:solidFill>
                  <a:srgbClr val="0070C0"/>
                </a:solidFill>
              </a:rPr>
              <a:t>Neuropsychology</a:t>
            </a:r>
            <a:r>
              <a:rPr lang="fr-FR" b="1" dirty="0">
                <a:solidFill>
                  <a:srgbClr val="0070C0"/>
                </a:solidFill>
              </a:rPr>
              <a:t> (</a:t>
            </a:r>
            <a:r>
              <a:rPr lang="fr-FR" b="1" dirty="0" err="1">
                <a:solidFill>
                  <a:srgbClr val="0070C0"/>
                </a:solidFill>
              </a:rPr>
              <a:t>BrAIN</a:t>
            </a:r>
            <a:r>
              <a:rPr lang="fr-FR" b="1" dirty="0">
                <a:solidFill>
                  <a:srgbClr val="0070C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070C0"/>
                </a:solidFill>
              </a:rPr>
              <a:t>Comprehensive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Interoceptive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Assessment</a:t>
            </a:r>
            <a:r>
              <a:rPr lang="fr-FR" b="1" dirty="0">
                <a:solidFill>
                  <a:srgbClr val="0070C0"/>
                </a:solidFill>
              </a:rPr>
              <a:t> (CIA)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4DE821-2684-79D9-4D6E-8B16A1CBB057}"/>
              </a:ext>
            </a:extLst>
          </p:cNvPr>
          <p:cNvSpPr txBox="1"/>
          <p:nvPr/>
        </p:nvSpPr>
        <p:spPr>
          <a:xfrm>
            <a:off x="0" y="1520369"/>
            <a:ext cx="6118860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tx1"/>
                </a:solidFill>
              </a:rPr>
              <a:t>Goal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/>
              <a:t>Long </a:t>
            </a:r>
            <a:r>
              <a:rPr lang="fr-FR" sz="1600" dirty="0" err="1"/>
              <a:t>term</a:t>
            </a:r>
            <a:r>
              <a:rPr lang="fr-FR" sz="1600" dirty="0"/>
              <a:t>: </a:t>
            </a:r>
            <a:r>
              <a:rPr lang="fr-FR" sz="1600" dirty="0" err="1"/>
              <a:t>Develop</a:t>
            </a:r>
            <a:r>
              <a:rPr lang="fr-FR" sz="1600" dirty="0"/>
              <a:t> an </a:t>
            </a:r>
            <a:r>
              <a:rPr lang="fr-FR" sz="1600" dirty="0" err="1"/>
              <a:t>interoception</a:t>
            </a:r>
            <a:r>
              <a:rPr lang="fr-FR" sz="1600" dirty="0"/>
              <a:t> </a:t>
            </a:r>
            <a:r>
              <a:rPr lang="fr-FR" sz="1600" dirty="0" err="1"/>
              <a:t>ability</a:t>
            </a:r>
            <a:r>
              <a:rPr lang="fr-FR" sz="1600" dirty="0"/>
              <a:t> </a:t>
            </a:r>
            <a:r>
              <a:rPr lang="fr-FR" sz="1600" dirty="0" err="1"/>
              <a:t>assessment</a:t>
            </a:r>
            <a:r>
              <a:rPr lang="fr-FR" sz="1600" dirty="0"/>
              <a:t> </a:t>
            </a:r>
            <a:r>
              <a:rPr lang="fr-FR" sz="1600" dirty="0" err="1"/>
              <a:t>paradigm</a:t>
            </a:r>
            <a:r>
              <a:rPr lang="fr-FR" sz="1600" dirty="0"/>
              <a:t> for </a:t>
            </a:r>
            <a:r>
              <a:rPr lang="fr-FR" sz="1600" dirty="0" err="1"/>
              <a:t>potential</a:t>
            </a:r>
            <a:r>
              <a:rPr lang="fr-FR" sz="1600" dirty="0"/>
              <a:t> usage in </a:t>
            </a:r>
            <a:r>
              <a:rPr lang="fr-FR" sz="1600" dirty="0" err="1"/>
              <a:t>clinical</a:t>
            </a:r>
            <a:r>
              <a:rPr lang="fr-FR" sz="1600" dirty="0"/>
              <a:t> </a:t>
            </a:r>
            <a:r>
              <a:rPr lang="fr-FR" sz="1600" dirty="0" err="1"/>
              <a:t>neuropsychology</a:t>
            </a:r>
            <a:endParaRPr lang="fr-F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Reliable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Cheap &amp; « Portable »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 err="1"/>
              <a:t>Implicit</a:t>
            </a:r>
            <a:r>
              <a:rPr lang="fr-FR" sz="1600" dirty="0"/>
              <a:t> and Explicit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Objective and Subjective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/>
              <a:t>Short </a:t>
            </a:r>
            <a:r>
              <a:rPr lang="fr-FR" sz="1600" dirty="0" err="1"/>
              <a:t>term</a:t>
            </a:r>
            <a:r>
              <a:rPr lang="fr-FR" sz="1600" dirty="0"/>
              <a:t>: </a:t>
            </a:r>
            <a:r>
              <a:rPr lang="fr-FR" sz="1600" dirty="0" err="1"/>
              <a:t>understand</a:t>
            </a:r>
            <a:r>
              <a:rPr lang="fr-FR" sz="1600" dirty="0"/>
              <a:t> the </a:t>
            </a:r>
            <a:r>
              <a:rPr lang="fr-FR" sz="1600" dirty="0" err="1"/>
              <a:t>relationship</a:t>
            </a:r>
            <a:r>
              <a:rPr lang="fr-FR" sz="1600" dirty="0"/>
              <a:t> </a:t>
            </a:r>
            <a:r>
              <a:rPr lang="fr-FR" sz="1600" dirty="0" err="1"/>
              <a:t>accross</a:t>
            </a:r>
            <a:r>
              <a:rPr lang="fr-FR" sz="1600" dirty="0"/>
              <a:t> </a:t>
            </a:r>
            <a:r>
              <a:rPr lang="fr-FR" sz="1600" dirty="0" err="1"/>
              <a:t>various</a:t>
            </a:r>
            <a:r>
              <a:rPr lang="fr-FR" sz="1600" dirty="0"/>
              <a:t> indices </a:t>
            </a:r>
            <a:r>
              <a:rPr lang="fr-FR" sz="1600" dirty="0" err="1"/>
              <a:t>related</a:t>
            </a:r>
            <a:r>
              <a:rPr lang="fr-FR" sz="1600" dirty="0"/>
              <a:t> to </a:t>
            </a:r>
            <a:r>
              <a:rPr lang="fr-FR" sz="1600" dirty="0" err="1"/>
              <a:t>interoception</a:t>
            </a:r>
            <a:endParaRPr lang="fr-F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sz="1600" b="1" dirty="0">
              <a:solidFill>
                <a:schemeClr val="tx1"/>
              </a:solidFill>
            </a:endParaRPr>
          </a:p>
          <a:p>
            <a:r>
              <a:rPr lang="fr-FR" sz="1600" b="1" dirty="0"/>
              <a:t>Method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 err="1">
                <a:solidFill>
                  <a:schemeClr val="tx1"/>
                </a:solidFill>
              </a:rPr>
              <a:t>Resting</a:t>
            </a:r>
            <a:r>
              <a:rPr lang="fr-FR" sz="1600" dirty="0">
                <a:solidFill>
                  <a:schemeClr val="tx1"/>
                </a:solidFill>
              </a:rPr>
              <a:t> State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/>
              <a:t>« Tapping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Rythmic</a:t>
            </a:r>
            <a:r>
              <a:rPr lang="fr-FR" sz="1600" dirty="0"/>
              <a:t> (default, slow, fast)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Random</a:t>
            </a:r>
            <a:endParaRPr lang="fr-F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Heartbeat</a:t>
            </a:r>
            <a:r>
              <a:rPr lang="fr-FR" sz="1600" dirty="0"/>
              <a:t> </a:t>
            </a:r>
            <a:r>
              <a:rPr lang="fr-FR" sz="1600" dirty="0" err="1"/>
              <a:t>tracking</a:t>
            </a: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 err="1"/>
              <a:t>Heartbeat</a:t>
            </a:r>
            <a:r>
              <a:rPr lang="fr-FR" sz="1600" dirty="0"/>
              <a:t> </a:t>
            </a:r>
            <a:r>
              <a:rPr lang="fr-FR" sz="1600" dirty="0" err="1"/>
              <a:t>Counting</a:t>
            </a:r>
            <a:r>
              <a:rPr lang="fr-FR" sz="1600" dirty="0"/>
              <a:t> </a:t>
            </a:r>
            <a:r>
              <a:rPr lang="fr-FR" sz="1600" dirty="0" err="1"/>
              <a:t>Task</a:t>
            </a: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/>
              <a:t>Questionnaires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MAIA-2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IAS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BB48F69-A203-5F1A-C9EC-BCB55ADA1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340" y="1309969"/>
            <a:ext cx="5750246" cy="322393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342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5173F840-024B-F6BD-FBE4-709D1A33E99D}"/>
              </a:ext>
            </a:extLst>
          </p:cNvPr>
          <p:cNvSpPr txBox="1"/>
          <p:nvPr/>
        </p:nvSpPr>
        <p:spPr>
          <a:xfrm>
            <a:off x="0" y="0"/>
            <a:ext cx="86770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 err="1">
                <a:solidFill>
                  <a:srgbClr val="00B050"/>
                </a:solidFill>
              </a:rPr>
              <a:t>Subproject</a:t>
            </a:r>
            <a:r>
              <a:rPr lang="fr-FR" sz="2800" b="1" dirty="0">
                <a:solidFill>
                  <a:srgbClr val="00B050"/>
                </a:solidFill>
              </a:rPr>
              <a:t> 1: Subjective </a:t>
            </a:r>
            <a:r>
              <a:rPr lang="fr-FR" sz="2800" b="1" dirty="0" err="1">
                <a:solidFill>
                  <a:srgbClr val="00B050"/>
                </a:solidFill>
              </a:rPr>
              <a:t>Measure</a:t>
            </a:r>
            <a:r>
              <a:rPr lang="fr-FR" sz="2800" b="1" dirty="0">
                <a:solidFill>
                  <a:srgbClr val="00B050"/>
                </a:solidFill>
              </a:rPr>
              <a:t> - IAS revalidation </a:t>
            </a:r>
          </a:p>
        </p:txBody>
      </p:sp>
    </p:spTree>
    <p:extLst>
      <p:ext uri="{BB962C8B-B14F-4D97-AF65-F5344CB8AC3E}">
        <p14:creationId xmlns:p14="http://schemas.microsoft.com/office/powerpoint/2010/main" val="312719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5173F840-024B-F6BD-FBE4-709D1A33E99D}"/>
              </a:ext>
            </a:extLst>
          </p:cNvPr>
          <p:cNvSpPr txBox="1"/>
          <p:nvPr/>
        </p:nvSpPr>
        <p:spPr>
          <a:xfrm>
            <a:off x="-1" y="0"/>
            <a:ext cx="80350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 err="1">
                <a:solidFill>
                  <a:srgbClr val="00B050"/>
                </a:solidFill>
              </a:rPr>
              <a:t>Subproject</a:t>
            </a:r>
            <a:r>
              <a:rPr lang="fr-FR" sz="2800" b="1" dirty="0">
                <a:solidFill>
                  <a:srgbClr val="00B050"/>
                </a:solidFill>
              </a:rPr>
              <a:t> 2: </a:t>
            </a:r>
            <a:r>
              <a:rPr lang="fr-FR" sz="2800" b="1" dirty="0" err="1">
                <a:solidFill>
                  <a:srgbClr val="00B050"/>
                </a:solidFill>
              </a:rPr>
              <a:t>Implicit</a:t>
            </a:r>
            <a:r>
              <a:rPr lang="fr-FR" sz="2800" b="1" dirty="0">
                <a:solidFill>
                  <a:srgbClr val="00B050"/>
                </a:solidFill>
              </a:rPr>
              <a:t> </a:t>
            </a:r>
            <a:r>
              <a:rPr lang="fr-FR" sz="2800" b="1" dirty="0" err="1">
                <a:solidFill>
                  <a:srgbClr val="00B050"/>
                </a:solidFill>
              </a:rPr>
              <a:t>Measure</a:t>
            </a:r>
            <a:r>
              <a:rPr lang="fr-FR" sz="2800" b="1" dirty="0">
                <a:solidFill>
                  <a:srgbClr val="00B050"/>
                </a:solidFill>
              </a:rPr>
              <a:t> - Tapping </a:t>
            </a:r>
            <a:r>
              <a:rPr lang="fr-FR" sz="2800" b="1" dirty="0" err="1">
                <a:solidFill>
                  <a:srgbClr val="00B050"/>
                </a:solidFill>
              </a:rPr>
              <a:t>Task</a:t>
            </a:r>
            <a:endParaRPr lang="fr-FR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5173F840-024B-F6BD-FBE4-709D1A33E99D}"/>
              </a:ext>
            </a:extLst>
          </p:cNvPr>
          <p:cNvSpPr txBox="1"/>
          <p:nvPr/>
        </p:nvSpPr>
        <p:spPr>
          <a:xfrm>
            <a:off x="0" y="0"/>
            <a:ext cx="65303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 err="1">
                <a:solidFill>
                  <a:srgbClr val="00B050"/>
                </a:solidFill>
              </a:rPr>
              <a:t>Subproject</a:t>
            </a:r>
            <a:r>
              <a:rPr lang="fr-FR" sz="2800" b="1" dirty="0">
                <a:solidFill>
                  <a:srgbClr val="00B050"/>
                </a:solidFill>
              </a:rPr>
              <a:t> 3: </a:t>
            </a:r>
            <a:r>
              <a:rPr lang="fr-FR" sz="2800" b="1" dirty="0" err="1">
                <a:solidFill>
                  <a:srgbClr val="00B050"/>
                </a:solidFill>
              </a:rPr>
              <a:t>Implicit</a:t>
            </a:r>
            <a:r>
              <a:rPr lang="fr-FR" sz="2800" b="1" dirty="0">
                <a:solidFill>
                  <a:srgbClr val="00B050"/>
                </a:solidFill>
              </a:rPr>
              <a:t> </a:t>
            </a:r>
            <a:r>
              <a:rPr lang="fr-FR" sz="2800" b="1" dirty="0" err="1">
                <a:solidFill>
                  <a:srgbClr val="00B050"/>
                </a:solidFill>
              </a:rPr>
              <a:t>Measure</a:t>
            </a:r>
            <a:r>
              <a:rPr lang="fr-FR" sz="2800" b="1" dirty="0">
                <a:solidFill>
                  <a:srgbClr val="00B050"/>
                </a:solidFill>
              </a:rPr>
              <a:t> - HEP </a:t>
            </a:r>
          </a:p>
        </p:txBody>
      </p:sp>
    </p:spTree>
    <p:extLst>
      <p:ext uri="{BB962C8B-B14F-4D97-AF65-F5344CB8AC3E}">
        <p14:creationId xmlns:p14="http://schemas.microsoft.com/office/powerpoint/2010/main" val="2165187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128</Words>
  <Application>Microsoft Office PowerPoint</Application>
  <PresentationFormat>Widescreen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Makowski</dc:creator>
  <cp:lastModifiedBy>Dominique Makowski</cp:lastModifiedBy>
  <cp:revision>13</cp:revision>
  <dcterms:created xsi:type="dcterms:W3CDTF">2023-12-14T08:17:41Z</dcterms:created>
  <dcterms:modified xsi:type="dcterms:W3CDTF">2023-12-17T08:44:35Z</dcterms:modified>
</cp:coreProperties>
</file>