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DBB3B-A840-4719-903D-9E162DB1B0F6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72406-989E-45C6-A566-2D8D35CBF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30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618E-F8A3-C279-2EF2-0E6E4EF22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CF501-74F7-AA54-BF13-896D7471B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B2706-6E81-BEE6-76CB-00C3DC19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89963-E486-6B7B-7797-DC4FA309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6F264-2C2D-F4BC-D0C9-2B4FA461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36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4B6E-8DE3-E1CA-F751-87A8271D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99449-DEF4-16DE-8BFB-83A335C96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BA47-95E5-B30F-E2EF-8DD556F9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DE143-EE05-0A0B-0922-F6D54318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CF055-4D2B-677B-F810-89BFF972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36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57709-64F1-4F05-BC45-18E0CA836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10547-2D55-77E8-A11E-422E85551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563FE-996C-CA64-A00E-B7AA54C4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BC5A8-F901-8935-9CF2-0CCDF84A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5562F-9DF2-A42E-9B00-2488986B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01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2E0D-8165-0084-6811-0B78EEEC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6578-765A-D9AA-CB15-E0C36117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87EA-A9AB-C88C-3E76-8A73B421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23009-59CF-4CE2-BC7D-A99ED5FC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9CE04-2D9A-A236-DA68-71E9CCD8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50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C629-C18A-1F85-8732-984A3935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C0E53-3E33-C523-B731-EB69E7D79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050B6-5074-B9C2-CAAF-1307D74E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3506A-5985-8036-B2B4-1FB72482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D035-6363-CF1E-63F2-33FEC43F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6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A5E2-9322-F85E-8C22-D563EDBB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35B6-2F68-A0AC-5459-CC88DCF2F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76518-B9D6-E34E-D752-35CEFA6AB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432A0-EFB7-1B19-3BD7-91167AB3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DCB35-43CF-756F-A58C-15E5800C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BAF67-D1E3-AF83-9C8C-B0EC903F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13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DB9F-D1AE-01B2-868F-E798C0E2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EED3B-628E-5898-1E8E-49853BA84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EA339-CFBC-49B0-84B1-C1161F420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E8FEB-066A-CBD2-9F8E-1D81888AD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17E90-36ED-07AC-7FD7-3C5231592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D5F93-3F20-8C0C-F991-2110AA46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0CBD0-9CAD-C0E8-73F4-9D1756B7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8084F-49F6-8DAA-319D-31B57529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77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ECA5-63BF-C0EB-9FD7-96079F78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85A1E-1719-2F50-A916-73FA407F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17E92-7AE5-1062-DC0F-24823899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AE85B-BDA1-5B01-9343-FA511324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40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4E0D3-5DA5-A19D-A05D-520D63AF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9570D-2C93-3F27-25A3-784E8B0A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7ABDE-069E-C34F-0A91-58F6EAA1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25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6712-2A45-91AA-DBC3-F835E6C54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C06C4-896C-49F3-DBE3-3F1393F80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CCB4A-22CE-AA0D-A456-1236B2238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98766-7489-208B-F14E-58E574AD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71A73-9BB2-EF94-F7BA-A243B7A3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8413-5982-2AD1-56E9-33E67065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48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E08D-A219-08DD-A45E-820B5F19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19C78-71EB-A164-3771-63CDFC41B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3DC56-F464-8756-ADA6-BAD04FBB1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CCAAA-1F96-B5EA-9F37-461A1BA4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CC078-DC08-4CD8-180A-69116218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F186E-7024-C0E9-A4A2-E6FB1EFA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8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76F5E-2074-2FDE-4C84-BFAEC497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EBE51-BE9B-F57B-C2F4-39BC16E10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AF082-F830-C67F-2CCC-B67B9DDA4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8F29C-272C-4B9A-8D80-DE91448D868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6A9C0-421F-344F-C1DC-EF8A5F071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6BF2C-52A1-E803-F685-ED97FA69A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9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ymindoman.com/tag/entropy/" TargetMode="External"/><Relationship Id="rId7" Type="http://schemas.openxmlformats.org/officeDocument/2006/relationships/hyperlink" Target="https://www.proprofs.com/quiz-school/story.php?title=3dq-how-enlightened-are-yo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08FE48-6271-5385-9062-09024E0A8E81}"/>
              </a:ext>
            </a:extLst>
          </p:cNvPr>
          <p:cNvSpPr/>
          <p:nvPr/>
        </p:nvSpPr>
        <p:spPr>
          <a:xfrm>
            <a:off x="4381436" y="90112"/>
            <a:ext cx="3429128" cy="812034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0" ty="527050" sx="50000" sy="5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5" b="1" dirty="0" err="1"/>
              <a:t>Experience</a:t>
            </a:r>
            <a:r>
              <a:rPr lang="fr-FR" sz="2005" b="1" dirty="0"/>
              <a:t> of Reality</a:t>
            </a:r>
          </a:p>
          <a:p>
            <a:pPr algn="ctr"/>
            <a:r>
              <a:rPr lang="fr-FR" sz="1003" i="1" dirty="0" err="1"/>
              <a:t>Conscious</a:t>
            </a:r>
            <a:r>
              <a:rPr lang="fr-FR" sz="1003" i="1" dirty="0"/>
              <a:t> and </a:t>
            </a:r>
            <a:r>
              <a:rPr lang="fr-FR" sz="1003" i="1" dirty="0" err="1"/>
              <a:t>Unconscious</a:t>
            </a:r>
            <a:r>
              <a:rPr lang="fr-FR" sz="1003" i="1" dirty="0"/>
              <a:t> Feelings and </a:t>
            </a:r>
            <a:r>
              <a:rPr lang="fr-FR" sz="1003" i="1" dirty="0" err="1"/>
              <a:t>Beliefs</a:t>
            </a:r>
            <a:r>
              <a:rPr lang="fr-FR" sz="1003" i="1" dirty="0"/>
              <a:t> about Reality</a:t>
            </a:r>
            <a:endParaRPr lang="en-GB" sz="1003" i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99575F-0C9A-DE63-2044-D4560AE37317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6096000" y="902145"/>
            <a:ext cx="0" cy="5053581"/>
          </a:xfrm>
          <a:prstGeom prst="straightConnector1">
            <a:avLst/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logo for a university&#10;&#10;Description automatically generated">
            <a:extLst>
              <a:ext uri="{FF2B5EF4-FFF2-40B4-BE49-F238E27FC236}">
                <a16:creationId xmlns:a16="http://schemas.microsoft.com/office/drawing/2014/main" id="{930748F0-9E8D-2B43-6C04-96415F04A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29" y="90112"/>
            <a:ext cx="1405491" cy="6388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C4AFCC-04FD-9ECC-0851-0B23D308A12B}"/>
              </a:ext>
            </a:extLst>
          </p:cNvPr>
          <p:cNvSpPr/>
          <p:nvPr/>
        </p:nvSpPr>
        <p:spPr>
          <a:xfrm>
            <a:off x="3822846" y="2842374"/>
            <a:ext cx="1931141" cy="11731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5" b="1" dirty="0" err="1"/>
              <a:t>Bodily</a:t>
            </a:r>
            <a:r>
              <a:rPr lang="fr-FR" sz="2005" b="1" dirty="0"/>
              <a:t> </a:t>
            </a:r>
            <a:r>
              <a:rPr lang="fr-FR" sz="2005" b="1" dirty="0" err="1"/>
              <a:t>Signals</a:t>
            </a:r>
            <a:endParaRPr lang="fr-FR" sz="2005" b="1" dirty="0"/>
          </a:p>
          <a:p>
            <a:pPr algn="ctr"/>
            <a:r>
              <a:rPr lang="fr-FR" sz="1003" i="1" dirty="0"/>
              <a:t>Affective </a:t>
            </a:r>
            <a:r>
              <a:rPr lang="fr-FR" sz="1003" i="1" dirty="0" err="1"/>
              <a:t>reactions</a:t>
            </a:r>
            <a:r>
              <a:rPr lang="fr-FR" sz="1003" i="1" dirty="0"/>
              <a:t>, </a:t>
            </a:r>
          </a:p>
          <a:p>
            <a:pPr algn="ctr"/>
            <a:r>
              <a:rPr lang="fr-FR" sz="1003" i="1" dirty="0" err="1"/>
              <a:t>Interoception</a:t>
            </a:r>
            <a:r>
              <a:rPr lang="fr-FR" sz="1003" i="1" dirty="0"/>
              <a:t>, </a:t>
            </a:r>
            <a:r>
              <a:rPr lang="fr-FR" sz="1003" i="1" dirty="0" err="1"/>
              <a:t>Embodiment</a:t>
            </a:r>
            <a:endParaRPr lang="en-GB" sz="1003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5EF19F-56E4-D65F-43B3-02A33987D483}"/>
              </a:ext>
            </a:extLst>
          </p:cNvPr>
          <p:cNvSpPr/>
          <p:nvPr/>
        </p:nvSpPr>
        <p:spPr>
          <a:xfrm>
            <a:off x="6437802" y="2842374"/>
            <a:ext cx="1931141" cy="11731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5" b="1" dirty="0"/>
              <a:t>Cognitive Control</a:t>
            </a:r>
          </a:p>
          <a:p>
            <a:pPr algn="ctr"/>
            <a:r>
              <a:rPr lang="fr-FR" sz="1003" i="1" dirty="0" err="1"/>
              <a:t>Executive</a:t>
            </a:r>
            <a:r>
              <a:rPr lang="fr-FR" sz="1003" i="1" dirty="0"/>
              <a:t> </a:t>
            </a:r>
            <a:r>
              <a:rPr lang="fr-FR" sz="1003" i="1" dirty="0" err="1"/>
              <a:t>functions</a:t>
            </a:r>
            <a:endParaRPr lang="en-GB" sz="1003" i="1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0E244C3-E1E5-02DD-AFC2-A82911B17308}"/>
              </a:ext>
            </a:extLst>
          </p:cNvPr>
          <p:cNvGrpSpPr/>
          <p:nvPr/>
        </p:nvGrpSpPr>
        <p:grpSpPr>
          <a:xfrm>
            <a:off x="8712967" y="2142980"/>
            <a:ext cx="1804804" cy="2571911"/>
            <a:chOff x="14215900" y="4274552"/>
            <a:chExt cx="3783921" cy="513012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C511ED1-CFA2-6504-6FE0-550165F192C8}"/>
                </a:ext>
              </a:extLst>
            </p:cNvPr>
            <p:cNvSpPr/>
            <p:nvPr/>
          </p:nvSpPr>
          <p:spPr>
            <a:xfrm>
              <a:off x="14215900" y="4274552"/>
              <a:ext cx="3783921" cy="513012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404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2612C13-8DD7-8F95-4A59-8E58A0D83E1A}"/>
                </a:ext>
              </a:extLst>
            </p:cNvPr>
            <p:cNvSpPr/>
            <p:nvPr/>
          </p:nvSpPr>
          <p:spPr>
            <a:xfrm>
              <a:off x="14398649" y="4274552"/>
              <a:ext cx="3601172" cy="51301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4" b="1" dirty="0" err="1">
                  <a:solidFill>
                    <a:srgbClr val="00B050"/>
                  </a:solidFill>
                </a:rPr>
                <a:t>Neuropsychological</a:t>
              </a:r>
              <a:r>
                <a:rPr lang="fr-FR" sz="1404" b="1" dirty="0">
                  <a:solidFill>
                    <a:srgbClr val="00B050"/>
                  </a:solidFill>
                </a:rPr>
                <a:t> Profile</a:t>
              </a:r>
            </a:p>
            <a:p>
              <a:endParaRPr lang="fr-FR" sz="1003" b="1" dirty="0">
                <a:solidFill>
                  <a:srgbClr val="00B050"/>
                </a:solidFill>
              </a:endParaRPr>
            </a:p>
            <a:p>
              <a:r>
                <a:rPr lang="en-GB" sz="1003" b="1" dirty="0">
                  <a:solidFill>
                    <a:srgbClr val="00B050"/>
                  </a:solidFill>
                </a:rPr>
                <a:t>Who are we?</a:t>
              </a:r>
            </a:p>
            <a:p>
              <a:pPr marL="229194" indent="-229194">
                <a:buFont typeface="Wingdings" panose="05000000000000000000" pitchFamily="2" charset="2"/>
                <a:buChar char="ü"/>
              </a:pPr>
              <a:r>
                <a:rPr lang="en-GB" sz="1003" i="1" dirty="0">
                  <a:solidFill>
                    <a:srgbClr val="00B050"/>
                  </a:solidFill>
                </a:rPr>
                <a:t>Sense of Self</a:t>
              </a:r>
            </a:p>
            <a:p>
              <a:pPr marL="229194" indent="-229194">
                <a:buFont typeface="Wingdings" panose="05000000000000000000" pitchFamily="2" charset="2"/>
                <a:buChar char="ü"/>
              </a:pPr>
              <a:r>
                <a:rPr lang="en-GB" sz="1003" i="1" dirty="0">
                  <a:solidFill>
                    <a:srgbClr val="00B050"/>
                  </a:solidFill>
                </a:rPr>
                <a:t>Core Personality</a:t>
              </a:r>
            </a:p>
            <a:p>
              <a:pPr marL="229194" indent="-229194">
                <a:buFont typeface="Wingdings" panose="05000000000000000000" pitchFamily="2" charset="2"/>
                <a:buChar char="ü"/>
              </a:pPr>
              <a:r>
                <a:rPr lang="en-GB" sz="1003" i="1" dirty="0">
                  <a:solidFill>
                    <a:srgbClr val="00B050"/>
                  </a:solidFill>
                </a:rPr>
                <a:t>…</a:t>
              </a:r>
            </a:p>
            <a:p>
              <a:endParaRPr lang="en-GB" sz="1003" b="1" dirty="0">
                <a:solidFill>
                  <a:srgbClr val="00B050"/>
                </a:solidFill>
              </a:endParaRPr>
            </a:p>
            <a:p>
              <a:r>
                <a:rPr lang="en-GB" sz="1003" b="1" dirty="0">
                  <a:solidFill>
                    <a:srgbClr val="00B050"/>
                  </a:solidFill>
                </a:rPr>
                <a:t>How to measure it?</a:t>
              </a:r>
            </a:p>
            <a:p>
              <a:pPr marL="229194" indent="-229194">
                <a:buFont typeface="Wingdings" panose="05000000000000000000" pitchFamily="2" charset="2"/>
                <a:buChar char="ü"/>
              </a:pPr>
              <a:r>
                <a:rPr lang="en-GB" sz="1003" i="1" dirty="0">
                  <a:solidFill>
                    <a:srgbClr val="00B050"/>
                  </a:solidFill>
                </a:rPr>
                <a:t>Psychometry</a:t>
              </a:r>
            </a:p>
            <a:p>
              <a:pPr marL="229194" indent="-229194">
                <a:buFont typeface="Wingdings" panose="05000000000000000000" pitchFamily="2" charset="2"/>
                <a:buChar char="ü"/>
              </a:pPr>
              <a:r>
                <a:rPr lang="en-GB" sz="1003" i="1" dirty="0">
                  <a:solidFill>
                    <a:srgbClr val="00B050"/>
                  </a:solidFill>
                </a:rPr>
                <a:t>Clinical applications</a:t>
              </a:r>
            </a:p>
            <a:p>
              <a:pPr marL="229194" indent="-229194">
                <a:buFont typeface="Wingdings" panose="05000000000000000000" pitchFamily="2" charset="2"/>
                <a:buChar char="ü"/>
              </a:pPr>
              <a:r>
                <a:rPr lang="en-GB" sz="1003" i="1" dirty="0">
                  <a:solidFill>
                    <a:srgbClr val="00B050"/>
                  </a:solidFill>
                </a:rPr>
                <a:t>…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36259EA-563C-98D5-00A1-6A7A6B2402B3}"/>
              </a:ext>
            </a:extLst>
          </p:cNvPr>
          <p:cNvGrpSpPr/>
          <p:nvPr/>
        </p:nvGrpSpPr>
        <p:grpSpPr>
          <a:xfrm>
            <a:off x="1674229" y="2142980"/>
            <a:ext cx="1804804" cy="2571911"/>
            <a:chOff x="0" y="4274552"/>
            <a:chExt cx="3783921" cy="513012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DC71413-4EB8-A986-3AEE-C765FD5F7080}"/>
                </a:ext>
              </a:extLst>
            </p:cNvPr>
            <p:cNvSpPr/>
            <p:nvPr/>
          </p:nvSpPr>
          <p:spPr>
            <a:xfrm>
              <a:off x="0" y="4274552"/>
              <a:ext cx="3783921" cy="513012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404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86CABB-DAF6-B3F7-E008-BE28EAEC6D6D}"/>
                </a:ext>
              </a:extLst>
            </p:cNvPr>
            <p:cNvSpPr/>
            <p:nvPr/>
          </p:nvSpPr>
          <p:spPr>
            <a:xfrm>
              <a:off x="176543" y="4274552"/>
              <a:ext cx="3607374" cy="51301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4" b="1" dirty="0" err="1">
                  <a:solidFill>
                    <a:schemeClr val="accent2"/>
                  </a:solidFill>
                </a:rPr>
                <a:t>Metascience</a:t>
              </a:r>
              <a:r>
                <a:rPr lang="fr-FR" sz="1404" b="1" dirty="0">
                  <a:solidFill>
                    <a:schemeClr val="accent2"/>
                  </a:solidFill>
                </a:rPr>
                <a:t> </a:t>
              </a:r>
            </a:p>
            <a:p>
              <a:endParaRPr lang="fr-FR" sz="1003" b="1" dirty="0">
                <a:solidFill>
                  <a:schemeClr val="accent2"/>
                </a:solidFill>
              </a:endParaRPr>
            </a:p>
            <a:p>
              <a:r>
                <a:rPr lang="fr-FR" sz="1003" b="1" dirty="0">
                  <a:solidFill>
                    <a:schemeClr val="accent2"/>
                  </a:solidFill>
                </a:rPr>
                <a:t>Methods</a:t>
              </a:r>
            </a:p>
            <a:p>
              <a:pPr marL="229194" indent="-229194">
                <a:buFont typeface="Arial" panose="020B0604020202020204" pitchFamily="34" charset="0"/>
                <a:buChar char="•"/>
              </a:pPr>
              <a:r>
                <a:rPr lang="fr-FR" sz="1003" i="1" dirty="0" err="1">
                  <a:solidFill>
                    <a:schemeClr val="accent2"/>
                  </a:solidFill>
                </a:rPr>
                <a:t>Improving</a:t>
              </a:r>
              <a:r>
                <a:rPr lang="fr-FR" sz="1003" i="1" dirty="0">
                  <a:solidFill>
                    <a:schemeClr val="accent2"/>
                  </a:solidFill>
                </a:rPr>
                <a:t> science</a:t>
              </a:r>
            </a:p>
            <a:p>
              <a:pPr marL="229194" indent="-229194">
                <a:buFont typeface="Arial" panose="020B0604020202020204" pitchFamily="34" charset="0"/>
                <a:buChar char="•"/>
              </a:pPr>
              <a:r>
                <a:rPr lang="fr-FR" sz="1003" i="1" dirty="0" err="1">
                  <a:solidFill>
                    <a:schemeClr val="accent2"/>
                  </a:solidFill>
                </a:rPr>
                <a:t>Developping</a:t>
              </a:r>
              <a:r>
                <a:rPr lang="fr-FR" sz="1003" i="1" dirty="0">
                  <a:solidFill>
                    <a:schemeClr val="accent2"/>
                  </a:solidFill>
                </a:rPr>
                <a:t> </a:t>
              </a:r>
              <a:r>
                <a:rPr lang="fr-FR" sz="1003" i="1" dirty="0" err="1">
                  <a:solidFill>
                    <a:schemeClr val="accent2"/>
                  </a:solidFill>
                </a:rPr>
                <a:t>tools</a:t>
              </a:r>
              <a:endParaRPr lang="fr-FR" sz="1003" i="1" dirty="0">
                <a:solidFill>
                  <a:schemeClr val="accent2"/>
                </a:solidFill>
              </a:endParaRPr>
            </a:p>
            <a:p>
              <a:pPr marL="229194" indent="-229194">
                <a:buFont typeface="Arial" panose="020B0604020202020204" pitchFamily="34" charset="0"/>
                <a:buChar char="•"/>
              </a:pPr>
              <a:endParaRPr lang="fr-FR" sz="1003" b="1" dirty="0">
                <a:solidFill>
                  <a:schemeClr val="accent2"/>
                </a:solidFill>
              </a:endParaRPr>
            </a:p>
            <a:p>
              <a:r>
                <a:rPr lang="en-GB" sz="1003" b="1" dirty="0">
                  <a:solidFill>
                    <a:schemeClr val="accent2"/>
                  </a:solidFill>
                </a:rPr>
                <a:t>Context</a:t>
              </a:r>
            </a:p>
            <a:p>
              <a:pPr marL="229194" indent="-229194">
                <a:buFont typeface="Arial" panose="020B0604020202020204" pitchFamily="34" charset="0"/>
                <a:buChar char="•"/>
              </a:pPr>
              <a:r>
                <a:rPr lang="en-GB" sz="1003" i="1" dirty="0">
                  <a:solidFill>
                    <a:schemeClr val="accent2"/>
                  </a:solidFill>
                </a:rPr>
                <a:t>History</a:t>
              </a:r>
            </a:p>
            <a:p>
              <a:pPr marL="229194" indent="-229194">
                <a:buFont typeface="Arial" panose="020B0604020202020204" pitchFamily="34" charset="0"/>
                <a:buChar char="•"/>
              </a:pPr>
              <a:r>
                <a:rPr lang="en-GB" sz="1003" i="1" dirty="0">
                  <a:solidFill>
                    <a:schemeClr val="accent2"/>
                  </a:solidFill>
                </a:rPr>
                <a:t>Philosophy of science</a:t>
              </a:r>
            </a:p>
            <a:p>
              <a:endParaRPr lang="en-GB" sz="1404" b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321B8F-89BD-1828-83F6-B9AC9090E00B}"/>
              </a:ext>
            </a:extLst>
          </p:cNvPr>
          <p:cNvCxnSpPr>
            <a:cxnSpLocks/>
          </p:cNvCxnSpPr>
          <p:nvPr/>
        </p:nvCxnSpPr>
        <p:spPr>
          <a:xfrm rot="17100000">
            <a:off x="3853822" y="1880640"/>
            <a:ext cx="195699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DF55DA-DD13-B3CC-EB27-065C18ED7565}"/>
              </a:ext>
            </a:extLst>
          </p:cNvPr>
          <p:cNvCxnSpPr>
            <a:cxnSpLocks/>
          </p:cNvCxnSpPr>
          <p:nvPr/>
        </p:nvCxnSpPr>
        <p:spPr>
          <a:xfrm rot="17100000" flipH="1">
            <a:off x="3832890" y="1946339"/>
            <a:ext cx="177497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39FD09-5BDB-8BB3-C13F-B6078E47D37E}"/>
              </a:ext>
            </a:extLst>
          </p:cNvPr>
          <p:cNvCxnSpPr>
            <a:cxnSpLocks/>
          </p:cNvCxnSpPr>
          <p:nvPr/>
        </p:nvCxnSpPr>
        <p:spPr>
          <a:xfrm rot="4500000" flipH="1">
            <a:off x="6381823" y="1891744"/>
            <a:ext cx="195699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DC06A5-9756-5761-6DB4-87B3396C43D4}"/>
              </a:ext>
            </a:extLst>
          </p:cNvPr>
          <p:cNvCxnSpPr>
            <a:cxnSpLocks/>
          </p:cNvCxnSpPr>
          <p:nvPr/>
        </p:nvCxnSpPr>
        <p:spPr>
          <a:xfrm rot="4500000">
            <a:off x="6584767" y="1957443"/>
            <a:ext cx="177497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936FFD5-07F3-5742-4597-CB452CD8E461}"/>
              </a:ext>
            </a:extLst>
          </p:cNvPr>
          <p:cNvCxnSpPr>
            <a:cxnSpLocks/>
          </p:cNvCxnSpPr>
          <p:nvPr/>
        </p:nvCxnSpPr>
        <p:spPr>
          <a:xfrm rot="17100000">
            <a:off x="6408413" y="5017625"/>
            <a:ext cx="198992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BF3827-FDE8-D62D-EFBB-3385D1B09F70}"/>
              </a:ext>
            </a:extLst>
          </p:cNvPr>
          <p:cNvCxnSpPr>
            <a:cxnSpLocks/>
          </p:cNvCxnSpPr>
          <p:nvPr/>
        </p:nvCxnSpPr>
        <p:spPr>
          <a:xfrm rot="4500000" flipH="1">
            <a:off x="3793668" y="5017625"/>
            <a:ext cx="198992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E25B793-A56A-CE23-9D51-6D3676F5D0C1}"/>
              </a:ext>
            </a:extLst>
          </p:cNvPr>
          <p:cNvSpPr/>
          <p:nvPr/>
        </p:nvSpPr>
        <p:spPr>
          <a:xfrm>
            <a:off x="7516634" y="4116948"/>
            <a:ext cx="1173123" cy="54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2" b="1" dirty="0" err="1">
                <a:solidFill>
                  <a:srgbClr val="00B050"/>
                </a:solidFill>
              </a:rPr>
              <a:t>DoggoNogo</a:t>
            </a:r>
            <a:endParaRPr lang="en-GB" sz="902" b="1" dirty="0">
              <a:solidFill>
                <a:srgbClr val="00B05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479793-BED9-737C-9306-84E421199C5C}"/>
              </a:ext>
            </a:extLst>
          </p:cNvPr>
          <p:cNvSpPr/>
          <p:nvPr/>
        </p:nvSpPr>
        <p:spPr>
          <a:xfrm>
            <a:off x="4511477" y="4116948"/>
            <a:ext cx="1173123" cy="54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2" b="1" dirty="0" err="1">
                <a:solidFill>
                  <a:srgbClr val="00B050"/>
                </a:solidFill>
              </a:rPr>
              <a:t>Interoception</a:t>
            </a:r>
            <a:r>
              <a:rPr lang="fr-FR" sz="902" b="1" dirty="0">
                <a:solidFill>
                  <a:srgbClr val="00B050"/>
                </a:solidFill>
              </a:rPr>
              <a:t> </a:t>
            </a:r>
            <a:r>
              <a:rPr lang="fr-FR" sz="902" b="1" dirty="0" err="1">
                <a:solidFill>
                  <a:srgbClr val="00B050"/>
                </a:solidFill>
              </a:rPr>
              <a:t>Assessment</a:t>
            </a:r>
            <a:endParaRPr lang="fr-FR" sz="902" b="1" dirty="0">
              <a:solidFill>
                <a:srgbClr val="00B05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71EEE2-5A3B-5504-A2B1-C32024E1A231}"/>
              </a:ext>
            </a:extLst>
          </p:cNvPr>
          <p:cNvSpPr/>
          <p:nvPr/>
        </p:nvSpPr>
        <p:spPr>
          <a:xfrm>
            <a:off x="6057550" y="4116948"/>
            <a:ext cx="1173123" cy="54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2" b="1" dirty="0">
                <a:solidFill>
                  <a:srgbClr val="00B050"/>
                </a:solidFill>
              </a:rPr>
              <a:t>Emotion </a:t>
            </a:r>
            <a:r>
              <a:rPr lang="fr-FR" sz="902" b="1" dirty="0" err="1">
                <a:solidFill>
                  <a:srgbClr val="00B050"/>
                </a:solidFill>
              </a:rPr>
              <a:t>Regulation</a:t>
            </a:r>
            <a:r>
              <a:rPr lang="fr-FR" sz="902" b="1" dirty="0">
                <a:solidFill>
                  <a:srgbClr val="00B050"/>
                </a:solidFill>
              </a:rPr>
              <a:t> </a:t>
            </a:r>
            <a:r>
              <a:rPr lang="fr-FR" sz="902" b="1" dirty="0" err="1">
                <a:solidFill>
                  <a:srgbClr val="00B050"/>
                </a:solidFill>
              </a:rPr>
              <a:t>Task</a:t>
            </a:r>
            <a:endParaRPr lang="en-GB" sz="902" b="1" dirty="0">
              <a:solidFill>
                <a:srgbClr val="00B05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F439D6-295A-A1E7-6C41-C80DE4E122C8}"/>
              </a:ext>
            </a:extLst>
          </p:cNvPr>
          <p:cNvSpPr/>
          <p:nvPr/>
        </p:nvSpPr>
        <p:spPr>
          <a:xfrm>
            <a:off x="4886782" y="1302703"/>
            <a:ext cx="1173123" cy="54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2" dirty="0" err="1">
                <a:solidFill>
                  <a:schemeClr val="tx1"/>
                </a:solidFill>
              </a:rPr>
              <a:t>PrimalsInteroception</a:t>
            </a:r>
            <a:endParaRPr lang="en-GB" sz="902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3E5F97-6806-5837-C86F-3EC725E7B193}"/>
              </a:ext>
            </a:extLst>
          </p:cNvPr>
          <p:cNvSpPr/>
          <p:nvPr/>
        </p:nvSpPr>
        <p:spPr>
          <a:xfrm>
            <a:off x="4513575" y="1743406"/>
            <a:ext cx="1173123" cy="54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2" dirty="0" err="1">
                <a:solidFill>
                  <a:schemeClr val="tx1"/>
                </a:solidFill>
              </a:rPr>
              <a:t>FakeNews</a:t>
            </a:r>
            <a:endParaRPr lang="en-GB" sz="902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271EFC9-10A0-F1A3-03F1-72E9CACDE12A}"/>
              </a:ext>
            </a:extLst>
          </p:cNvPr>
          <p:cNvSpPr/>
          <p:nvPr/>
        </p:nvSpPr>
        <p:spPr>
          <a:xfrm>
            <a:off x="3815807" y="1572234"/>
            <a:ext cx="1173123" cy="54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2" dirty="0" err="1">
                <a:solidFill>
                  <a:schemeClr val="tx1"/>
                </a:solidFill>
              </a:rPr>
              <a:t>FictionEro</a:t>
            </a:r>
            <a:endParaRPr lang="en-GB" sz="902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23562F7-CF93-3954-DA80-F6969D173983}"/>
              </a:ext>
            </a:extLst>
          </p:cNvPr>
          <p:cNvSpPr/>
          <p:nvPr/>
        </p:nvSpPr>
        <p:spPr>
          <a:xfrm>
            <a:off x="3509889" y="2430301"/>
            <a:ext cx="1173123" cy="54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2" b="1" dirty="0" err="1">
                <a:solidFill>
                  <a:schemeClr val="accent2"/>
                </a:solidFill>
              </a:rPr>
              <a:t>NeuroKit</a:t>
            </a:r>
            <a:endParaRPr lang="en-GB" sz="902" b="1" dirty="0">
              <a:solidFill>
                <a:schemeClr val="accent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973D01A-0236-AE14-74C0-C62148322544}"/>
              </a:ext>
            </a:extLst>
          </p:cNvPr>
          <p:cNvSpPr/>
          <p:nvPr/>
        </p:nvSpPr>
        <p:spPr>
          <a:xfrm>
            <a:off x="7472256" y="1570401"/>
            <a:ext cx="1173123" cy="54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2" b="1" dirty="0" err="1">
                <a:solidFill>
                  <a:schemeClr val="accent2"/>
                </a:solidFill>
              </a:rPr>
              <a:t>Pyllusion</a:t>
            </a:r>
            <a:endParaRPr lang="en-GB" sz="902" b="1" dirty="0">
              <a:solidFill>
                <a:schemeClr val="accent2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9FC4B9C-53C1-81BA-24B8-120CD28FFF3A}"/>
              </a:ext>
            </a:extLst>
          </p:cNvPr>
          <p:cNvSpPr/>
          <p:nvPr/>
        </p:nvSpPr>
        <p:spPr>
          <a:xfrm>
            <a:off x="7246684" y="1359561"/>
            <a:ext cx="1173123" cy="54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2" b="1" dirty="0" err="1">
                <a:solidFill>
                  <a:srgbClr val="00B050"/>
                </a:solidFill>
              </a:rPr>
              <a:t>IllusionGame</a:t>
            </a:r>
            <a:endParaRPr lang="en-GB" sz="902" b="1" dirty="0">
              <a:solidFill>
                <a:srgbClr val="00B05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B0FE60-2CB3-D757-B860-32DE5503AE22}"/>
              </a:ext>
            </a:extLst>
          </p:cNvPr>
          <p:cNvSpPr/>
          <p:nvPr/>
        </p:nvSpPr>
        <p:spPr>
          <a:xfrm>
            <a:off x="4375400" y="2149906"/>
            <a:ext cx="1173123" cy="54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2" dirty="0">
                <a:solidFill>
                  <a:schemeClr val="tx1"/>
                </a:solidFill>
              </a:rPr>
              <a:t>Avengers</a:t>
            </a:r>
            <a:endParaRPr lang="en-GB" sz="902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035002-B4E1-D0F7-BA14-E4E389087072}"/>
              </a:ext>
            </a:extLst>
          </p:cNvPr>
          <p:cNvSpPr/>
          <p:nvPr/>
        </p:nvSpPr>
        <p:spPr>
          <a:xfrm>
            <a:off x="4381436" y="5955726"/>
            <a:ext cx="3429128" cy="812162"/>
          </a:xfrm>
          <a:prstGeom prst="roundRect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/>
            <a:tile tx="0" ty="-30480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5" b="1" dirty="0" err="1"/>
              <a:t>Willpower</a:t>
            </a:r>
            <a:endParaRPr lang="fr-FR" sz="2005" b="1" dirty="0"/>
          </a:p>
          <a:p>
            <a:pPr algn="ctr"/>
            <a:r>
              <a:rPr lang="fr-FR" sz="1003" i="1" dirty="0" err="1"/>
              <a:t>Voluntary</a:t>
            </a:r>
            <a:r>
              <a:rPr lang="fr-FR" sz="1003" i="1" dirty="0"/>
              <a:t> control of </a:t>
            </a:r>
            <a:r>
              <a:rPr lang="fr-FR" sz="1003" i="1" dirty="0" err="1"/>
              <a:t>oneself</a:t>
            </a:r>
            <a:r>
              <a:rPr lang="fr-FR" sz="2005" b="1" dirty="0"/>
              <a:t> </a:t>
            </a:r>
            <a:endParaRPr lang="en-GB" sz="2005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BCE940-1479-BA61-44D9-47B809A90D50}"/>
              </a:ext>
            </a:extLst>
          </p:cNvPr>
          <p:cNvSpPr/>
          <p:nvPr/>
        </p:nvSpPr>
        <p:spPr>
          <a:xfrm>
            <a:off x="4414525" y="4120968"/>
            <a:ext cx="141732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F817-6F40-58F2-1ABC-6A534181E295}"/>
              </a:ext>
            </a:extLst>
          </p:cNvPr>
          <p:cNvSpPr/>
          <p:nvPr/>
        </p:nvSpPr>
        <p:spPr>
          <a:xfrm>
            <a:off x="4764683" y="1341517"/>
            <a:ext cx="141732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2" grpId="0" animBg="1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173F840-024B-F6BD-FBE4-709D1A33E99D}"/>
              </a:ext>
            </a:extLst>
          </p:cNvPr>
          <p:cNvSpPr txBox="1"/>
          <p:nvPr/>
        </p:nvSpPr>
        <p:spPr>
          <a:xfrm>
            <a:off x="0" y="0"/>
            <a:ext cx="653034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err="1">
                <a:solidFill>
                  <a:srgbClr val="0070C0"/>
                </a:solidFill>
              </a:rPr>
              <a:t>PrimalsInteroception</a:t>
            </a:r>
            <a:endParaRPr lang="fr-FR" sz="2800" b="1" dirty="0">
              <a:solidFill>
                <a:srgbClr val="0070C0"/>
              </a:solidFill>
            </a:endParaRPr>
          </a:p>
          <a:p>
            <a:endParaRPr lang="fr-FR" sz="2800" b="1" dirty="0"/>
          </a:p>
          <a:p>
            <a:r>
              <a:rPr lang="fr-FR" b="1" dirty="0">
                <a:solidFill>
                  <a:schemeClr val="tx1"/>
                </a:solidFill>
              </a:rPr>
              <a:t>Goal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Test the 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interoceptive</a:t>
            </a:r>
            <a:r>
              <a:rPr lang="fr-FR" dirty="0"/>
              <a:t> </a:t>
            </a:r>
            <a:r>
              <a:rPr lang="fr-FR" dirty="0" err="1"/>
              <a:t>abilities</a:t>
            </a:r>
            <a:r>
              <a:rPr lang="fr-FR" dirty="0"/>
              <a:t> and primal world </a:t>
            </a:r>
            <a:r>
              <a:rPr lang="fr-FR" dirty="0" err="1"/>
              <a:t>beliefs</a:t>
            </a:r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/>
              <a:t>Method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Questionnaire of </a:t>
            </a:r>
            <a:r>
              <a:rPr lang="fr-FR" dirty="0"/>
              <a:t>Primal World </a:t>
            </a:r>
            <a:r>
              <a:rPr lang="fr-FR" dirty="0" err="1"/>
              <a:t>Beliefs</a:t>
            </a:r>
            <a:r>
              <a:rPr lang="fr-FR" dirty="0"/>
              <a:t> (PI-99)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/>
              <a:t>Interoceptive</a:t>
            </a:r>
            <a:r>
              <a:rPr lang="fr-FR" dirty="0"/>
              <a:t> Battery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3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173F840-024B-F6BD-FBE4-709D1A33E99D}"/>
              </a:ext>
            </a:extLst>
          </p:cNvPr>
          <p:cNvSpPr txBox="1"/>
          <p:nvPr/>
        </p:nvSpPr>
        <p:spPr>
          <a:xfrm>
            <a:off x="0" y="0"/>
            <a:ext cx="65303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CODENAME: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Brief </a:t>
            </a:r>
            <a:r>
              <a:rPr lang="fr-FR" b="1" dirty="0" err="1">
                <a:solidFill>
                  <a:srgbClr val="0070C0"/>
                </a:solidFill>
              </a:rPr>
              <a:t>Assessment</a:t>
            </a:r>
            <a:r>
              <a:rPr lang="fr-FR" b="1" dirty="0">
                <a:solidFill>
                  <a:srgbClr val="0070C0"/>
                </a:solidFill>
              </a:rPr>
              <a:t> of </a:t>
            </a:r>
            <a:r>
              <a:rPr lang="fr-FR" b="1" dirty="0" err="1">
                <a:solidFill>
                  <a:srgbClr val="0070C0"/>
                </a:solidFill>
              </a:rPr>
              <a:t>Interoception</a:t>
            </a:r>
            <a:r>
              <a:rPr lang="fr-FR" b="1" dirty="0">
                <a:solidFill>
                  <a:srgbClr val="0070C0"/>
                </a:solidFill>
              </a:rPr>
              <a:t> in </a:t>
            </a:r>
            <a:r>
              <a:rPr lang="fr-FR" b="1" dirty="0" err="1">
                <a:solidFill>
                  <a:srgbClr val="0070C0"/>
                </a:solidFill>
              </a:rPr>
              <a:t>Neuropsychology</a:t>
            </a:r>
            <a:r>
              <a:rPr lang="fr-FR" b="1" dirty="0">
                <a:solidFill>
                  <a:srgbClr val="0070C0"/>
                </a:solidFill>
              </a:rPr>
              <a:t> (</a:t>
            </a:r>
            <a:r>
              <a:rPr lang="fr-FR" b="1" dirty="0" err="1">
                <a:solidFill>
                  <a:srgbClr val="0070C0"/>
                </a:solidFill>
              </a:rPr>
              <a:t>BrAIN</a:t>
            </a:r>
            <a:r>
              <a:rPr lang="fr-FR" b="1" dirty="0">
                <a:solidFill>
                  <a:srgbClr val="0070C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0070C0"/>
                </a:solidFill>
              </a:rPr>
              <a:t>Comprehensive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Interoceptive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Assessment</a:t>
            </a:r>
            <a:r>
              <a:rPr lang="fr-FR" b="1" dirty="0">
                <a:solidFill>
                  <a:srgbClr val="0070C0"/>
                </a:solidFill>
              </a:rPr>
              <a:t> (CIA)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4DE821-2684-79D9-4D6E-8B16A1CBB057}"/>
              </a:ext>
            </a:extLst>
          </p:cNvPr>
          <p:cNvSpPr txBox="1"/>
          <p:nvPr/>
        </p:nvSpPr>
        <p:spPr>
          <a:xfrm>
            <a:off x="0" y="1520369"/>
            <a:ext cx="6118860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/>
                </a:solidFill>
              </a:rPr>
              <a:t>Goal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/>
              <a:t>Long </a:t>
            </a:r>
            <a:r>
              <a:rPr lang="fr-FR" sz="1600" b="1" dirty="0" err="1"/>
              <a:t>term</a:t>
            </a:r>
            <a:r>
              <a:rPr lang="fr-FR" sz="1600" dirty="0"/>
              <a:t>: </a:t>
            </a:r>
            <a:r>
              <a:rPr lang="fr-FR" sz="1600" dirty="0" err="1"/>
              <a:t>Develop</a:t>
            </a:r>
            <a:r>
              <a:rPr lang="fr-FR" sz="1600" dirty="0"/>
              <a:t> an </a:t>
            </a:r>
            <a:r>
              <a:rPr lang="fr-FR" sz="1600" dirty="0" err="1"/>
              <a:t>interoception</a:t>
            </a:r>
            <a:r>
              <a:rPr lang="fr-FR" sz="1600" dirty="0"/>
              <a:t> </a:t>
            </a:r>
            <a:r>
              <a:rPr lang="fr-FR" sz="1600" dirty="0" err="1"/>
              <a:t>ability</a:t>
            </a:r>
            <a:r>
              <a:rPr lang="fr-FR" sz="1600" dirty="0"/>
              <a:t> </a:t>
            </a:r>
            <a:r>
              <a:rPr lang="fr-FR" sz="1600" dirty="0" err="1"/>
              <a:t>assessment</a:t>
            </a:r>
            <a:r>
              <a:rPr lang="fr-FR" sz="1600" dirty="0"/>
              <a:t> </a:t>
            </a:r>
            <a:r>
              <a:rPr lang="fr-FR" sz="1600" dirty="0" err="1"/>
              <a:t>paradigm</a:t>
            </a:r>
            <a:r>
              <a:rPr lang="fr-FR" sz="1600" dirty="0"/>
              <a:t> for </a:t>
            </a:r>
            <a:r>
              <a:rPr lang="fr-FR" sz="1600" dirty="0" err="1"/>
              <a:t>potential</a:t>
            </a:r>
            <a:r>
              <a:rPr lang="fr-FR" sz="1600" dirty="0"/>
              <a:t> usage in </a:t>
            </a:r>
            <a:r>
              <a:rPr lang="fr-FR" sz="1600" dirty="0" err="1"/>
              <a:t>clinical</a:t>
            </a:r>
            <a:r>
              <a:rPr lang="fr-FR" sz="1600" dirty="0"/>
              <a:t> </a:t>
            </a:r>
            <a:r>
              <a:rPr lang="fr-FR" sz="1600" dirty="0" err="1"/>
              <a:t>neuropsychology</a:t>
            </a:r>
            <a:endParaRPr lang="fr-F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Reliable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Cheap &amp; « Portable »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 err="1"/>
              <a:t>Implicit</a:t>
            </a:r>
            <a:r>
              <a:rPr lang="fr-FR" sz="1600" dirty="0"/>
              <a:t> and Explicit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Objective and Subjective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/>
              <a:t>Short </a:t>
            </a:r>
            <a:r>
              <a:rPr lang="fr-FR" sz="1600" b="1" dirty="0" err="1"/>
              <a:t>term</a:t>
            </a:r>
            <a:r>
              <a:rPr lang="fr-FR" sz="1600" dirty="0"/>
              <a:t>: </a:t>
            </a:r>
            <a:r>
              <a:rPr lang="fr-FR" sz="1600" dirty="0" err="1"/>
              <a:t>understand</a:t>
            </a:r>
            <a:r>
              <a:rPr lang="fr-FR" sz="1600" dirty="0"/>
              <a:t> the </a:t>
            </a:r>
            <a:r>
              <a:rPr lang="fr-FR" sz="1600" dirty="0" err="1"/>
              <a:t>relationship</a:t>
            </a:r>
            <a:r>
              <a:rPr lang="fr-FR" sz="1600" dirty="0"/>
              <a:t> </a:t>
            </a:r>
            <a:r>
              <a:rPr lang="fr-FR" sz="1600" dirty="0" err="1"/>
              <a:t>accross</a:t>
            </a:r>
            <a:r>
              <a:rPr lang="fr-FR" sz="1600" dirty="0"/>
              <a:t> </a:t>
            </a:r>
            <a:r>
              <a:rPr lang="fr-FR" sz="1600" dirty="0" err="1"/>
              <a:t>various</a:t>
            </a:r>
            <a:r>
              <a:rPr lang="fr-FR" sz="1600" dirty="0"/>
              <a:t> indices </a:t>
            </a:r>
            <a:r>
              <a:rPr lang="fr-FR" sz="1600" dirty="0" err="1"/>
              <a:t>related</a:t>
            </a:r>
            <a:r>
              <a:rPr lang="fr-FR" sz="1600" dirty="0"/>
              <a:t> to </a:t>
            </a:r>
            <a:r>
              <a:rPr lang="fr-FR" sz="1600" dirty="0" err="1"/>
              <a:t>interoception</a:t>
            </a:r>
            <a:endParaRPr lang="fr-F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sz="1600" b="1" dirty="0">
              <a:solidFill>
                <a:schemeClr val="tx1"/>
              </a:solidFill>
            </a:endParaRPr>
          </a:p>
          <a:p>
            <a:r>
              <a:rPr lang="fr-FR" sz="1600" b="1" dirty="0"/>
              <a:t>Method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 err="1">
                <a:solidFill>
                  <a:schemeClr val="tx1"/>
                </a:solidFill>
              </a:rPr>
              <a:t>Resting</a:t>
            </a:r>
            <a:r>
              <a:rPr lang="fr-FR" sz="1600" dirty="0">
                <a:solidFill>
                  <a:schemeClr val="tx1"/>
                </a:solidFill>
              </a:rPr>
              <a:t> State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« Tapping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Rythmic</a:t>
            </a:r>
            <a:r>
              <a:rPr lang="fr-FR" sz="1600" dirty="0"/>
              <a:t> (default, slow, fast)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Random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Heartbeat</a:t>
            </a:r>
            <a:r>
              <a:rPr lang="fr-FR" sz="1600" dirty="0"/>
              <a:t> </a:t>
            </a:r>
            <a:r>
              <a:rPr lang="fr-FR" sz="1600" dirty="0" err="1"/>
              <a:t>tracking</a:t>
            </a: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 err="1"/>
              <a:t>Heartbeat</a:t>
            </a:r>
            <a:r>
              <a:rPr lang="fr-FR" sz="1600" dirty="0"/>
              <a:t> </a:t>
            </a:r>
            <a:r>
              <a:rPr lang="fr-FR" sz="1600" dirty="0" err="1"/>
              <a:t>Counting</a:t>
            </a:r>
            <a:r>
              <a:rPr lang="fr-FR" sz="1600" dirty="0"/>
              <a:t> </a:t>
            </a:r>
            <a:r>
              <a:rPr lang="fr-FR" sz="1600" dirty="0" err="1"/>
              <a:t>Task</a:t>
            </a: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Questionnaires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MAIA-2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IAS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BB48F69-A203-5F1A-C9EC-BCB55ADA1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340" y="1309969"/>
            <a:ext cx="5750246" cy="322393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342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173F840-024B-F6BD-FBE4-709D1A33E99D}"/>
              </a:ext>
            </a:extLst>
          </p:cNvPr>
          <p:cNvSpPr txBox="1"/>
          <p:nvPr/>
        </p:nvSpPr>
        <p:spPr>
          <a:xfrm>
            <a:off x="0" y="0"/>
            <a:ext cx="8677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err="1">
                <a:solidFill>
                  <a:srgbClr val="00B050"/>
                </a:solidFill>
              </a:rPr>
              <a:t>Subproject</a:t>
            </a:r>
            <a:r>
              <a:rPr lang="fr-FR" sz="2800" b="1" dirty="0">
                <a:solidFill>
                  <a:srgbClr val="00B050"/>
                </a:solidFill>
              </a:rPr>
              <a:t> 1: Subjective </a:t>
            </a:r>
            <a:r>
              <a:rPr lang="fr-FR" sz="2800" b="1" dirty="0" err="1">
                <a:solidFill>
                  <a:srgbClr val="00B050"/>
                </a:solidFill>
              </a:rPr>
              <a:t>Measure</a:t>
            </a:r>
            <a:r>
              <a:rPr lang="fr-FR" sz="2800" b="1" dirty="0">
                <a:solidFill>
                  <a:srgbClr val="00B050"/>
                </a:solidFill>
              </a:rPr>
              <a:t> - IAS revalidation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8D4D4A-B859-0DE0-3C11-C6DC8362D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523220"/>
            <a:ext cx="4819586" cy="626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B95D10-1964-3794-E326-B053587740C3}"/>
              </a:ext>
            </a:extLst>
          </p:cNvPr>
          <p:cNvSpPr txBox="1"/>
          <p:nvPr/>
        </p:nvSpPr>
        <p:spPr>
          <a:xfrm>
            <a:off x="0" y="792471"/>
            <a:ext cx="6157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(Re)</a:t>
            </a:r>
            <a:r>
              <a:rPr lang="fr-FR" b="1" dirty="0" err="1"/>
              <a:t>validating</a:t>
            </a:r>
            <a:r>
              <a:rPr lang="fr-FR" b="1" dirty="0"/>
              <a:t> IAS questionnaire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Long </a:t>
            </a:r>
            <a:r>
              <a:rPr lang="fr-FR" b="1" dirty="0" err="1"/>
              <a:t>term</a:t>
            </a:r>
            <a:r>
              <a:rPr lang="fr-FR" b="1" dirty="0"/>
              <a:t> question: </a:t>
            </a:r>
            <a:r>
              <a:rPr lang="fr-FR" dirty="0"/>
              <a:t>can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measure</a:t>
            </a:r>
            <a:r>
              <a:rPr lang="fr-FR" dirty="0"/>
              <a:t> </a:t>
            </a:r>
            <a:r>
              <a:rPr lang="fr-FR" dirty="0" err="1"/>
              <a:t>interoception</a:t>
            </a:r>
            <a:r>
              <a:rPr lang="fr-FR" dirty="0"/>
              <a:t> via questionnaires?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12719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173F840-024B-F6BD-FBE4-709D1A33E99D}"/>
              </a:ext>
            </a:extLst>
          </p:cNvPr>
          <p:cNvSpPr txBox="1"/>
          <p:nvPr/>
        </p:nvSpPr>
        <p:spPr>
          <a:xfrm>
            <a:off x="-1" y="0"/>
            <a:ext cx="80350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err="1">
                <a:solidFill>
                  <a:srgbClr val="00B050"/>
                </a:solidFill>
              </a:rPr>
              <a:t>Subproject</a:t>
            </a:r>
            <a:r>
              <a:rPr lang="fr-FR" sz="2800" b="1" dirty="0">
                <a:solidFill>
                  <a:srgbClr val="00B050"/>
                </a:solidFill>
              </a:rPr>
              <a:t> 2: </a:t>
            </a:r>
            <a:r>
              <a:rPr lang="fr-FR" sz="2800" b="1" dirty="0" err="1">
                <a:solidFill>
                  <a:srgbClr val="00B050"/>
                </a:solidFill>
              </a:rPr>
              <a:t>Implicit</a:t>
            </a:r>
            <a:r>
              <a:rPr lang="fr-FR" sz="2800" b="1" dirty="0">
                <a:solidFill>
                  <a:srgbClr val="00B050"/>
                </a:solidFill>
              </a:rPr>
              <a:t> </a:t>
            </a:r>
            <a:r>
              <a:rPr lang="fr-FR" sz="2800" b="1" dirty="0" err="1">
                <a:solidFill>
                  <a:srgbClr val="00B050"/>
                </a:solidFill>
              </a:rPr>
              <a:t>Measure</a:t>
            </a:r>
            <a:r>
              <a:rPr lang="fr-FR" sz="2800" b="1" dirty="0">
                <a:solidFill>
                  <a:srgbClr val="00B050"/>
                </a:solidFill>
              </a:rPr>
              <a:t> - Tapping </a:t>
            </a:r>
            <a:r>
              <a:rPr lang="fr-FR" sz="2800" b="1" dirty="0" err="1">
                <a:solidFill>
                  <a:srgbClr val="00B050"/>
                </a:solidFill>
              </a:rPr>
              <a:t>Task</a:t>
            </a:r>
            <a:endParaRPr lang="fr-FR" sz="2800" b="1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5E265-682D-45DA-0C5C-3B26717FE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751" y="3034519"/>
            <a:ext cx="5485708" cy="3739830"/>
          </a:xfrm>
          <a:prstGeom prst="rect">
            <a:avLst/>
          </a:prstGeom>
        </p:spPr>
      </p:pic>
      <p:pic>
        <p:nvPicPr>
          <p:cNvPr id="9" name="Picture 8" descr="A child with a hat on&#10;&#10;Description automatically generated with medium confidence">
            <a:extLst>
              <a:ext uri="{FF2B5EF4-FFF2-40B4-BE49-F238E27FC236}">
                <a16:creationId xmlns:a16="http://schemas.microsoft.com/office/drawing/2014/main" id="{E1B369C4-3B89-6665-C13D-DF266559C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93" y="729311"/>
            <a:ext cx="3178472" cy="20991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17FF5C-72E0-E05E-0F0C-4CB0D37E93FD}"/>
              </a:ext>
            </a:extLst>
          </p:cNvPr>
          <p:cNvSpPr txBox="1"/>
          <p:nvPr/>
        </p:nvSpPr>
        <p:spPr>
          <a:xfrm>
            <a:off x="0" y="792471"/>
            <a:ext cx="6623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Is tapping </a:t>
            </a:r>
            <a:r>
              <a:rPr lang="fr-FR" b="1" dirty="0" err="1"/>
              <a:t>rythm</a:t>
            </a:r>
            <a:r>
              <a:rPr lang="fr-FR" b="1" dirty="0"/>
              <a:t> </a:t>
            </a:r>
            <a:r>
              <a:rPr lang="fr-FR" b="1" dirty="0" err="1"/>
              <a:t>related</a:t>
            </a:r>
            <a:r>
              <a:rPr lang="fr-FR" b="1" dirty="0"/>
              <a:t> to </a:t>
            </a:r>
            <a:r>
              <a:rPr lang="fr-FR" b="1" dirty="0" err="1"/>
              <a:t>bodily</a:t>
            </a:r>
            <a:r>
              <a:rPr lang="fr-FR" b="1" dirty="0"/>
              <a:t> </a:t>
            </a:r>
            <a:r>
              <a:rPr lang="fr-FR" b="1" dirty="0" err="1"/>
              <a:t>signals</a:t>
            </a:r>
            <a:r>
              <a:rPr lang="fr-FR" b="1" dirty="0"/>
              <a:t>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Is the </a:t>
            </a:r>
            <a:r>
              <a:rPr lang="fr-FR" b="1" dirty="0" err="1"/>
              <a:t>strength</a:t>
            </a:r>
            <a:r>
              <a:rPr lang="fr-FR" b="1" dirty="0"/>
              <a:t> of association </a:t>
            </a:r>
            <a:r>
              <a:rPr lang="fr-FR" b="1" dirty="0" err="1"/>
              <a:t>related</a:t>
            </a:r>
            <a:r>
              <a:rPr lang="fr-FR" b="1" dirty="0"/>
              <a:t> to </a:t>
            </a:r>
            <a:r>
              <a:rPr lang="fr-FR" b="1" dirty="0" err="1"/>
              <a:t>interoceptive</a:t>
            </a:r>
            <a:r>
              <a:rPr lang="fr-FR" b="1" dirty="0"/>
              <a:t> </a:t>
            </a:r>
            <a:r>
              <a:rPr lang="fr-FR" b="1" dirty="0" err="1"/>
              <a:t>abilities</a:t>
            </a:r>
            <a:r>
              <a:rPr lang="fr-FR" b="1" dirty="0"/>
              <a:t>? 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76234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173F840-024B-F6BD-FBE4-709D1A33E99D}"/>
              </a:ext>
            </a:extLst>
          </p:cNvPr>
          <p:cNvSpPr txBox="1"/>
          <p:nvPr/>
        </p:nvSpPr>
        <p:spPr>
          <a:xfrm>
            <a:off x="0" y="0"/>
            <a:ext cx="65303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err="1">
                <a:solidFill>
                  <a:srgbClr val="00B050"/>
                </a:solidFill>
              </a:rPr>
              <a:t>Subproject</a:t>
            </a:r>
            <a:r>
              <a:rPr lang="fr-FR" sz="2800" b="1" dirty="0">
                <a:solidFill>
                  <a:srgbClr val="00B050"/>
                </a:solidFill>
              </a:rPr>
              <a:t> 3: </a:t>
            </a:r>
            <a:r>
              <a:rPr lang="fr-FR" sz="2800" b="1" dirty="0" err="1">
                <a:solidFill>
                  <a:srgbClr val="00B050"/>
                </a:solidFill>
              </a:rPr>
              <a:t>Implicit</a:t>
            </a:r>
            <a:r>
              <a:rPr lang="fr-FR" sz="2800" b="1" dirty="0">
                <a:solidFill>
                  <a:srgbClr val="00B050"/>
                </a:solidFill>
              </a:rPr>
              <a:t> </a:t>
            </a:r>
            <a:r>
              <a:rPr lang="fr-FR" sz="2800" b="1" dirty="0" err="1">
                <a:solidFill>
                  <a:srgbClr val="00B050"/>
                </a:solidFill>
              </a:rPr>
              <a:t>Measure</a:t>
            </a:r>
            <a:r>
              <a:rPr lang="fr-FR" sz="2800" b="1" dirty="0">
                <a:solidFill>
                  <a:srgbClr val="00B050"/>
                </a:solidFill>
              </a:rPr>
              <a:t> - HEP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F71F5D-998F-94FF-9D0C-648944C1DCBD}"/>
              </a:ext>
            </a:extLst>
          </p:cNvPr>
          <p:cNvSpPr txBox="1"/>
          <p:nvPr/>
        </p:nvSpPr>
        <p:spPr>
          <a:xfrm>
            <a:off x="0" y="792471"/>
            <a:ext cx="7588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Can </a:t>
            </a:r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measure</a:t>
            </a:r>
            <a:r>
              <a:rPr lang="fr-FR" b="1" dirty="0"/>
              <a:t> </a:t>
            </a:r>
            <a:r>
              <a:rPr lang="fr-FR" b="1" dirty="0" err="1"/>
              <a:t>interoception</a:t>
            </a:r>
            <a:r>
              <a:rPr lang="fr-FR" b="1" dirty="0"/>
              <a:t> in the </a:t>
            </a:r>
            <a:r>
              <a:rPr lang="fr-FR" b="1" dirty="0" err="1"/>
              <a:t>brain</a:t>
            </a:r>
            <a:r>
              <a:rPr lang="fr-FR" b="1" dirty="0"/>
              <a:t> </a:t>
            </a:r>
            <a:r>
              <a:rPr lang="fr-FR" b="1" dirty="0" err="1"/>
              <a:t>using</a:t>
            </a:r>
            <a:r>
              <a:rPr lang="fr-FR" b="1" dirty="0"/>
              <a:t> portable </a:t>
            </a:r>
            <a:r>
              <a:rPr lang="fr-FR" b="1" dirty="0" err="1"/>
              <a:t>devices</a:t>
            </a:r>
            <a:r>
              <a:rPr lang="fr-FR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6518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246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</dc:creator>
  <cp:lastModifiedBy>Dominique Makowski</cp:lastModifiedBy>
  <cp:revision>18</cp:revision>
  <dcterms:created xsi:type="dcterms:W3CDTF">2023-12-14T08:17:41Z</dcterms:created>
  <dcterms:modified xsi:type="dcterms:W3CDTF">2024-01-04T09:07:01Z</dcterms:modified>
</cp:coreProperties>
</file>