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6" r:id="rId2"/>
  </p:sldIdLst>
  <p:sldSz cx="1296035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E63"/>
    <a:srgbClr val="FF6F00"/>
    <a:srgbClr val="FF5722"/>
    <a:srgbClr val="D9D9D9"/>
    <a:srgbClr val="FB8C00"/>
    <a:srgbClr val="98B6C4"/>
    <a:srgbClr val="E8E8E8"/>
    <a:srgbClr val="DCEAF7"/>
    <a:srgbClr val="A6CAEC"/>
    <a:srgbClr val="D38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022FD-76F6-469E-85A8-E2F47A96E501}" v="4" dt="2025-01-20T15:30:01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88671" autoAdjust="0"/>
  </p:normalViewPr>
  <p:slideViewPr>
    <p:cSldViewPr snapToGrid="0">
      <p:cViewPr varScale="1">
        <p:scale>
          <a:sx n="132" d="100"/>
          <a:sy n="132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0C9FD-439E-470C-AD23-1E2B2DF66708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143000"/>
            <a:ext cx="482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61613-9E45-430A-BCD2-AE9F0788C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1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1pPr>
    <a:lvl2pPr marL="485538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2pPr>
    <a:lvl3pPr marL="971078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3pPr>
    <a:lvl4pPr marL="1456617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4pPr>
    <a:lvl5pPr marL="1942156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5pPr>
    <a:lvl6pPr marL="2427694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6pPr>
    <a:lvl7pPr marL="2913234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7pPr>
    <a:lvl8pPr marL="3398772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8pPr>
    <a:lvl9pPr marL="3884311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4413" y="1143000"/>
            <a:ext cx="482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Questionnaires: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solidFill>
                  <a:srgbClr val="C04F15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MINT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Interoception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MAIA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BPQ-VSF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Convergence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TAS-20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CERQ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PI18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Pathology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PHQ4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Mental Health (Psychiatric Disorders and Treatments)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Psychosomatic Disorders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CEFSA-S (DDD)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61613-9E45-430A-BCD2-AE9F0788C8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5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355149"/>
            <a:ext cx="9720263" cy="2882806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349128"/>
            <a:ext cx="9720263" cy="1999179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3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40855"/>
            <a:ext cx="2794575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440855"/>
            <a:ext cx="8221722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4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2064351"/>
            <a:ext cx="11178302" cy="3444416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5541352"/>
            <a:ext cx="11178302" cy="1811337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>
                    <a:tint val="82000"/>
                  </a:schemeClr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82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3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204273"/>
            <a:ext cx="5508149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204273"/>
            <a:ext cx="5508149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2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40855"/>
            <a:ext cx="11178302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029849"/>
            <a:ext cx="5482835" cy="994797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024646"/>
            <a:ext cx="5482835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2029849"/>
            <a:ext cx="5509837" cy="994797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3024646"/>
            <a:ext cx="550983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4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1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52027"/>
            <a:ext cx="4180050" cy="193209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192225"/>
            <a:ext cx="6561177" cy="5884451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484120"/>
            <a:ext cx="4180050" cy="460214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4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52027"/>
            <a:ext cx="4180050" cy="193209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192225"/>
            <a:ext cx="6561177" cy="5884451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484120"/>
            <a:ext cx="4180050" cy="460214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40855"/>
            <a:ext cx="11178302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204273"/>
            <a:ext cx="11178302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674704"/>
            <a:ext cx="291607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7674704"/>
            <a:ext cx="437411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7674704"/>
            <a:ext cx="291607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0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48723FB-C7FF-31D2-D91A-375B15A2B29A}"/>
              </a:ext>
            </a:extLst>
          </p:cNvPr>
          <p:cNvGrpSpPr/>
          <p:nvPr/>
        </p:nvGrpSpPr>
        <p:grpSpPr>
          <a:xfrm>
            <a:off x="133171" y="250940"/>
            <a:ext cx="12694013" cy="7778525"/>
            <a:chOff x="229590" y="1132794"/>
            <a:chExt cx="12694013" cy="77785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13051C-BE97-CB0D-FB44-D46860D528B9}"/>
                </a:ext>
              </a:extLst>
            </p:cNvPr>
            <p:cNvSpPr/>
            <p:nvPr/>
          </p:nvSpPr>
          <p:spPr>
            <a:xfrm>
              <a:off x="9323603" y="1941070"/>
              <a:ext cx="3600000" cy="1908000"/>
            </a:xfrm>
            <a:prstGeom prst="rect">
              <a:avLst/>
            </a:prstGeom>
            <a:solidFill>
              <a:srgbClr val="FF6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15000"/>
                </a:lnSpc>
              </a:pPr>
              <a:r>
                <a:rPr lang="en-GB" sz="1600" b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Interoception Questionnaires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b="1" u="sng" kern="100" dirty="0">
                  <a:solidFill>
                    <a:schemeClr val="bg1"/>
                  </a:solidFill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MINT </a:t>
              </a:r>
              <a:endParaRPr lang="en-GB" sz="1600" b="1" i="1" u="sng" kern="100" dirty="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MAIA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(36 items)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IAS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(21 items)</a:t>
              </a:r>
              <a:endParaRPr lang="en-GB" sz="12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BPQ-VSF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(12 items)</a:t>
              </a:r>
              <a:endParaRPr lang="en-GB" sz="12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210603-4A41-42A8-2B89-1F0536203CE5}"/>
                </a:ext>
              </a:extLst>
            </p:cNvPr>
            <p:cNvSpPr/>
            <p:nvPr/>
          </p:nvSpPr>
          <p:spPr>
            <a:xfrm>
              <a:off x="9323603" y="6195042"/>
              <a:ext cx="3600000" cy="19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15000"/>
                </a:lnSpc>
              </a:pPr>
              <a:r>
                <a:rPr lang="en-GB" sz="1600" b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Disorders 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PHQ4 + Life Satisfaction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Mental Health </a:t>
              </a: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Psychosomatic Disorders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CEFSA-S </a:t>
              </a:r>
              <a:r>
                <a:rPr lang="en-GB" sz="10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(Depersonalisation/Derealization)</a:t>
              </a:r>
              <a:endParaRPr lang="en-GB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1A2329-17E0-96EB-E920-CA4FF7D70A46}"/>
                </a:ext>
              </a:extLst>
            </p:cNvPr>
            <p:cNvSpPr/>
            <p:nvPr/>
          </p:nvSpPr>
          <p:spPr>
            <a:xfrm>
              <a:off x="9323603" y="4068056"/>
              <a:ext cx="3600000" cy="19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15000"/>
                </a:lnSpc>
              </a:pPr>
              <a:r>
                <a:rPr lang="en-GB" sz="1600" b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Traits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TAS-20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(Alexithymia)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CERQ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(Emotion Regulation)</a:t>
              </a:r>
              <a:endParaRPr lang="en-GB" sz="1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ERS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(Emotion Reactivity)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PI18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(Primal World Beliefs)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BBAC17-5274-90AE-5BF7-B8003B7FEEE4}"/>
                </a:ext>
              </a:extLst>
            </p:cNvPr>
            <p:cNvGrpSpPr/>
            <p:nvPr/>
          </p:nvGrpSpPr>
          <p:grpSpPr>
            <a:xfrm>
              <a:off x="229590" y="1132794"/>
              <a:ext cx="8640000" cy="7778525"/>
              <a:chOff x="229590" y="1164747"/>
              <a:chExt cx="8640000" cy="777852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DF2E843-3D0D-520F-68F7-2486BDB5564B}"/>
                  </a:ext>
                </a:extLst>
              </p:cNvPr>
              <p:cNvSpPr/>
              <p:nvPr/>
            </p:nvSpPr>
            <p:spPr>
              <a:xfrm>
                <a:off x="229590" y="1164747"/>
                <a:ext cx="8640000" cy="504000"/>
              </a:xfrm>
              <a:prstGeom prst="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Demographics Information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62CDC98-930E-5236-E213-FF621EAFA9E5}"/>
                  </a:ext>
                </a:extLst>
              </p:cNvPr>
              <p:cNvSpPr/>
              <p:nvPr/>
            </p:nvSpPr>
            <p:spPr>
              <a:xfrm>
                <a:off x="229590" y="1973028"/>
                <a:ext cx="8640000" cy="504000"/>
              </a:xfrm>
              <a:prstGeom prst="rect">
                <a:avLst/>
              </a:prstGeom>
              <a:solidFill>
                <a:srgbClr val="E91E63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MINT Questionnaire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AD66459-88C8-C478-D939-03DAACF6BAF6}"/>
                  </a:ext>
                </a:extLst>
              </p:cNvPr>
              <p:cNvGrpSpPr/>
              <p:nvPr/>
            </p:nvGrpSpPr>
            <p:grpSpPr>
              <a:xfrm>
                <a:off x="229590" y="2781309"/>
                <a:ext cx="8640000" cy="504000"/>
                <a:chOff x="224065" y="2699121"/>
                <a:chExt cx="8043522" cy="525148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64CEF4E-453E-C17E-C3E7-25387FBE6154}"/>
                    </a:ext>
                  </a:extLst>
                </p:cNvPr>
                <p:cNvSpPr/>
                <p:nvPr/>
              </p:nvSpPr>
              <p:spPr>
                <a:xfrm>
                  <a:off x="224065" y="2699121"/>
                  <a:ext cx="8043522" cy="525148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ECB2163-57B8-2124-96AB-0E18E87442B5}"/>
                    </a:ext>
                  </a:extLst>
                </p:cNvPr>
                <p:cNvSpPr/>
                <p:nvPr/>
              </p:nvSpPr>
              <p:spPr>
                <a:xfrm>
                  <a:off x="470676" y="2800303"/>
                  <a:ext cx="3577494" cy="30536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Trait Questionnaire n°1 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17BE5EA-4702-E423-D908-C679E9B4E1BE}"/>
                    </a:ext>
                  </a:extLst>
                </p:cNvPr>
                <p:cNvSpPr/>
                <p:nvPr/>
              </p:nvSpPr>
              <p:spPr>
                <a:xfrm>
                  <a:off x="4470840" y="2800304"/>
                  <a:ext cx="3572418" cy="3053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Disorders Questionnaire n°1</a:t>
                  </a: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F3845A7-A599-23CD-9659-4F31E39AD57C}"/>
                  </a:ext>
                </a:extLst>
              </p:cNvPr>
              <p:cNvSpPr/>
              <p:nvPr/>
            </p:nvSpPr>
            <p:spPr>
              <a:xfrm>
                <a:off x="229590" y="3589590"/>
                <a:ext cx="8640000" cy="504000"/>
              </a:xfrm>
              <a:prstGeom prst="rect">
                <a:avLst/>
              </a:prstGeom>
              <a:solidFill>
                <a:srgbClr val="FF6F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Interoception Questionnaire n°1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93CB30-1C44-A9FD-E0CF-160375647D0B}"/>
                  </a:ext>
                </a:extLst>
              </p:cNvPr>
              <p:cNvSpPr/>
              <p:nvPr/>
            </p:nvSpPr>
            <p:spPr>
              <a:xfrm>
                <a:off x="229590" y="5206152"/>
                <a:ext cx="8640000" cy="504000"/>
              </a:xfrm>
              <a:prstGeom prst="rect">
                <a:avLst/>
              </a:prstGeom>
              <a:solidFill>
                <a:srgbClr val="FF6F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Interoception Questionnaire n°2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9A044A-B1FC-0325-3C6E-8D593B640D1F}"/>
                  </a:ext>
                </a:extLst>
              </p:cNvPr>
              <p:cNvSpPr/>
              <p:nvPr/>
            </p:nvSpPr>
            <p:spPr>
              <a:xfrm>
                <a:off x="229590" y="6822714"/>
                <a:ext cx="8640000" cy="504000"/>
              </a:xfrm>
              <a:prstGeom prst="rect">
                <a:avLst/>
              </a:prstGeom>
              <a:solidFill>
                <a:srgbClr val="FF6F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Interoception Questionnaire n°3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C1A2675-8677-B666-2247-E96B7D8EA93F}"/>
                  </a:ext>
                </a:extLst>
              </p:cNvPr>
              <p:cNvSpPr/>
              <p:nvPr/>
            </p:nvSpPr>
            <p:spPr>
              <a:xfrm>
                <a:off x="229590" y="8439272"/>
                <a:ext cx="8640000" cy="504000"/>
              </a:xfrm>
              <a:prstGeom prst="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5000"/>
                  </a:lnSpc>
                  <a:spcAft>
                    <a:spcPts val="744"/>
                  </a:spcAft>
                </a:pPr>
                <a:r>
                  <a:rPr lang="en-GB" sz="1600" b="1" kern="100" dirty="0"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Physical exercise &amp; Wearables Questions</a:t>
                </a:r>
                <a:endParaRPr lang="en-GB" b="1" kern="100" dirty="0">
                  <a:solidFill>
                    <a:schemeClr val="tx1"/>
                  </a:solidFill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34FC284-2A2D-7F3D-7424-4ACBADCCCE63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>
                <a:off x="4549590" y="1668747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25526EC-E74E-1C7B-E061-06777C6E35E8}"/>
                  </a:ext>
                </a:extLst>
              </p:cNvPr>
              <p:cNvCxnSpPr>
                <a:cxnSpLocks/>
                <a:stCxn id="54" idx="2"/>
                <a:endCxn id="57" idx="0"/>
              </p:cNvCxnSpPr>
              <p:nvPr/>
            </p:nvCxnSpPr>
            <p:spPr>
              <a:xfrm>
                <a:off x="4549590" y="3285309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1582B14-7211-3711-1CBB-C8E0CB708907}"/>
                  </a:ext>
                </a:extLst>
              </p:cNvPr>
              <p:cNvCxnSpPr>
                <a:cxnSpLocks/>
                <a:stCxn id="148" idx="2"/>
                <a:endCxn id="65" idx="0"/>
              </p:cNvCxnSpPr>
              <p:nvPr/>
            </p:nvCxnSpPr>
            <p:spPr>
              <a:xfrm>
                <a:off x="4549590" y="4901871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0D4FE51E-B034-3C8C-71F0-9E79A1744A08}"/>
                  </a:ext>
                </a:extLst>
              </p:cNvPr>
              <p:cNvCxnSpPr>
                <a:cxnSpLocks/>
                <a:stCxn id="175" idx="2"/>
                <a:endCxn id="74" idx="0"/>
              </p:cNvCxnSpPr>
              <p:nvPr/>
            </p:nvCxnSpPr>
            <p:spPr>
              <a:xfrm>
                <a:off x="4549590" y="8134995"/>
                <a:ext cx="0" cy="304277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9626E8E-AF7F-DF8F-AF23-E219BB4CAEE4}"/>
                  </a:ext>
                </a:extLst>
              </p:cNvPr>
              <p:cNvGrpSpPr/>
              <p:nvPr/>
            </p:nvGrpSpPr>
            <p:grpSpPr>
              <a:xfrm>
                <a:off x="229590" y="4397871"/>
                <a:ext cx="8640000" cy="504000"/>
                <a:chOff x="235207" y="4329758"/>
                <a:chExt cx="8043522" cy="525148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05315989-8D81-9F9E-0529-4834F7E0CBC0}"/>
                    </a:ext>
                  </a:extLst>
                </p:cNvPr>
                <p:cNvSpPr/>
                <p:nvPr/>
              </p:nvSpPr>
              <p:spPr>
                <a:xfrm>
                  <a:off x="235207" y="4329758"/>
                  <a:ext cx="8043522" cy="525148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0AF33DC-0A4D-C88B-3A17-43ECFA06C1ED}"/>
                    </a:ext>
                  </a:extLst>
                </p:cNvPr>
                <p:cNvSpPr/>
                <p:nvPr/>
              </p:nvSpPr>
              <p:spPr>
                <a:xfrm>
                  <a:off x="481818" y="4430940"/>
                  <a:ext cx="3577494" cy="30536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Trait Questionnaire n°2 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A870E01-921C-A321-5244-CD14E465930B}"/>
                    </a:ext>
                  </a:extLst>
                </p:cNvPr>
                <p:cNvSpPr/>
                <p:nvPr/>
              </p:nvSpPr>
              <p:spPr>
                <a:xfrm>
                  <a:off x="4481982" y="4430941"/>
                  <a:ext cx="3572418" cy="3053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Disorders Questionnaire n°2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69B2F15-5F63-DE94-9F7F-623D50580DB3}"/>
                  </a:ext>
                </a:extLst>
              </p:cNvPr>
              <p:cNvGrpSpPr/>
              <p:nvPr/>
            </p:nvGrpSpPr>
            <p:grpSpPr>
              <a:xfrm>
                <a:off x="229590" y="6014433"/>
                <a:ext cx="8640000" cy="504000"/>
                <a:chOff x="224019" y="5914951"/>
                <a:chExt cx="8043522" cy="525148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37F8493-8F18-D13D-CF56-F09545E4F0F7}"/>
                    </a:ext>
                  </a:extLst>
                </p:cNvPr>
                <p:cNvSpPr/>
                <p:nvPr/>
              </p:nvSpPr>
              <p:spPr>
                <a:xfrm>
                  <a:off x="224019" y="5914951"/>
                  <a:ext cx="8043522" cy="525148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671FE0A-D6AC-043C-F9B8-BAFF96259059}"/>
                    </a:ext>
                  </a:extLst>
                </p:cNvPr>
                <p:cNvSpPr/>
                <p:nvPr/>
              </p:nvSpPr>
              <p:spPr>
                <a:xfrm>
                  <a:off x="470630" y="6016133"/>
                  <a:ext cx="3577494" cy="30536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Trait Questionnaire n°3</a:t>
                  </a: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6B1A948-43E3-075C-9498-B63E6C21DCE8}"/>
                    </a:ext>
                  </a:extLst>
                </p:cNvPr>
                <p:cNvSpPr/>
                <p:nvPr/>
              </p:nvSpPr>
              <p:spPr>
                <a:xfrm>
                  <a:off x="4470794" y="6016134"/>
                  <a:ext cx="3572418" cy="3053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Disorders Questionnaire n°3</a:t>
                  </a: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FC57D0CD-B6E3-F7E8-4B0D-1A9F32CC8157}"/>
                  </a:ext>
                </a:extLst>
              </p:cNvPr>
              <p:cNvCxnSpPr>
                <a:cxnSpLocks/>
                <a:stCxn id="164" idx="2"/>
                <a:endCxn id="70" idx="0"/>
              </p:cNvCxnSpPr>
              <p:nvPr/>
            </p:nvCxnSpPr>
            <p:spPr>
              <a:xfrm>
                <a:off x="4549590" y="6518433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7B46CC8-6C9D-6B03-D5AC-129E601416C0}"/>
                  </a:ext>
                </a:extLst>
              </p:cNvPr>
              <p:cNvGrpSpPr/>
              <p:nvPr/>
            </p:nvGrpSpPr>
            <p:grpSpPr>
              <a:xfrm>
                <a:off x="229590" y="7630995"/>
                <a:ext cx="8640000" cy="504000"/>
                <a:chOff x="235194" y="7442666"/>
                <a:chExt cx="8043522" cy="525148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BF8B95E-A5DF-3F6E-E912-935EBE170B8F}"/>
                    </a:ext>
                  </a:extLst>
                </p:cNvPr>
                <p:cNvSpPr/>
                <p:nvPr/>
              </p:nvSpPr>
              <p:spPr>
                <a:xfrm>
                  <a:off x="235194" y="7442666"/>
                  <a:ext cx="8043522" cy="525148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5374F008-8A5F-3A69-CB65-7DE17EDE39B6}"/>
                    </a:ext>
                  </a:extLst>
                </p:cNvPr>
                <p:cNvSpPr/>
                <p:nvPr/>
              </p:nvSpPr>
              <p:spPr>
                <a:xfrm>
                  <a:off x="481805" y="7543848"/>
                  <a:ext cx="3577494" cy="30536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Trait Questionnaire n°4 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B003DE7-39A6-9D21-3B88-268CF796B684}"/>
                    </a:ext>
                  </a:extLst>
                </p:cNvPr>
                <p:cNvSpPr/>
                <p:nvPr/>
              </p:nvSpPr>
              <p:spPr>
                <a:xfrm>
                  <a:off x="4481969" y="7543849"/>
                  <a:ext cx="3572418" cy="3053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Disorders Questionnaire n°4</a:t>
                  </a: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5A7CCBB-807C-E8A8-3E37-59DBC5991491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>
                <a:off x="4549590" y="2477028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96A69C8-11C6-41D5-886F-4D2D8792AEA9}"/>
                  </a:ext>
                </a:extLst>
              </p:cNvPr>
              <p:cNvCxnSpPr>
                <a:cxnSpLocks/>
                <a:stCxn id="57" idx="2"/>
                <a:endCxn id="148" idx="0"/>
              </p:cNvCxnSpPr>
              <p:nvPr/>
            </p:nvCxnSpPr>
            <p:spPr>
              <a:xfrm>
                <a:off x="4549590" y="4093590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7701B65-9D34-C2DB-2DAD-F0D8693134BF}"/>
                  </a:ext>
                </a:extLst>
              </p:cNvPr>
              <p:cNvCxnSpPr>
                <a:cxnSpLocks/>
                <a:stCxn id="70" idx="2"/>
                <a:endCxn id="175" idx="0"/>
              </p:cNvCxnSpPr>
              <p:nvPr/>
            </p:nvCxnSpPr>
            <p:spPr>
              <a:xfrm>
                <a:off x="4549590" y="7326714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8760B50-AE39-295E-2593-467B28A423FA}"/>
                  </a:ext>
                </a:extLst>
              </p:cNvPr>
              <p:cNvCxnSpPr>
                <a:cxnSpLocks/>
                <a:stCxn id="65" idx="2"/>
                <a:endCxn id="164" idx="0"/>
              </p:cNvCxnSpPr>
              <p:nvPr/>
            </p:nvCxnSpPr>
            <p:spPr>
              <a:xfrm>
                <a:off x="4549590" y="5710152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FDAF2A1-AAF4-D857-640D-9902F25870B5}"/>
                  </a:ext>
                </a:extLst>
              </p:cNvPr>
              <p:cNvCxnSpPr>
                <a:cxnSpLocks/>
                <a:stCxn id="55" idx="3"/>
                <a:endCxn id="56" idx="1"/>
              </p:cNvCxnSpPr>
              <p:nvPr/>
            </p:nvCxnSpPr>
            <p:spPr>
              <a:xfrm>
                <a:off x="4337277" y="3024951"/>
                <a:ext cx="45401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19E3FBE-FB66-9353-12E4-9948D0F6AFCB}"/>
                  </a:ext>
                </a:extLst>
              </p:cNvPr>
              <p:cNvCxnSpPr>
                <a:cxnSpLocks/>
                <a:stCxn id="149" idx="3"/>
                <a:endCxn id="150" idx="1"/>
              </p:cNvCxnSpPr>
              <p:nvPr/>
            </p:nvCxnSpPr>
            <p:spPr>
              <a:xfrm>
                <a:off x="4337277" y="4641513"/>
                <a:ext cx="45401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4F549DB-0C3F-D976-283F-6DF7FAB83ADD}"/>
                  </a:ext>
                </a:extLst>
              </p:cNvPr>
              <p:cNvCxnSpPr>
                <a:cxnSpLocks/>
                <a:stCxn id="165" idx="3"/>
                <a:endCxn id="166" idx="1"/>
              </p:cNvCxnSpPr>
              <p:nvPr/>
            </p:nvCxnSpPr>
            <p:spPr>
              <a:xfrm>
                <a:off x="4337277" y="6258075"/>
                <a:ext cx="45401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57741EA-EA27-704F-13DC-FD7D86423B4D}"/>
                  </a:ext>
                </a:extLst>
              </p:cNvPr>
              <p:cNvCxnSpPr>
                <a:cxnSpLocks/>
                <a:stCxn id="176" idx="3"/>
                <a:endCxn id="177" idx="1"/>
              </p:cNvCxnSpPr>
              <p:nvPr/>
            </p:nvCxnSpPr>
            <p:spPr>
              <a:xfrm>
                <a:off x="4337277" y="7874637"/>
                <a:ext cx="45401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468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150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Neves</dc:creator>
  <cp:lastModifiedBy>Dominique Makowski</cp:lastModifiedBy>
  <cp:revision>5</cp:revision>
  <dcterms:created xsi:type="dcterms:W3CDTF">2025-01-20T13:50:28Z</dcterms:created>
  <dcterms:modified xsi:type="dcterms:W3CDTF">2025-01-20T16:29:51Z</dcterms:modified>
</cp:coreProperties>
</file>