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13679488" cy="10044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B6C4"/>
    <a:srgbClr val="E8E8E8"/>
    <a:srgbClr val="DCEAF7"/>
    <a:srgbClr val="D9D9D9"/>
    <a:srgbClr val="A6CAEC"/>
    <a:srgbClr val="D38F6D"/>
    <a:srgbClr val="905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9022FD-76F6-469E-85A8-E2F47A96E501}" v="4" dt="2025-01-20T15:30:01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88671" autoAdjust="0"/>
  </p:normalViewPr>
  <p:slideViewPr>
    <p:cSldViewPr snapToGrid="0">
      <p:cViewPr varScale="1">
        <p:scale>
          <a:sx n="44" d="100"/>
          <a:sy n="44" d="100"/>
        </p:scale>
        <p:origin x="12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20C9FD-439E-470C-AD23-1E2B2DF66708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8738" y="1143000"/>
            <a:ext cx="4200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061613-9E45-430A-BCD2-AE9F0788C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15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1pPr>
    <a:lvl2pPr marL="524591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2pPr>
    <a:lvl3pPr marL="1049183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3pPr>
    <a:lvl4pPr marL="1573774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4pPr>
    <a:lvl5pPr marL="2098365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5pPr>
    <a:lvl6pPr marL="2622956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6pPr>
    <a:lvl7pPr marL="3147548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7pPr>
    <a:lvl8pPr marL="3672139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8pPr>
    <a:lvl9pPr marL="4196730" algn="l" defTabSz="1049183" rtl="0" eaLnBrk="1" latinLnBrk="0" hangingPunct="1">
      <a:defRPr sz="137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8738" y="1143000"/>
            <a:ext cx="4200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Questionnaires: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600" b="1" kern="100" dirty="0">
                <a:solidFill>
                  <a:srgbClr val="C04F15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MINT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Interoception Questionnaires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MAIA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IAS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BPQ-VSF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Convergence Questionnaires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TAS-20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CERQ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PI18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Pathology Questionnaires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PHQ4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Mental Health (Psychiatric Disorders and Treatments)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Psychosomatic Disorders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CEFSA-S (DDD)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061613-9E45-430A-BCD2-AE9F0788C8C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05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2" y="1643794"/>
            <a:ext cx="11627565" cy="3496839"/>
          </a:xfrm>
        </p:spPr>
        <p:txBody>
          <a:bodyPr anchor="b"/>
          <a:lstStyle>
            <a:lvl1pPr algn="ctr">
              <a:defRPr sz="87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5275485"/>
            <a:ext cx="10259616" cy="2425002"/>
          </a:xfrm>
        </p:spPr>
        <p:txBody>
          <a:bodyPr/>
          <a:lstStyle>
            <a:lvl1pPr marL="0" indent="0" algn="ctr">
              <a:buNone/>
              <a:defRPr sz="3515"/>
            </a:lvl1pPr>
            <a:lvl2pPr marL="669615" indent="0" algn="ctr">
              <a:buNone/>
              <a:defRPr sz="2929"/>
            </a:lvl2pPr>
            <a:lvl3pPr marL="1339230" indent="0" algn="ctr">
              <a:buNone/>
              <a:defRPr sz="2636"/>
            </a:lvl3pPr>
            <a:lvl4pPr marL="2008845" indent="0" algn="ctr">
              <a:buNone/>
              <a:defRPr sz="2343"/>
            </a:lvl4pPr>
            <a:lvl5pPr marL="2678460" indent="0" algn="ctr">
              <a:buNone/>
              <a:defRPr sz="2343"/>
            </a:lvl5pPr>
            <a:lvl6pPr marL="3348076" indent="0" algn="ctr">
              <a:buNone/>
              <a:defRPr sz="2343"/>
            </a:lvl6pPr>
            <a:lvl7pPr marL="4017691" indent="0" algn="ctr">
              <a:buNone/>
              <a:defRPr sz="2343"/>
            </a:lvl7pPr>
            <a:lvl8pPr marL="4687306" indent="0" algn="ctr">
              <a:buNone/>
              <a:defRPr sz="2343"/>
            </a:lvl8pPr>
            <a:lvl9pPr marL="5356921" indent="0" algn="ctr">
              <a:buNone/>
              <a:defRPr sz="234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481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63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534756"/>
            <a:ext cx="2949640" cy="85119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6" y="534756"/>
            <a:ext cx="8677925" cy="851192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8983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15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2504056"/>
            <a:ext cx="11798558" cy="4178071"/>
          </a:xfrm>
        </p:spPr>
        <p:txBody>
          <a:bodyPr anchor="b"/>
          <a:lstStyle>
            <a:lvl1pPr>
              <a:defRPr sz="87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6721654"/>
            <a:ext cx="11798558" cy="2197149"/>
          </a:xfrm>
        </p:spPr>
        <p:txBody>
          <a:bodyPr/>
          <a:lstStyle>
            <a:lvl1pPr marL="0" indent="0">
              <a:buNone/>
              <a:defRPr sz="3515">
                <a:solidFill>
                  <a:schemeClr val="tx1">
                    <a:tint val="82000"/>
                  </a:schemeClr>
                </a:solidFill>
              </a:defRPr>
            </a:lvl1pPr>
            <a:lvl2pPr marL="669615" indent="0">
              <a:buNone/>
              <a:defRPr sz="2929">
                <a:solidFill>
                  <a:schemeClr val="tx1">
                    <a:tint val="82000"/>
                  </a:schemeClr>
                </a:solidFill>
              </a:defRPr>
            </a:lvl2pPr>
            <a:lvl3pPr marL="1339230" indent="0">
              <a:buNone/>
              <a:defRPr sz="2636">
                <a:solidFill>
                  <a:schemeClr val="tx1">
                    <a:tint val="82000"/>
                  </a:schemeClr>
                </a:solidFill>
              </a:defRPr>
            </a:lvl3pPr>
            <a:lvl4pPr marL="2008845" indent="0">
              <a:buNone/>
              <a:defRPr sz="2343">
                <a:solidFill>
                  <a:schemeClr val="tx1">
                    <a:tint val="82000"/>
                  </a:schemeClr>
                </a:solidFill>
              </a:defRPr>
            </a:lvl4pPr>
            <a:lvl5pPr marL="2678460" indent="0">
              <a:buNone/>
              <a:defRPr sz="2343">
                <a:solidFill>
                  <a:schemeClr val="tx1">
                    <a:tint val="82000"/>
                  </a:schemeClr>
                </a:solidFill>
              </a:defRPr>
            </a:lvl5pPr>
            <a:lvl6pPr marL="3348076" indent="0">
              <a:buNone/>
              <a:defRPr sz="2343">
                <a:solidFill>
                  <a:schemeClr val="tx1">
                    <a:tint val="82000"/>
                  </a:schemeClr>
                </a:solidFill>
              </a:defRPr>
            </a:lvl6pPr>
            <a:lvl7pPr marL="4017691" indent="0">
              <a:buNone/>
              <a:defRPr sz="2343">
                <a:solidFill>
                  <a:schemeClr val="tx1">
                    <a:tint val="82000"/>
                  </a:schemeClr>
                </a:solidFill>
              </a:defRPr>
            </a:lvl7pPr>
            <a:lvl8pPr marL="4687306" indent="0">
              <a:buNone/>
              <a:defRPr sz="2343">
                <a:solidFill>
                  <a:schemeClr val="tx1">
                    <a:tint val="82000"/>
                  </a:schemeClr>
                </a:solidFill>
              </a:defRPr>
            </a:lvl8pPr>
            <a:lvl9pPr marL="5356921" indent="0">
              <a:buNone/>
              <a:defRPr sz="234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209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2673780"/>
            <a:ext cx="5813782" cy="63728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2673780"/>
            <a:ext cx="5813782" cy="637289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092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534758"/>
            <a:ext cx="11798558" cy="194139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2462203"/>
            <a:ext cx="5787064" cy="1206688"/>
          </a:xfrm>
        </p:spPr>
        <p:txBody>
          <a:bodyPr anchor="b"/>
          <a:lstStyle>
            <a:lvl1pPr marL="0" indent="0">
              <a:buNone/>
              <a:defRPr sz="3515" b="1"/>
            </a:lvl1pPr>
            <a:lvl2pPr marL="669615" indent="0">
              <a:buNone/>
              <a:defRPr sz="2929" b="1"/>
            </a:lvl2pPr>
            <a:lvl3pPr marL="1339230" indent="0">
              <a:buNone/>
              <a:defRPr sz="2636" b="1"/>
            </a:lvl3pPr>
            <a:lvl4pPr marL="2008845" indent="0">
              <a:buNone/>
              <a:defRPr sz="2343" b="1"/>
            </a:lvl4pPr>
            <a:lvl5pPr marL="2678460" indent="0">
              <a:buNone/>
              <a:defRPr sz="2343" b="1"/>
            </a:lvl5pPr>
            <a:lvl6pPr marL="3348076" indent="0">
              <a:buNone/>
              <a:defRPr sz="2343" b="1"/>
            </a:lvl6pPr>
            <a:lvl7pPr marL="4017691" indent="0">
              <a:buNone/>
              <a:defRPr sz="2343" b="1"/>
            </a:lvl7pPr>
            <a:lvl8pPr marL="4687306" indent="0">
              <a:buNone/>
              <a:defRPr sz="2343" b="1"/>
            </a:lvl8pPr>
            <a:lvl9pPr marL="5356921" indent="0">
              <a:buNone/>
              <a:defRPr sz="23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3668891"/>
            <a:ext cx="5787064" cy="53963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2" y="2462203"/>
            <a:ext cx="5815564" cy="1206688"/>
          </a:xfrm>
        </p:spPr>
        <p:txBody>
          <a:bodyPr anchor="b"/>
          <a:lstStyle>
            <a:lvl1pPr marL="0" indent="0">
              <a:buNone/>
              <a:defRPr sz="3515" b="1"/>
            </a:lvl1pPr>
            <a:lvl2pPr marL="669615" indent="0">
              <a:buNone/>
              <a:defRPr sz="2929" b="1"/>
            </a:lvl2pPr>
            <a:lvl3pPr marL="1339230" indent="0">
              <a:buNone/>
              <a:defRPr sz="2636" b="1"/>
            </a:lvl3pPr>
            <a:lvl4pPr marL="2008845" indent="0">
              <a:buNone/>
              <a:defRPr sz="2343" b="1"/>
            </a:lvl4pPr>
            <a:lvl5pPr marL="2678460" indent="0">
              <a:buNone/>
              <a:defRPr sz="2343" b="1"/>
            </a:lvl5pPr>
            <a:lvl6pPr marL="3348076" indent="0">
              <a:buNone/>
              <a:defRPr sz="2343" b="1"/>
            </a:lvl6pPr>
            <a:lvl7pPr marL="4017691" indent="0">
              <a:buNone/>
              <a:defRPr sz="2343" b="1"/>
            </a:lvl7pPr>
            <a:lvl8pPr marL="4687306" indent="0">
              <a:buNone/>
              <a:defRPr sz="2343" b="1"/>
            </a:lvl8pPr>
            <a:lvl9pPr marL="5356921" indent="0">
              <a:buNone/>
              <a:defRPr sz="234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2" y="3668891"/>
            <a:ext cx="5815564" cy="53963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06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48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597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669608"/>
            <a:ext cx="4411991" cy="2343626"/>
          </a:xfrm>
        </p:spPr>
        <p:txBody>
          <a:bodyPr anchor="b"/>
          <a:lstStyle>
            <a:lvl1pPr>
              <a:defRPr sz="46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446169"/>
            <a:ext cx="6925241" cy="7137830"/>
          </a:xfrm>
        </p:spPr>
        <p:txBody>
          <a:bodyPr/>
          <a:lstStyle>
            <a:lvl1pPr>
              <a:defRPr sz="4687"/>
            </a:lvl1pPr>
            <a:lvl2pPr>
              <a:defRPr sz="4101"/>
            </a:lvl2pPr>
            <a:lvl3pPr>
              <a:defRPr sz="3515"/>
            </a:lvl3pPr>
            <a:lvl4pPr>
              <a:defRPr sz="2929"/>
            </a:lvl4pPr>
            <a:lvl5pPr>
              <a:defRPr sz="2929"/>
            </a:lvl5pPr>
            <a:lvl6pPr>
              <a:defRPr sz="2929"/>
            </a:lvl6pPr>
            <a:lvl7pPr>
              <a:defRPr sz="2929"/>
            </a:lvl7pPr>
            <a:lvl8pPr>
              <a:defRPr sz="2929"/>
            </a:lvl8pPr>
            <a:lvl9pPr>
              <a:defRPr sz="29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3013234"/>
            <a:ext cx="4411991" cy="5582389"/>
          </a:xfrm>
        </p:spPr>
        <p:txBody>
          <a:bodyPr/>
          <a:lstStyle>
            <a:lvl1pPr marL="0" indent="0">
              <a:buNone/>
              <a:defRPr sz="2343"/>
            </a:lvl1pPr>
            <a:lvl2pPr marL="669615" indent="0">
              <a:buNone/>
              <a:defRPr sz="2050"/>
            </a:lvl2pPr>
            <a:lvl3pPr marL="1339230" indent="0">
              <a:buNone/>
              <a:defRPr sz="1758"/>
            </a:lvl3pPr>
            <a:lvl4pPr marL="2008845" indent="0">
              <a:buNone/>
              <a:defRPr sz="1465"/>
            </a:lvl4pPr>
            <a:lvl5pPr marL="2678460" indent="0">
              <a:buNone/>
              <a:defRPr sz="1465"/>
            </a:lvl5pPr>
            <a:lvl6pPr marL="3348076" indent="0">
              <a:buNone/>
              <a:defRPr sz="1465"/>
            </a:lvl6pPr>
            <a:lvl7pPr marL="4017691" indent="0">
              <a:buNone/>
              <a:defRPr sz="1465"/>
            </a:lvl7pPr>
            <a:lvl8pPr marL="4687306" indent="0">
              <a:buNone/>
              <a:defRPr sz="1465"/>
            </a:lvl8pPr>
            <a:lvl9pPr marL="5356921" indent="0">
              <a:buNone/>
              <a:defRPr sz="146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568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669608"/>
            <a:ext cx="4411991" cy="2343626"/>
          </a:xfrm>
        </p:spPr>
        <p:txBody>
          <a:bodyPr anchor="b"/>
          <a:lstStyle>
            <a:lvl1pPr>
              <a:defRPr sz="46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446169"/>
            <a:ext cx="6925241" cy="7137830"/>
          </a:xfrm>
        </p:spPr>
        <p:txBody>
          <a:bodyPr anchor="t"/>
          <a:lstStyle>
            <a:lvl1pPr marL="0" indent="0">
              <a:buNone/>
              <a:defRPr sz="4687"/>
            </a:lvl1pPr>
            <a:lvl2pPr marL="669615" indent="0">
              <a:buNone/>
              <a:defRPr sz="4101"/>
            </a:lvl2pPr>
            <a:lvl3pPr marL="1339230" indent="0">
              <a:buNone/>
              <a:defRPr sz="3515"/>
            </a:lvl3pPr>
            <a:lvl4pPr marL="2008845" indent="0">
              <a:buNone/>
              <a:defRPr sz="2929"/>
            </a:lvl4pPr>
            <a:lvl5pPr marL="2678460" indent="0">
              <a:buNone/>
              <a:defRPr sz="2929"/>
            </a:lvl5pPr>
            <a:lvl6pPr marL="3348076" indent="0">
              <a:buNone/>
              <a:defRPr sz="2929"/>
            </a:lvl6pPr>
            <a:lvl7pPr marL="4017691" indent="0">
              <a:buNone/>
              <a:defRPr sz="2929"/>
            </a:lvl7pPr>
            <a:lvl8pPr marL="4687306" indent="0">
              <a:buNone/>
              <a:defRPr sz="2929"/>
            </a:lvl8pPr>
            <a:lvl9pPr marL="5356921" indent="0">
              <a:buNone/>
              <a:defRPr sz="29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3013234"/>
            <a:ext cx="4411991" cy="5582389"/>
          </a:xfrm>
        </p:spPr>
        <p:txBody>
          <a:bodyPr/>
          <a:lstStyle>
            <a:lvl1pPr marL="0" indent="0">
              <a:buNone/>
              <a:defRPr sz="2343"/>
            </a:lvl1pPr>
            <a:lvl2pPr marL="669615" indent="0">
              <a:buNone/>
              <a:defRPr sz="2050"/>
            </a:lvl2pPr>
            <a:lvl3pPr marL="1339230" indent="0">
              <a:buNone/>
              <a:defRPr sz="1758"/>
            </a:lvl3pPr>
            <a:lvl4pPr marL="2008845" indent="0">
              <a:buNone/>
              <a:defRPr sz="1465"/>
            </a:lvl4pPr>
            <a:lvl5pPr marL="2678460" indent="0">
              <a:buNone/>
              <a:defRPr sz="1465"/>
            </a:lvl5pPr>
            <a:lvl6pPr marL="3348076" indent="0">
              <a:buNone/>
              <a:defRPr sz="1465"/>
            </a:lvl6pPr>
            <a:lvl7pPr marL="4017691" indent="0">
              <a:buNone/>
              <a:defRPr sz="1465"/>
            </a:lvl7pPr>
            <a:lvl8pPr marL="4687306" indent="0">
              <a:buNone/>
              <a:defRPr sz="1465"/>
            </a:lvl8pPr>
            <a:lvl9pPr marL="5356921" indent="0">
              <a:buNone/>
              <a:defRPr sz="146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891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534758"/>
            <a:ext cx="11798558" cy="1941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2673780"/>
            <a:ext cx="11798558" cy="6372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9309407"/>
            <a:ext cx="3077885" cy="53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5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D2AD22-C558-4AE2-9D98-10707280AA43}" type="datetimeFigureOut">
              <a:rPr lang="en-GB" smtClean="0"/>
              <a:t>20/01/2025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9309407"/>
            <a:ext cx="4616827" cy="53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5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9309407"/>
            <a:ext cx="3077885" cy="534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8879EC-A9A7-424E-8321-E1E7C2BB92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2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339230" rtl="0" eaLnBrk="1" latinLnBrk="0" hangingPunct="1">
        <a:lnSpc>
          <a:spcPct val="90000"/>
        </a:lnSpc>
        <a:spcBef>
          <a:spcPct val="0"/>
        </a:spcBef>
        <a:buNone/>
        <a:defRPr sz="64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4808" indent="-334808" algn="l" defTabSz="1339230" rtl="0" eaLnBrk="1" latinLnBrk="0" hangingPunct="1">
        <a:lnSpc>
          <a:spcPct val="90000"/>
        </a:lnSpc>
        <a:spcBef>
          <a:spcPts val="1465"/>
        </a:spcBef>
        <a:buFont typeface="Arial" panose="020B0604020202020204" pitchFamily="34" charset="0"/>
        <a:buChar char="•"/>
        <a:defRPr sz="4101" kern="1200">
          <a:solidFill>
            <a:schemeClr val="tx1"/>
          </a:solidFill>
          <a:latin typeface="+mn-lt"/>
          <a:ea typeface="+mn-ea"/>
          <a:cs typeface="+mn-cs"/>
        </a:defRPr>
      </a:lvl1pPr>
      <a:lvl2pPr marL="1004423" indent="-334808" algn="l" defTabSz="1339230" rtl="0" eaLnBrk="1" latinLnBrk="0" hangingPunct="1">
        <a:lnSpc>
          <a:spcPct val="90000"/>
        </a:lnSpc>
        <a:spcBef>
          <a:spcPts val="732"/>
        </a:spcBef>
        <a:buFont typeface="Arial" panose="020B0604020202020204" pitchFamily="34" charset="0"/>
        <a:buChar char="•"/>
        <a:defRPr sz="3515" kern="1200">
          <a:solidFill>
            <a:schemeClr val="tx1"/>
          </a:solidFill>
          <a:latin typeface="+mn-lt"/>
          <a:ea typeface="+mn-ea"/>
          <a:cs typeface="+mn-cs"/>
        </a:defRPr>
      </a:lvl2pPr>
      <a:lvl3pPr marL="1674038" indent="-334808" algn="l" defTabSz="1339230" rtl="0" eaLnBrk="1" latinLnBrk="0" hangingPunct="1">
        <a:lnSpc>
          <a:spcPct val="90000"/>
        </a:lnSpc>
        <a:spcBef>
          <a:spcPts val="732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3pPr>
      <a:lvl4pPr marL="2343653" indent="-334808" algn="l" defTabSz="1339230" rtl="0" eaLnBrk="1" latinLnBrk="0" hangingPunct="1">
        <a:lnSpc>
          <a:spcPct val="90000"/>
        </a:lnSpc>
        <a:spcBef>
          <a:spcPts val="732"/>
        </a:spcBef>
        <a:buFont typeface="Arial" panose="020B0604020202020204" pitchFamily="34" charset="0"/>
        <a:buChar char="•"/>
        <a:defRPr sz="2636" kern="1200">
          <a:solidFill>
            <a:schemeClr val="tx1"/>
          </a:solidFill>
          <a:latin typeface="+mn-lt"/>
          <a:ea typeface="+mn-ea"/>
          <a:cs typeface="+mn-cs"/>
        </a:defRPr>
      </a:lvl4pPr>
      <a:lvl5pPr marL="3013268" indent="-334808" algn="l" defTabSz="1339230" rtl="0" eaLnBrk="1" latinLnBrk="0" hangingPunct="1">
        <a:lnSpc>
          <a:spcPct val="90000"/>
        </a:lnSpc>
        <a:spcBef>
          <a:spcPts val="732"/>
        </a:spcBef>
        <a:buFont typeface="Arial" panose="020B0604020202020204" pitchFamily="34" charset="0"/>
        <a:buChar char="•"/>
        <a:defRPr sz="2636" kern="1200">
          <a:solidFill>
            <a:schemeClr val="tx1"/>
          </a:solidFill>
          <a:latin typeface="+mn-lt"/>
          <a:ea typeface="+mn-ea"/>
          <a:cs typeface="+mn-cs"/>
        </a:defRPr>
      </a:lvl5pPr>
      <a:lvl6pPr marL="3682883" indent="-334808" algn="l" defTabSz="1339230" rtl="0" eaLnBrk="1" latinLnBrk="0" hangingPunct="1">
        <a:lnSpc>
          <a:spcPct val="90000"/>
        </a:lnSpc>
        <a:spcBef>
          <a:spcPts val="732"/>
        </a:spcBef>
        <a:buFont typeface="Arial" panose="020B0604020202020204" pitchFamily="34" charset="0"/>
        <a:buChar char="•"/>
        <a:defRPr sz="2636" kern="1200">
          <a:solidFill>
            <a:schemeClr val="tx1"/>
          </a:solidFill>
          <a:latin typeface="+mn-lt"/>
          <a:ea typeface="+mn-ea"/>
          <a:cs typeface="+mn-cs"/>
        </a:defRPr>
      </a:lvl6pPr>
      <a:lvl7pPr marL="4352498" indent="-334808" algn="l" defTabSz="1339230" rtl="0" eaLnBrk="1" latinLnBrk="0" hangingPunct="1">
        <a:lnSpc>
          <a:spcPct val="90000"/>
        </a:lnSpc>
        <a:spcBef>
          <a:spcPts val="732"/>
        </a:spcBef>
        <a:buFont typeface="Arial" panose="020B0604020202020204" pitchFamily="34" charset="0"/>
        <a:buChar char="•"/>
        <a:defRPr sz="2636" kern="1200">
          <a:solidFill>
            <a:schemeClr val="tx1"/>
          </a:solidFill>
          <a:latin typeface="+mn-lt"/>
          <a:ea typeface="+mn-ea"/>
          <a:cs typeface="+mn-cs"/>
        </a:defRPr>
      </a:lvl7pPr>
      <a:lvl8pPr marL="5022113" indent="-334808" algn="l" defTabSz="1339230" rtl="0" eaLnBrk="1" latinLnBrk="0" hangingPunct="1">
        <a:lnSpc>
          <a:spcPct val="90000"/>
        </a:lnSpc>
        <a:spcBef>
          <a:spcPts val="732"/>
        </a:spcBef>
        <a:buFont typeface="Arial" panose="020B0604020202020204" pitchFamily="34" charset="0"/>
        <a:buChar char="•"/>
        <a:defRPr sz="2636" kern="1200">
          <a:solidFill>
            <a:schemeClr val="tx1"/>
          </a:solidFill>
          <a:latin typeface="+mn-lt"/>
          <a:ea typeface="+mn-ea"/>
          <a:cs typeface="+mn-cs"/>
        </a:defRPr>
      </a:lvl8pPr>
      <a:lvl9pPr marL="5691729" indent="-334808" algn="l" defTabSz="1339230" rtl="0" eaLnBrk="1" latinLnBrk="0" hangingPunct="1">
        <a:lnSpc>
          <a:spcPct val="90000"/>
        </a:lnSpc>
        <a:spcBef>
          <a:spcPts val="732"/>
        </a:spcBef>
        <a:buFont typeface="Arial" panose="020B0604020202020204" pitchFamily="34" charset="0"/>
        <a:buChar char="•"/>
        <a:defRPr sz="26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9230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1pPr>
      <a:lvl2pPr marL="669615" algn="l" defTabSz="1339230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2pPr>
      <a:lvl3pPr marL="1339230" algn="l" defTabSz="1339230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3pPr>
      <a:lvl4pPr marL="2008845" algn="l" defTabSz="1339230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4pPr>
      <a:lvl5pPr marL="2678460" algn="l" defTabSz="1339230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5pPr>
      <a:lvl6pPr marL="3348076" algn="l" defTabSz="1339230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6pPr>
      <a:lvl7pPr marL="4017691" algn="l" defTabSz="1339230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7pPr>
      <a:lvl8pPr marL="4687306" algn="l" defTabSz="1339230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8pPr>
      <a:lvl9pPr marL="5356921" algn="l" defTabSz="1339230" rtl="0" eaLnBrk="1" latinLnBrk="0" hangingPunct="1">
        <a:defRPr sz="26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roup 253">
            <a:extLst>
              <a:ext uri="{FF2B5EF4-FFF2-40B4-BE49-F238E27FC236}">
                <a16:creationId xmlns:a16="http://schemas.microsoft.com/office/drawing/2014/main" id="{A65BB6E3-1A79-B63B-EF42-1BFA2E7E4031}"/>
              </a:ext>
            </a:extLst>
          </p:cNvPr>
          <p:cNvGrpSpPr/>
          <p:nvPr/>
        </p:nvGrpSpPr>
        <p:grpSpPr>
          <a:xfrm>
            <a:off x="224019" y="272149"/>
            <a:ext cx="8054710" cy="9499813"/>
            <a:chOff x="557309" y="217624"/>
            <a:chExt cx="8054710" cy="882275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8E853FF-FB12-BDE6-88DD-8C4E8F6245B7}"/>
                </a:ext>
              </a:extLst>
            </p:cNvPr>
            <p:cNvSpPr/>
            <p:nvPr/>
          </p:nvSpPr>
          <p:spPr>
            <a:xfrm>
              <a:off x="557355" y="217624"/>
              <a:ext cx="8043558" cy="364128"/>
            </a:xfrm>
            <a:prstGeom prst="rect">
              <a:avLst/>
            </a:prstGeom>
            <a:solidFill>
              <a:srgbClr val="E8E8E8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kern="100" dirty="0">
                  <a:solidFill>
                    <a:schemeClr val="tx1"/>
                  </a:solidFill>
                  <a:latin typeface="Arial" panose="020B0604020202020204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Informed content, study information</a:t>
              </a:r>
              <a:endParaRPr lang="en-GB" sz="2000" kern="100" dirty="0">
                <a:solidFill>
                  <a:schemeClr val="tx1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07D391E7-1B37-F827-A444-5CD08EF68015}"/>
                </a:ext>
              </a:extLst>
            </p:cNvPr>
            <p:cNvGrpSpPr/>
            <p:nvPr/>
          </p:nvGrpSpPr>
          <p:grpSpPr>
            <a:xfrm>
              <a:off x="557309" y="581752"/>
              <a:ext cx="8054710" cy="8458626"/>
              <a:chOff x="557309" y="581752"/>
              <a:chExt cx="8054710" cy="8458626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DF2E843-3D0D-520F-68F7-2486BDB5564B}"/>
                  </a:ext>
                </a:extLst>
              </p:cNvPr>
              <p:cNvSpPr/>
              <p:nvPr/>
            </p:nvSpPr>
            <p:spPr>
              <a:xfrm>
                <a:off x="557322" y="1003735"/>
                <a:ext cx="8043554" cy="364128"/>
              </a:xfrm>
              <a:prstGeom prst="rect">
                <a:avLst/>
              </a:prstGeom>
              <a:solidFill>
                <a:srgbClr val="DCEAF7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kern="100" dirty="0">
                    <a:solidFill>
                      <a:schemeClr val="tx1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Demographics: gender, age, education, ethnicity required; BMI measurements not required 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62CDC98-930E-5236-E213-FF621EAFA9E5}"/>
                  </a:ext>
                </a:extLst>
              </p:cNvPr>
              <p:cNvSpPr/>
              <p:nvPr/>
            </p:nvSpPr>
            <p:spPr>
              <a:xfrm>
                <a:off x="557405" y="1773817"/>
                <a:ext cx="8043522" cy="364128"/>
              </a:xfrm>
              <a:prstGeom prst="rect">
                <a:avLst/>
              </a:prstGeom>
              <a:solidFill>
                <a:srgbClr val="D38F6D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kern="100" dirty="0">
                    <a:ln w="0"/>
                    <a:solidFill>
                      <a:schemeClr val="tx1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MINT Questionnaire</a:t>
                </a:r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E5E8D447-1DFA-D156-0C5E-8D1C4671C030}"/>
                  </a:ext>
                </a:extLst>
              </p:cNvPr>
              <p:cNvGrpSpPr/>
              <p:nvPr/>
            </p:nvGrpSpPr>
            <p:grpSpPr>
              <a:xfrm>
                <a:off x="557355" y="2471624"/>
                <a:ext cx="8043522" cy="487720"/>
                <a:chOff x="253947" y="2657571"/>
                <a:chExt cx="8648661" cy="524413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64CEF4E-453E-C17E-C3E7-25387FBE6154}"/>
                    </a:ext>
                  </a:extLst>
                </p:cNvPr>
                <p:cNvSpPr/>
                <p:nvPr/>
              </p:nvSpPr>
              <p:spPr>
                <a:xfrm>
                  <a:off x="253947" y="2657571"/>
                  <a:ext cx="8648661" cy="524413"/>
                </a:xfrm>
                <a:prstGeom prst="rect">
                  <a:avLst/>
                </a:prstGeom>
                <a:solidFill>
                  <a:srgbClr val="DCEAF7"/>
                </a:solidFill>
                <a:ln>
                  <a:solidFill>
                    <a:srgbClr val="98B6C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74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4ECB2163-57B8-2124-96AB-0E18E87442B5}"/>
                    </a:ext>
                  </a:extLst>
                </p:cNvPr>
                <p:cNvSpPr/>
                <p:nvPr/>
              </p:nvSpPr>
              <p:spPr>
                <a:xfrm>
                  <a:off x="519111" y="2758611"/>
                  <a:ext cx="3846640" cy="304939"/>
                </a:xfrm>
                <a:prstGeom prst="rect">
                  <a:avLst/>
                </a:prstGeom>
                <a:solidFill>
                  <a:srgbClr val="A6CAE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Convergence Questionnaire 1 </a:t>
                  </a: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417BE5EA-4702-E423-D908-C679E9B4E1BE}"/>
                    </a:ext>
                  </a:extLst>
                </p:cNvPr>
                <p:cNvSpPr/>
                <p:nvPr/>
              </p:nvSpPr>
              <p:spPr>
                <a:xfrm>
                  <a:off x="4820220" y="2758612"/>
                  <a:ext cx="3841182" cy="304938"/>
                </a:xfrm>
                <a:prstGeom prst="rect">
                  <a:avLst/>
                </a:prstGeom>
                <a:solidFill>
                  <a:srgbClr val="A6CAE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Pathology Questionnaire 1</a:t>
                  </a:r>
                </a:p>
              </p:txBody>
            </p:sp>
          </p:grp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F3845A7-A599-23CD-9659-4F31E39AD57C}"/>
                  </a:ext>
                </a:extLst>
              </p:cNvPr>
              <p:cNvSpPr/>
              <p:nvPr/>
            </p:nvSpPr>
            <p:spPr>
              <a:xfrm>
                <a:off x="557323" y="3290291"/>
                <a:ext cx="8043509" cy="364128"/>
              </a:xfrm>
              <a:prstGeom prst="rect">
                <a:avLst/>
              </a:prstGeom>
              <a:solidFill>
                <a:srgbClr val="98B6C4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kern="100" dirty="0">
                    <a:ln w="0"/>
                    <a:solidFill>
                      <a:schemeClr val="tx1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Interoception Questionnaire 1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493CB30-1C44-A9FD-E0CF-160375647D0B}"/>
                  </a:ext>
                </a:extLst>
              </p:cNvPr>
              <p:cNvSpPr/>
              <p:nvPr/>
            </p:nvSpPr>
            <p:spPr>
              <a:xfrm>
                <a:off x="568497" y="4755381"/>
                <a:ext cx="8043509" cy="364128"/>
              </a:xfrm>
              <a:prstGeom prst="rect">
                <a:avLst/>
              </a:prstGeom>
              <a:solidFill>
                <a:srgbClr val="98B6C4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kern="100" dirty="0">
                    <a:ln w="0"/>
                    <a:solidFill>
                      <a:schemeClr val="tx1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Interoception Questionnaire 2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B9A044A-B1FC-0325-3C6E-8D593B640D1F}"/>
                  </a:ext>
                </a:extLst>
              </p:cNvPr>
              <p:cNvSpPr/>
              <p:nvPr/>
            </p:nvSpPr>
            <p:spPr>
              <a:xfrm>
                <a:off x="557309" y="6230577"/>
                <a:ext cx="8043509" cy="364128"/>
              </a:xfrm>
              <a:prstGeom prst="rect">
                <a:avLst/>
              </a:prstGeom>
              <a:solidFill>
                <a:srgbClr val="98B6C4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kern="100" dirty="0">
                    <a:ln w="0"/>
                    <a:solidFill>
                      <a:schemeClr val="tx1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Interoception Questionnaire 3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C1A2675-8677-B666-2247-E96B7D8EA93F}"/>
                  </a:ext>
                </a:extLst>
              </p:cNvPr>
              <p:cNvSpPr/>
              <p:nvPr/>
            </p:nvSpPr>
            <p:spPr>
              <a:xfrm>
                <a:off x="568497" y="7802670"/>
                <a:ext cx="8043509" cy="364128"/>
              </a:xfrm>
              <a:prstGeom prst="rect">
                <a:avLst/>
              </a:prstGeom>
              <a:solidFill>
                <a:srgbClr val="DCEAF7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5000"/>
                  </a:lnSpc>
                  <a:spcAft>
                    <a:spcPts val="744"/>
                  </a:spcAft>
                </a:pPr>
                <a:r>
                  <a:rPr lang="en-GB" sz="1400" kern="100" dirty="0">
                    <a:solidFill>
                      <a:schemeClr val="tx1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Wearables Questions, feedback graph (IAS, CERQ, TAS-DIFF, PHQ4)</a:t>
                </a:r>
                <a:endParaRPr lang="en-GB" sz="1600" kern="100" dirty="0">
                  <a:solidFill>
                    <a:schemeClr val="tx1"/>
                  </a:solidFill>
                  <a:latin typeface="Arial" panose="020B06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6B2C7DF-981C-41F1-637D-F55B259BEC34}"/>
                  </a:ext>
                </a:extLst>
              </p:cNvPr>
              <p:cNvSpPr/>
              <p:nvPr/>
            </p:nvSpPr>
            <p:spPr>
              <a:xfrm>
                <a:off x="568497" y="8573809"/>
                <a:ext cx="8043509" cy="466569"/>
              </a:xfrm>
              <a:prstGeom prst="rect">
                <a:avLst/>
              </a:prstGeom>
              <a:solidFill>
                <a:srgbClr val="E8E8E8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5000"/>
                  </a:lnSpc>
                  <a:spcAft>
                    <a:spcPts val="744"/>
                  </a:spcAft>
                </a:pPr>
                <a:r>
                  <a:rPr lang="en-GB" sz="1400" kern="100" dirty="0">
                    <a:solidFill>
                      <a:schemeClr val="tx1"/>
                    </a:solidFill>
                    <a:latin typeface="Arial" panose="020B0604020202020204" pitchFamily="34" charset="0"/>
                    <a:ea typeface="Aptos" panose="020B0004020202020204" pitchFamily="34" charset="0"/>
                    <a:cs typeface="Arial" panose="020B0604020202020204" pitchFamily="34" charset="0"/>
                  </a:rPr>
                  <a:t>Study debriefing, check failed attention checks: link to prolific reimbursement or message ‘did not pass quality checks’</a:t>
                </a:r>
                <a:endParaRPr lang="en-GB" sz="1600" kern="100" dirty="0">
                  <a:solidFill>
                    <a:schemeClr val="tx1"/>
                  </a:solidFill>
                  <a:latin typeface="Arial" panose="020B06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664EA1D-0796-8042-B1B0-C966EE9D9B0F}"/>
                  </a:ext>
                </a:extLst>
              </p:cNvPr>
              <p:cNvCxnSpPr>
                <a:cxnSpLocks/>
                <a:stCxn id="50" idx="2"/>
                <a:endCxn id="51" idx="0"/>
              </p:cNvCxnSpPr>
              <p:nvPr/>
            </p:nvCxnSpPr>
            <p:spPr>
              <a:xfrm flipH="1">
                <a:off x="4579100" y="581752"/>
                <a:ext cx="34" cy="4219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934FC284-2A2D-7F3D-7424-4ACBADCCCE63}"/>
                  </a:ext>
                </a:extLst>
              </p:cNvPr>
              <p:cNvCxnSpPr>
                <a:cxnSpLocks/>
                <a:stCxn id="51" idx="2"/>
                <a:endCxn id="53" idx="0"/>
              </p:cNvCxnSpPr>
              <p:nvPr/>
            </p:nvCxnSpPr>
            <p:spPr>
              <a:xfrm>
                <a:off x="4579099" y="1367862"/>
                <a:ext cx="67" cy="4059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25526EC-E74E-1C7B-E061-06777C6E35E8}"/>
                  </a:ext>
                </a:extLst>
              </p:cNvPr>
              <p:cNvCxnSpPr>
                <a:cxnSpLocks/>
                <a:stCxn id="54" idx="2"/>
                <a:endCxn id="57" idx="0"/>
              </p:cNvCxnSpPr>
              <p:nvPr/>
            </p:nvCxnSpPr>
            <p:spPr>
              <a:xfrm flipH="1">
                <a:off x="4579077" y="2959343"/>
                <a:ext cx="39" cy="3309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F1582B14-7211-3711-1CBB-C8E0CB708907}"/>
                  </a:ext>
                </a:extLst>
              </p:cNvPr>
              <p:cNvCxnSpPr>
                <a:cxnSpLocks/>
                <a:stCxn id="148" idx="2"/>
                <a:endCxn id="65" idx="0"/>
              </p:cNvCxnSpPr>
              <p:nvPr/>
            </p:nvCxnSpPr>
            <p:spPr>
              <a:xfrm flipH="1">
                <a:off x="4590252" y="4473764"/>
                <a:ext cx="7" cy="2816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EE515B69-B190-E29F-8B07-7BF70FB43DD8}"/>
                  </a:ext>
                </a:extLst>
              </p:cNvPr>
              <p:cNvCxnSpPr>
                <a:cxnSpLocks/>
                <a:stCxn id="57" idx="2"/>
              </p:cNvCxnSpPr>
              <p:nvPr/>
            </p:nvCxnSpPr>
            <p:spPr>
              <a:xfrm flipH="1">
                <a:off x="3245623" y="3654418"/>
                <a:ext cx="1333454" cy="3150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0D4FE51E-B034-3C8C-71F0-9E79A1744A08}"/>
                  </a:ext>
                </a:extLst>
              </p:cNvPr>
              <p:cNvCxnSpPr>
                <a:cxnSpLocks/>
                <a:stCxn id="175" idx="2"/>
                <a:endCxn id="74" idx="0"/>
              </p:cNvCxnSpPr>
              <p:nvPr/>
            </p:nvCxnSpPr>
            <p:spPr>
              <a:xfrm>
                <a:off x="4590245" y="7364813"/>
                <a:ext cx="7" cy="43785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56D2B998-FF5E-B0C2-FBF7-56BC1F64C397}"/>
                  </a:ext>
                </a:extLst>
              </p:cNvPr>
              <p:cNvGrpSpPr/>
              <p:nvPr/>
            </p:nvGrpSpPr>
            <p:grpSpPr>
              <a:xfrm>
                <a:off x="568497" y="3986044"/>
                <a:ext cx="8043522" cy="487720"/>
                <a:chOff x="253947" y="2657571"/>
                <a:chExt cx="8648661" cy="524413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05315989-8D81-9F9E-0529-4834F7E0CBC0}"/>
                    </a:ext>
                  </a:extLst>
                </p:cNvPr>
                <p:cNvSpPr/>
                <p:nvPr/>
              </p:nvSpPr>
              <p:spPr>
                <a:xfrm>
                  <a:off x="253947" y="2657571"/>
                  <a:ext cx="8648661" cy="524413"/>
                </a:xfrm>
                <a:prstGeom prst="rect">
                  <a:avLst/>
                </a:prstGeom>
                <a:solidFill>
                  <a:srgbClr val="DCEAF7"/>
                </a:solidFill>
                <a:ln>
                  <a:solidFill>
                    <a:srgbClr val="98B6C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74" dirty="0"/>
                </a:p>
              </p:txBody>
            </p:sp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A0AF33DC-0A4D-C88B-3A17-43ECFA06C1ED}"/>
                    </a:ext>
                  </a:extLst>
                </p:cNvPr>
                <p:cNvSpPr/>
                <p:nvPr/>
              </p:nvSpPr>
              <p:spPr>
                <a:xfrm>
                  <a:off x="519111" y="2758611"/>
                  <a:ext cx="3846640" cy="304939"/>
                </a:xfrm>
                <a:prstGeom prst="rect">
                  <a:avLst/>
                </a:prstGeom>
                <a:solidFill>
                  <a:srgbClr val="A6CAE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Convergence Questionnaire 2 </a:t>
                  </a:r>
                </a:p>
              </p:txBody>
            </p:sp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FA870E01-921C-A321-5244-CD14E465930B}"/>
                    </a:ext>
                  </a:extLst>
                </p:cNvPr>
                <p:cNvSpPr/>
                <p:nvPr/>
              </p:nvSpPr>
              <p:spPr>
                <a:xfrm>
                  <a:off x="4820220" y="2758612"/>
                  <a:ext cx="3841182" cy="304938"/>
                </a:xfrm>
                <a:prstGeom prst="rect">
                  <a:avLst/>
                </a:prstGeom>
                <a:solidFill>
                  <a:srgbClr val="A6CAE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Pathology Questionnaire 2</a:t>
                  </a:r>
                </a:p>
              </p:txBody>
            </p:sp>
          </p:grp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2A85908C-AE70-CE12-0D70-691F1FE2E9FD}"/>
                  </a:ext>
                </a:extLst>
              </p:cNvPr>
              <p:cNvCxnSpPr>
                <a:cxnSpLocks/>
                <a:stCxn id="57" idx="2"/>
              </p:cNvCxnSpPr>
              <p:nvPr/>
            </p:nvCxnSpPr>
            <p:spPr>
              <a:xfrm>
                <a:off x="4579077" y="3654419"/>
                <a:ext cx="1352406" cy="32154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731C41B8-E470-A4A0-37DC-9D105CD634AE}"/>
                  </a:ext>
                </a:extLst>
              </p:cNvPr>
              <p:cNvGrpSpPr/>
              <p:nvPr/>
            </p:nvGrpSpPr>
            <p:grpSpPr>
              <a:xfrm>
                <a:off x="557309" y="5458259"/>
                <a:ext cx="8043522" cy="487720"/>
                <a:chOff x="253947" y="2657571"/>
                <a:chExt cx="8648661" cy="524413"/>
              </a:xfrm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937F8493-8F18-D13D-CF56-F09545E4F0F7}"/>
                    </a:ext>
                  </a:extLst>
                </p:cNvPr>
                <p:cNvSpPr/>
                <p:nvPr/>
              </p:nvSpPr>
              <p:spPr>
                <a:xfrm>
                  <a:off x="253947" y="2657571"/>
                  <a:ext cx="8648661" cy="524413"/>
                </a:xfrm>
                <a:prstGeom prst="rect">
                  <a:avLst/>
                </a:prstGeom>
                <a:solidFill>
                  <a:srgbClr val="DCEAF7"/>
                </a:solidFill>
                <a:ln>
                  <a:solidFill>
                    <a:srgbClr val="98B6C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74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7671FE0A-D6AC-043C-F9B8-BAFF96259059}"/>
                    </a:ext>
                  </a:extLst>
                </p:cNvPr>
                <p:cNvSpPr/>
                <p:nvPr/>
              </p:nvSpPr>
              <p:spPr>
                <a:xfrm>
                  <a:off x="519111" y="2758611"/>
                  <a:ext cx="3846640" cy="304939"/>
                </a:xfrm>
                <a:prstGeom prst="rect">
                  <a:avLst/>
                </a:prstGeom>
                <a:solidFill>
                  <a:srgbClr val="A6CAE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Convergence Questionnaire 3</a:t>
                  </a:r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E6B1A948-43E3-075C-9498-B63E6C21DCE8}"/>
                    </a:ext>
                  </a:extLst>
                </p:cNvPr>
                <p:cNvSpPr/>
                <p:nvPr/>
              </p:nvSpPr>
              <p:spPr>
                <a:xfrm>
                  <a:off x="4820220" y="2758612"/>
                  <a:ext cx="3841182" cy="304938"/>
                </a:xfrm>
                <a:prstGeom prst="rect">
                  <a:avLst/>
                </a:prstGeom>
                <a:solidFill>
                  <a:srgbClr val="A6CAE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Pathology Questionnaire 3</a:t>
                  </a:r>
                </a:p>
              </p:txBody>
            </p:sp>
          </p:grpSp>
          <p:cxnSp>
            <p:nvCxnSpPr>
              <p:cNvPr id="170" name="Straight Arrow Connector 169">
                <a:extLst>
                  <a:ext uri="{FF2B5EF4-FFF2-40B4-BE49-F238E27FC236}">
                    <a16:creationId xmlns:a16="http://schemas.microsoft.com/office/drawing/2014/main" id="{FC57D0CD-B6E3-F7E8-4B0D-1A9F32CC8157}"/>
                  </a:ext>
                </a:extLst>
              </p:cNvPr>
              <p:cNvCxnSpPr>
                <a:cxnSpLocks/>
                <a:stCxn id="164" idx="2"/>
                <a:endCxn id="70" idx="0"/>
              </p:cNvCxnSpPr>
              <p:nvPr/>
            </p:nvCxnSpPr>
            <p:spPr>
              <a:xfrm flipH="1">
                <a:off x="4579063" y="5945978"/>
                <a:ext cx="7" cy="28459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F649413C-F24D-E349-8194-BCFD38FB60EC}"/>
                  </a:ext>
                </a:extLst>
              </p:cNvPr>
              <p:cNvGrpSpPr/>
              <p:nvPr/>
            </p:nvGrpSpPr>
            <p:grpSpPr>
              <a:xfrm>
                <a:off x="568484" y="6877093"/>
                <a:ext cx="8043522" cy="487720"/>
                <a:chOff x="253947" y="2657571"/>
                <a:chExt cx="8648661" cy="524413"/>
              </a:xfrm>
            </p:grpSpPr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DBF8B95E-A5DF-3F6E-E912-935EBE170B8F}"/>
                    </a:ext>
                  </a:extLst>
                </p:cNvPr>
                <p:cNvSpPr/>
                <p:nvPr/>
              </p:nvSpPr>
              <p:spPr>
                <a:xfrm>
                  <a:off x="253947" y="2657571"/>
                  <a:ext cx="8648661" cy="524413"/>
                </a:xfrm>
                <a:prstGeom prst="rect">
                  <a:avLst/>
                </a:prstGeom>
                <a:solidFill>
                  <a:srgbClr val="DCEAF7"/>
                </a:solidFill>
                <a:ln>
                  <a:solidFill>
                    <a:srgbClr val="98B6C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74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5374F008-8A5F-3A69-CB65-7DE17EDE39B6}"/>
                    </a:ext>
                  </a:extLst>
                </p:cNvPr>
                <p:cNvSpPr/>
                <p:nvPr/>
              </p:nvSpPr>
              <p:spPr>
                <a:xfrm>
                  <a:off x="519111" y="2758611"/>
                  <a:ext cx="3846640" cy="304939"/>
                </a:xfrm>
                <a:prstGeom prst="rect">
                  <a:avLst/>
                </a:prstGeom>
                <a:solidFill>
                  <a:srgbClr val="A6CAE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Convergence Questionnaire 4 </a:t>
                  </a:r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6B003DE7-39A6-9D21-3B88-268CF796B684}"/>
                    </a:ext>
                  </a:extLst>
                </p:cNvPr>
                <p:cNvSpPr/>
                <p:nvPr/>
              </p:nvSpPr>
              <p:spPr>
                <a:xfrm>
                  <a:off x="4820220" y="2758612"/>
                  <a:ext cx="3841182" cy="304938"/>
                </a:xfrm>
                <a:prstGeom prst="rect">
                  <a:avLst/>
                </a:prstGeom>
                <a:solidFill>
                  <a:srgbClr val="A6CAE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b="1" dirty="0">
                      <a:solidFill>
                        <a:sysClr val="windowText" lastClr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Pathology Questionnaire 4</a:t>
                  </a:r>
                </a:p>
              </p:txBody>
            </p:sp>
          </p:grpSp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CC90117E-D6A5-0EE3-6B91-4C8CD8D91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9062" y="8166798"/>
                <a:ext cx="0" cy="40701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Arrow Connector 186">
                <a:extLst>
                  <a:ext uri="{FF2B5EF4-FFF2-40B4-BE49-F238E27FC236}">
                    <a16:creationId xmlns:a16="http://schemas.microsoft.com/office/drawing/2014/main" id="{39CC148A-DDC9-1466-DC75-12FD4B7A2EB3}"/>
                  </a:ext>
                </a:extLst>
              </p:cNvPr>
              <p:cNvCxnSpPr>
                <a:cxnSpLocks/>
                <a:stCxn id="65" idx="2"/>
              </p:cNvCxnSpPr>
              <p:nvPr/>
            </p:nvCxnSpPr>
            <p:spPr>
              <a:xfrm flipH="1">
                <a:off x="3245624" y="5119509"/>
                <a:ext cx="1344628" cy="3387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D6D42B6C-A1C6-6154-5D42-D7847B9C5A46}"/>
                  </a:ext>
                </a:extLst>
              </p:cNvPr>
              <p:cNvCxnSpPr>
                <a:cxnSpLocks/>
                <a:stCxn id="65" idx="2"/>
              </p:cNvCxnSpPr>
              <p:nvPr/>
            </p:nvCxnSpPr>
            <p:spPr>
              <a:xfrm>
                <a:off x="4590251" y="5119508"/>
                <a:ext cx="1329081" cy="32257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CDFEAB83-E68B-5C23-EFF0-35595FBB95A5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 flipH="1">
                <a:off x="3245623" y="6594705"/>
                <a:ext cx="1333440" cy="2662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>
                <a:extLst>
                  <a:ext uri="{FF2B5EF4-FFF2-40B4-BE49-F238E27FC236}">
                    <a16:creationId xmlns:a16="http://schemas.microsoft.com/office/drawing/2014/main" id="{4DEFC941-E190-84FB-249F-CDA52E22C0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9062" y="6601505"/>
                <a:ext cx="1352421" cy="25941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>
                <a:extLst>
                  <a:ext uri="{FF2B5EF4-FFF2-40B4-BE49-F238E27FC236}">
                    <a16:creationId xmlns:a16="http://schemas.microsoft.com/office/drawing/2014/main" id="{2E1EC561-ACED-F6E2-1E44-7E03E1DCCE10}"/>
                  </a:ext>
                </a:extLst>
              </p:cNvPr>
              <p:cNvCxnSpPr>
                <a:cxnSpLocks/>
                <a:stCxn id="53" idx="2"/>
              </p:cNvCxnSpPr>
              <p:nvPr/>
            </p:nvCxnSpPr>
            <p:spPr>
              <a:xfrm flipH="1">
                <a:off x="3245623" y="2137944"/>
                <a:ext cx="1333543" cy="30747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>
                <a:extLst>
                  <a:ext uri="{FF2B5EF4-FFF2-40B4-BE49-F238E27FC236}">
                    <a16:creationId xmlns:a16="http://schemas.microsoft.com/office/drawing/2014/main" id="{71681FB9-D53A-77DD-1F91-B571C7EBABF1}"/>
                  </a:ext>
                </a:extLst>
              </p:cNvPr>
              <p:cNvCxnSpPr>
                <a:cxnSpLocks/>
                <a:stCxn id="53" idx="2"/>
              </p:cNvCxnSpPr>
              <p:nvPr/>
            </p:nvCxnSpPr>
            <p:spPr>
              <a:xfrm>
                <a:off x="4579167" y="2137945"/>
                <a:ext cx="1340166" cy="31709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7" name="TextBox 256">
            <a:extLst>
              <a:ext uri="{FF2B5EF4-FFF2-40B4-BE49-F238E27FC236}">
                <a16:creationId xmlns:a16="http://schemas.microsoft.com/office/drawing/2014/main" id="{EF46ACD7-9DC5-054A-591E-3052C836DC08}"/>
              </a:ext>
            </a:extLst>
          </p:cNvPr>
          <p:cNvSpPr txBox="1"/>
          <p:nvPr/>
        </p:nvSpPr>
        <p:spPr>
          <a:xfrm>
            <a:off x="9010083" y="2244802"/>
            <a:ext cx="3439819" cy="5388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Questionnaires: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6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MINT</a:t>
            </a:r>
            <a:endParaRPr lang="en-GB" sz="1200" kern="100" dirty="0">
              <a:solidFill>
                <a:schemeClr val="accent2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Interoception Questionnaires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MAIA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IAS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BPQ-VSF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Convergence Questionnaires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TAS-20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CERQ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PI18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GB" sz="16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Pathology Questionnaires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PHQ4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Mental Health (Psychiatric Disorders and Treatments)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Psychosomatic Disorders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GB" sz="16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CEFSA-S (DDD)</a:t>
            </a:r>
            <a:endParaRPr lang="en-GB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4689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153</Words>
  <Application>Microsoft Office PowerPoint</Application>
  <PresentationFormat>Custom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Neves</dc:creator>
  <cp:lastModifiedBy>Ana Neves</cp:lastModifiedBy>
  <cp:revision>2</cp:revision>
  <dcterms:created xsi:type="dcterms:W3CDTF">2025-01-20T13:50:28Z</dcterms:created>
  <dcterms:modified xsi:type="dcterms:W3CDTF">2025-01-20T15:33:48Z</dcterms:modified>
</cp:coreProperties>
</file>