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7" r:id="rId2"/>
  </p:sldIdLst>
  <p:sldSz cx="14400213" cy="39600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3" autoAdjust="0"/>
    <p:restoredTop sz="94660"/>
  </p:normalViewPr>
  <p:slideViewPr>
    <p:cSldViewPr snapToGrid="0">
      <p:cViewPr>
        <p:scale>
          <a:sx n="66" d="100"/>
          <a:sy n="66" d="100"/>
        </p:scale>
        <p:origin x="3654" y="-9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6480867"/>
            <a:ext cx="12240181" cy="13786732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20799268"/>
            <a:ext cx="10800160" cy="9560876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FA76-FFB9-4B86-8626-0A2367B9B488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8E44-716D-4AA3-BB92-3E0FBE14EE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671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FA76-FFB9-4B86-8626-0A2367B9B488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8E44-716D-4AA3-BB92-3E0FBE14EE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31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2108343"/>
            <a:ext cx="3105046" cy="335593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2108343"/>
            <a:ext cx="9135135" cy="335593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FA76-FFB9-4B86-8626-0A2367B9B488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8E44-716D-4AA3-BB92-3E0FBE14EE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195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FA76-FFB9-4B86-8626-0A2367B9B488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8E44-716D-4AA3-BB92-3E0FBE14EE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467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9872559"/>
            <a:ext cx="12420184" cy="16472575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26500971"/>
            <a:ext cx="12420184" cy="8662538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FA76-FFB9-4B86-8626-0A2367B9B488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8E44-716D-4AA3-BB92-3E0FBE14EE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657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0541716"/>
            <a:ext cx="6120091" cy="251259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0541716"/>
            <a:ext cx="6120091" cy="251259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FA76-FFB9-4B86-8626-0A2367B9B488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8E44-716D-4AA3-BB92-3E0FBE14EE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1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2108352"/>
            <a:ext cx="12420184" cy="76542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9707549"/>
            <a:ext cx="6091964" cy="4757520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14465069"/>
            <a:ext cx="6091964" cy="21275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9707549"/>
            <a:ext cx="6121966" cy="4757520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14465069"/>
            <a:ext cx="6121966" cy="21275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FA76-FFB9-4B86-8626-0A2367B9B488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8E44-716D-4AA3-BB92-3E0FBE14EE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12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FA76-FFB9-4B86-8626-0A2367B9B488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8E44-716D-4AA3-BB92-3E0FBE14EE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520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FA76-FFB9-4B86-8626-0A2367B9B488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8E44-716D-4AA3-BB92-3E0FBE14EE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389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2640012"/>
            <a:ext cx="4644444" cy="9240044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5701703"/>
            <a:ext cx="7290108" cy="28141800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11880056"/>
            <a:ext cx="4644444" cy="22009274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FA76-FFB9-4B86-8626-0A2367B9B488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8E44-716D-4AA3-BB92-3E0FBE14EE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681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2640012"/>
            <a:ext cx="4644444" cy="9240044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5701703"/>
            <a:ext cx="7290108" cy="28141800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11880056"/>
            <a:ext cx="4644444" cy="22009274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FA76-FFB9-4B86-8626-0A2367B9B488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8E44-716D-4AA3-BB92-3E0FBE14EE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957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2108352"/>
            <a:ext cx="12420184" cy="7654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0541716"/>
            <a:ext cx="12420184" cy="25125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36703516"/>
            <a:ext cx="3240048" cy="21083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F9FA76-FFB9-4B86-8626-0A2367B9B488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36703516"/>
            <a:ext cx="4860072" cy="21083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36703516"/>
            <a:ext cx="3240048" cy="21083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308E44-716D-4AA3-BB92-3E0FBE14EE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59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B9FA274-9475-D3C5-76C5-84C88B4E4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455647"/>
              </p:ext>
            </p:extLst>
          </p:nvPr>
        </p:nvGraphicFramePr>
        <p:xfrm>
          <a:off x="2" y="0"/>
          <a:ext cx="14400211" cy="39181556"/>
        </p:xfrm>
        <a:graphic>
          <a:graphicData uri="http://schemas.openxmlformats.org/drawingml/2006/table">
            <a:tbl>
              <a:tblPr/>
              <a:tblGrid>
                <a:gridCol w="1093350">
                  <a:extLst>
                    <a:ext uri="{9D8B030D-6E8A-4147-A177-3AD203B41FA5}">
                      <a16:colId xmlns:a16="http://schemas.microsoft.com/office/drawing/2014/main" val="2821791266"/>
                    </a:ext>
                  </a:extLst>
                </a:gridCol>
                <a:gridCol w="1781085">
                  <a:extLst>
                    <a:ext uri="{9D8B030D-6E8A-4147-A177-3AD203B41FA5}">
                      <a16:colId xmlns:a16="http://schemas.microsoft.com/office/drawing/2014/main" val="3423638888"/>
                    </a:ext>
                  </a:extLst>
                </a:gridCol>
                <a:gridCol w="1920963">
                  <a:extLst>
                    <a:ext uri="{9D8B030D-6E8A-4147-A177-3AD203B41FA5}">
                      <a16:colId xmlns:a16="http://schemas.microsoft.com/office/drawing/2014/main" val="1956327941"/>
                    </a:ext>
                  </a:extLst>
                </a:gridCol>
                <a:gridCol w="1920963">
                  <a:extLst>
                    <a:ext uri="{9D8B030D-6E8A-4147-A177-3AD203B41FA5}">
                      <a16:colId xmlns:a16="http://schemas.microsoft.com/office/drawing/2014/main" val="2733603372"/>
                    </a:ext>
                  </a:extLst>
                </a:gridCol>
                <a:gridCol w="1934983">
                  <a:extLst>
                    <a:ext uri="{9D8B030D-6E8A-4147-A177-3AD203B41FA5}">
                      <a16:colId xmlns:a16="http://schemas.microsoft.com/office/drawing/2014/main" val="2195415507"/>
                    </a:ext>
                  </a:extLst>
                </a:gridCol>
                <a:gridCol w="1906941">
                  <a:extLst>
                    <a:ext uri="{9D8B030D-6E8A-4147-A177-3AD203B41FA5}">
                      <a16:colId xmlns:a16="http://schemas.microsoft.com/office/drawing/2014/main" val="2085761161"/>
                    </a:ext>
                  </a:extLst>
                </a:gridCol>
                <a:gridCol w="1920963">
                  <a:extLst>
                    <a:ext uri="{9D8B030D-6E8A-4147-A177-3AD203B41FA5}">
                      <a16:colId xmlns:a16="http://schemas.microsoft.com/office/drawing/2014/main" val="3422133710"/>
                    </a:ext>
                  </a:extLst>
                </a:gridCol>
                <a:gridCol w="1920963">
                  <a:extLst>
                    <a:ext uri="{9D8B030D-6E8A-4147-A177-3AD203B41FA5}">
                      <a16:colId xmlns:a16="http://schemas.microsoft.com/office/drawing/2014/main" val="2414083442"/>
                    </a:ext>
                  </a:extLst>
                </a:gridCol>
              </a:tblGrid>
              <a:tr h="516644">
                <a:tc>
                  <a:txBody>
                    <a:bodyPr/>
                    <a:lstStyle/>
                    <a:p>
                      <a:pPr fontAlgn="t"/>
                      <a:br>
                        <a:rPr lang="en-GB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n-GB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1534" marR="31534" marT="31534" marB="3153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GB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 State</a:t>
                      </a:r>
                      <a:endParaRPr lang="en-GB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1534" marR="31534" marT="31534" marB="3153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GB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Cardiac</a:t>
                      </a:r>
                      <a:endParaRPr lang="en-GB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1534" marR="31534" marT="31534" marB="3153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GB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Respiratory</a:t>
                      </a:r>
                      <a:endParaRPr lang="en-GB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1534" marR="31534" marT="31534" marB="3153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GB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Gastric</a:t>
                      </a:r>
                      <a:endParaRPr lang="en-GB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1534" marR="31534" marT="31534" marB="3153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3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GB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Genital</a:t>
                      </a:r>
                      <a:endParaRPr lang="en-GB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1534" marR="31534" marT="31534" marB="3153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1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GB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Skin &amp; Temperature</a:t>
                      </a:r>
                      <a:endParaRPr lang="en-GB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1534" marR="31534" marT="31534" marB="3153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GB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Colon &amp; Bladder</a:t>
                      </a:r>
                      <a:endParaRPr lang="en-GB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1534" marR="31534" marT="31534" marB="3153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899862"/>
                  </a:ext>
                </a:extLst>
              </a:tr>
              <a:tr h="564348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Positive Arousal (Sexual)</a:t>
                      </a:r>
                      <a:endParaRPr lang="en-GB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1534" marR="31534" marT="31534" marB="3153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Cognitive: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"I always know when I am sexually aroused"</a:t>
                      </a:r>
                      <a:endParaRPr lang="en-GB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buNone/>
                      </a:pPr>
                      <a:br>
                        <a:rPr lang="en-GB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Feeling: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"I always feel in my body if I am sexually aroused"</a:t>
                      </a:r>
                      <a:endParaRPr lang="en-GB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buNone/>
                      </a:pPr>
                      <a:br>
                        <a:rPr lang="en-GB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Embodied - </a:t>
                      </a:r>
                      <a:r>
                        <a:rPr lang="en-GB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specific: </a:t>
                      </a: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"My body is always in the same specific state  when I am sexually aroused"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buNone/>
                      </a:pPr>
                      <a:b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GB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Embodied - different: </a:t>
                      </a: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"Being sexually aroused is a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buNone/>
                      </a:pP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very different bodily feeling compared to other states (e.g., feeling anxious, relaxed or after exercise)"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buNone/>
                      </a:pPr>
                      <a:b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“I can always tell that I am sexually aroused from the way I feel inside”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buNone/>
                      </a:pPr>
                      <a:br>
                        <a:rPr lang="en-GB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GB" sz="1400" b="0" i="0" u="none" strike="noStrike" dirty="0">
                          <a:solidFill>
                            <a:srgbClr val="93C47D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“I always know that I am attentively doing a study”</a:t>
                      </a:r>
                      <a:endParaRPr lang="en-GB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1534" marR="31534" marT="31534" marB="3153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“When I am sexually aroused, I often feel changes in the way my heart beats (e.g., faster or stronger)”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1534" marR="31534" marT="31534" marB="3153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"When I am sexually aroused, I often feel changes in my breathing (e.g., faster, shallower, or less regular)"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1534" marR="31534" marT="31534" marB="3153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"When I am sexually aroused, I often feel changes in my stomach (e.g., bloating, rumbling, discomfort)"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buNone/>
                      </a:pPr>
                      <a:b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b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“When I am sexually aroused, I often feel butterflies in my stomach”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1534" marR="31534" marT="31534" marB="3153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"When I am sexually aroused, I often notice specific sensations in my genital area (e.g., tingling, warmth, wetness, stiffness, pulsations)"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buNone/>
                      </a:pPr>
                      <a:b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“During sex or masturbation, I often feel very strong sensations coming from my genital areas”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fontAlgn="t"/>
                      <a:b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b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1534" marR="31534" marT="31534" marB="3153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"When I am sexually aroused, I often feel changes in my temperature (e.g., feeling warm or cold)"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buNone/>
                      </a:pPr>
                      <a:b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"When I am sexually aroused, I often feel like some areas of my skin become sweaty (e.g., palms, back, forehead)"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buNone/>
                      </a:pPr>
                      <a:b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"When I am sexually aroused, I often feel my mouth becoming dry"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1534" marR="31534" marT="31534" marB="3153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"When I am sexually aroused, I often feel like I need to relieve myself by urinating or defecating"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buNone/>
                      </a:pPr>
                      <a:b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During sex or masturbation, I often feel like I need to relieve myself by urinating or defecating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3521" marR="113521" marT="31534" marB="3153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7573185"/>
                  </a:ext>
                </a:extLst>
              </a:tr>
              <a:tr h="4753892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Negative Arousal (Anxious)</a:t>
                      </a:r>
                      <a:endParaRPr lang="en-GB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1534" marR="31534" marT="31534" marB="3153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GB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Cognitive: </a:t>
                      </a: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"I always know when I am anxious"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buNone/>
                      </a:pPr>
                      <a:b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GB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Feeling</a:t>
                      </a: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"I always feel in my body if I am anxious"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buNone/>
                      </a:pPr>
                      <a:b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GB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Embodied - specific</a:t>
                      </a: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"My body is always in the same specific state  when I am anxious"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buNone/>
                      </a:pPr>
                      <a:b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GB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Embodied - different: </a:t>
                      </a: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"Being anxious </a:t>
                      </a:r>
                      <a:r>
                        <a:rPr lang="en-GB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 a</a:t>
                      </a: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very different bodily feeling compared to other states (e.g., feeling sexually aroused, relaxed or after exercise)"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buNone/>
                      </a:pPr>
                      <a:b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“I often realize that I am anxious only when others tell me”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1534" marR="31534" marT="31534" marB="3153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“When I am anxious, I often feel changes in the way my heart beats (e.g., faster or stronger)”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1534" marR="31534" marT="31534" marB="3153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"When I am anxious, I often feel changes in my breathing (e.g., faster, shallower, or less regular)"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1534" marR="31534" marT="31534" marB="3153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"When I am anxious, I often feel changes in my stomach (e.g., bloating, rumbling, discomfort)"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fontAlgn="t"/>
                      <a:b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b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1534" marR="31534" marT="31534" marB="3153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"When I am anxious, I often notice specific sensations in my genital area (e.g., contractions, dryness)"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1534" marR="31534" marT="31534" marB="3153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"When I am anxious, I often feel changes in my temperature (e.g., feeling warm or cold)"</a:t>
                      </a:r>
                      <a:endParaRPr lang="en-GB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buNone/>
                      </a:pPr>
                      <a:br>
                        <a:rPr lang="en-GB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"When I am anxious, I often feel like some areas of my skin become sweaty (e.g., </a:t>
                      </a: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palms, back, forehead)"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buNone/>
                      </a:pPr>
                      <a:b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"When I am anxious, I often feel my mouth becoming dry"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“When I am anxious, I often have difficulty swallowing”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buNone/>
                      </a:pPr>
                      <a:r>
                        <a:rPr lang="en-GB" sz="1400" b="0" i="0" u="none" strike="noStrike" dirty="0">
                          <a:solidFill>
                            <a:srgbClr val="93C47D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“Even if I am anxious, I should now answer all the way to the left”</a:t>
                      </a:r>
                      <a:endParaRPr lang="en-GB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1534" marR="31534" marT="31534" marB="3153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"When I am anxious, I often feel like I need to </a:t>
                      </a: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relieve myself by urinating or defecating"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3521" marR="113521" marT="31534" marB="3153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735890"/>
                  </a:ext>
                </a:extLst>
              </a:tr>
              <a:tr h="3138587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Nociception&amp; Pleasure</a:t>
                      </a:r>
                      <a:endParaRPr lang="en-GB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1534" marR="31534" marT="31534" marB="3153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GB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"I always feel in my body if I am ill"</a:t>
                      </a:r>
                      <a:endParaRPr lang="en-GB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buNone/>
                      </a:pPr>
                      <a:br>
                        <a:rPr lang="en-GB" sz="2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GB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“I can easily tell when I am feeling ill (e.g., nauseous or sick)</a:t>
                      </a:r>
                      <a:r>
                        <a:rPr lang="en-GB" sz="14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”</a:t>
                      </a:r>
                      <a:endParaRPr lang="en-GB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1534" marR="31534" marT="31534" marB="3153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GB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“I often feel painful sensations coming from my heart”</a:t>
                      </a:r>
                      <a:endParaRPr lang="en-GB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buNone/>
                      </a:pPr>
                      <a:br>
                        <a:rPr lang="en-GB" sz="2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GB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“I often experience painful sensations coming from my chest”</a:t>
                      </a:r>
                      <a:endParaRPr lang="en-GB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1534" marR="31534" marT="31534" marB="3153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“I often feel like I have difficulties breathing normally”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buNone/>
                      </a:pPr>
                      <a:b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“I often feel like I can't get enough oxygen by breathing normally”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1534" marR="31534" marT="31534" marB="3153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"I often feel pain in my stomach"</a:t>
                      </a:r>
                      <a:endParaRPr lang="en-GB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1534" marR="31534" marT="31534" marB="3153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“My genital organs are very sensitive to pleasant stimulations”</a:t>
                      </a:r>
                      <a:endParaRPr lang="en-GB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buNone/>
                      </a:pPr>
                      <a:br>
                        <a:rPr lang="en-GB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“My genital organs are very sensitive to painful stimulations”</a:t>
                      </a:r>
                      <a:endParaRPr lang="en-GB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1534" marR="31534" marT="31534" marB="3153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"My skin is very sensitive to painful stimulations (e.g., pinching)"</a:t>
                      </a:r>
                      <a:endParaRPr lang="en-GB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buNone/>
                      </a:pPr>
                      <a:br>
                        <a:rPr lang="en-GB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"My skin is very sensitive to pleasant stimulations (e.g., caressing)"</a:t>
                      </a:r>
                      <a:endParaRPr lang="en-GB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buNone/>
                      </a:pPr>
                      <a:b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“Changes in temperature (e.g., feeling feverish or cold) are the first things I notice when I am becoming ill”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1534" marR="31534" marT="31534" marB="3153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“I often experience a pleasant sensation when relieving </a:t>
                      </a: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myself when urinating or defecating”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buNone/>
                      </a:pPr>
                      <a:b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“I often experience painful sensations when relieving myself when urinating or defecating”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buNone/>
                      </a:pPr>
                      <a:br>
                        <a:rPr lang="en-GB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GB" sz="1400" b="0" i="0" u="none" strike="noStrike" dirty="0">
                          <a:solidFill>
                            <a:srgbClr val="93C47D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“I often experience sensations, and I will answer zero to this question”</a:t>
                      </a:r>
                      <a:endParaRPr lang="en-GB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3521" marR="113521" marT="31534" marB="3153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051435"/>
                  </a:ext>
                </a:extLst>
              </a:tr>
              <a:tr h="6439427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Sensitivity</a:t>
                      </a:r>
                      <a:endParaRPr lang="en-GB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1534" marR="31534" marT="31534" marB="3153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Cognitive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"I always know when I am relaxed"</a:t>
                      </a:r>
                      <a:endParaRPr lang="en-GB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buNone/>
                      </a:pPr>
                      <a:b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GB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Feeling: </a:t>
                      </a: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"I always feel in my body if I am relaxed"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buNone/>
                      </a:pPr>
                      <a:b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GB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Embodied - specific</a:t>
                      </a: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"My body is always in the same specific state when I am relaxed"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buNone/>
                      </a:pPr>
                      <a:b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GB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Embodied - different:</a:t>
                      </a: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"Being relaxed is</a:t>
                      </a:r>
                      <a:r>
                        <a:rPr lang="en-GB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very different bodily feeling compared to other states (e.g., feeling anxious, sexually aroused or after exercise)”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buNone/>
                      </a:pPr>
                      <a:b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"When something important is happening in my life, I can feel it in my body"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1534" marR="31534" marT="31534" marB="3153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"In general, I am very sensitive to changes in my heart rate"</a:t>
                      </a:r>
                      <a:endParaRPr lang="en-GB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buNone/>
                      </a:pPr>
                      <a:br>
                        <a:rPr lang="en-GB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"I often notice changes in my heart rate"</a:t>
                      </a:r>
                      <a:endParaRPr lang="en-GB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buNone/>
                      </a:pPr>
                      <a:br>
                        <a:rPr lang="en-GB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"I can notice even very subtle changes in the way my heart beats"</a:t>
                      </a:r>
                      <a:endParaRPr lang="en-GB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buNone/>
                      </a:pPr>
                      <a:br>
                        <a:rPr lang="en-GB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“I am always very aware of my heartbeats, even when I am calm”</a:t>
                      </a:r>
                      <a:endParaRPr lang="en-GB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buNone/>
                      </a:pPr>
                      <a:br>
                        <a:rPr lang="en-GB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“I only notice my heart when it is thumping in my chest”</a:t>
                      </a:r>
                      <a:endParaRPr lang="en-GB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buNone/>
                      </a:pPr>
                      <a:br>
                        <a:rPr lang="en-GB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“I </a:t>
                      </a: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often try to feel my heart with my hands (e.g., by putting my hand on my chest)”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buNone/>
                      </a:pPr>
                      <a:b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"When something important is happening in my life, I can immediately feel changes in my heart rate"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buNone/>
                      </a:pPr>
                      <a:br>
                        <a:rPr lang="en-GB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GB" sz="1400" b="0" i="0" u="none" strike="noStrike" dirty="0">
                          <a:solidFill>
                            <a:srgbClr val="93C47D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“In general, I am very sensitive and attentive to the questions I am currently answering”</a:t>
                      </a:r>
                      <a:endParaRPr lang="en-GB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1534" marR="31534" marT="31534" marB="3153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</a:t>
                      </a: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general, I am very sensitive to changes in my breathing”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buNone/>
                      </a:pPr>
                      <a:b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"I often notice changes in my breathing"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buNone/>
                      </a:pPr>
                      <a:b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"I can notice even very subtle changes in my breathing"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buNone/>
                      </a:pPr>
                      <a:b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“I am always very aware of how I am breathing, even when I am calm”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buNone/>
                      </a:pPr>
                      <a:b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“I often only notice how I am breathing when it becomes loud”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buNone/>
                      </a:pPr>
                      <a:b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“I often only notice how I am breathing when my breathing becomes shallow or irregular”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buNone/>
                      </a:pPr>
                      <a:b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"When something important is happening in my life, I can immediately feel changes in my breathing"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1534" marR="31534" marT="31534" marB="3153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"In general, I am very sensitive to what my stomach is doing”</a:t>
                      </a:r>
                      <a:endParaRPr lang="en-GB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buNone/>
                      </a:pPr>
                      <a:br>
                        <a:rPr lang="en-GB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"I can notice even very subtle changes in what my stomach is doing"</a:t>
                      </a:r>
                      <a:endParaRPr lang="en-GB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buNone/>
                      </a:pPr>
                      <a:br>
                        <a:rPr lang="en-GB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“I am always very aware of what my stomach is doing, even when I am calm”</a:t>
                      </a:r>
                      <a:endParaRPr lang="en-GB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buNone/>
                      </a:pPr>
                      <a:br>
                        <a:rPr lang="en-GB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"I often check the smell of my own breath"</a:t>
                      </a:r>
                      <a:endParaRPr lang="en-GB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buNone/>
                      </a:pPr>
                      <a:br>
                        <a:rPr lang="en-GB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"I often check the smell of my farts"</a:t>
                      </a:r>
                      <a:endParaRPr lang="en-GB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buNone/>
                      </a:pPr>
                      <a:br>
                        <a:rPr lang="en-GB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"I often pay attention to the noises of my stomach"</a:t>
                      </a:r>
                      <a:endParaRPr lang="en-GB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buNone/>
                      </a:pPr>
                      <a:br>
                        <a:rPr lang="en-GB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GB" sz="1400" b="0" i="0" u="none" strike="noStrike">
                          <a:solidFill>
                            <a:srgbClr val="93C47D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“I often pay attention to the answers I am giving”</a:t>
                      </a:r>
                      <a:br>
                        <a:rPr lang="en-GB" sz="1400" b="0" i="0" u="none" strike="noStrike">
                          <a:solidFill>
                            <a:srgbClr val="93C47D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br>
                        <a:rPr lang="en-GB" sz="1400" b="0" i="0" u="none" strike="noStrike">
                          <a:solidFill>
                            <a:srgbClr val="93C47D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br>
                        <a:rPr lang="en-GB" sz="1400" b="0" i="0" u="none" strike="noStrike">
                          <a:solidFill>
                            <a:srgbClr val="93C47D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n-GB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1534" marR="31534" marT="31534" marB="3153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"In general, I am very sensitive to changes in my genital organs"</a:t>
                      </a:r>
                      <a:endParaRPr lang="en-GB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buNone/>
                      </a:pPr>
                      <a:br>
                        <a:rPr lang="en-GB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"I can notice even very subtle changes in the state of my genital organs"</a:t>
                      </a:r>
                      <a:endParaRPr lang="en-GB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buNone/>
                      </a:pPr>
                      <a:br>
                        <a:rPr lang="en-GB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“I am always very aware of the state of my genital organs, even when I am calm”</a:t>
                      </a:r>
                      <a:endParaRPr lang="en-GB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1534" marR="31534" marT="31534" marB="3153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"In general, my skin is very sensitive"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buNone/>
                      </a:pPr>
                      <a:b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"I can notice even very subtle stimulations to my skin (e.g., very light touches)"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buNone/>
                      </a:pPr>
                      <a:b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“I can notice even very subtle changes if my skin becomes dry or sweaty”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buNone/>
                      </a:pPr>
                      <a:b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“I am always very aware if my hands and feet are cold or warm”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buNone/>
                      </a:pPr>
                      <a:b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"I often check the smell of my armpits"</a:t>
                      </a:r>
                      <a:b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b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“I am very prone to having goosebumps”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buNone/>
                      </a:pPr>
                      <a:b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“My skin is susceptible to itchy fabrics and materials”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buNone/>
                      </a:pPr>
                      <a:b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“I enjoy the sensations of touching different materials (e.g., soft fabrics, wooden objects, smooth surfaces) 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1534" marR="31534" marT="31534" marB="3153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"In general, I am very aware of the sensations that are happening when I am defecating"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buNone/>
                      </a:pPr>
                      <a:b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"In general, I am very aware of my sensations that are happening when I am urinating"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buNone/>
                      </a:pPr>
                      <a:b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"I often check the colour of my urine"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buNone/>
                      </a:pPr>
                      <a:b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"I often check the colour of my faeces"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3521" marR="113521" marT="31534" marB="3153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9622968"/>
                  </a:ext>
                </a:extLst>
              </a:tr>
              <a:tr h="6907631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  <a:endParaRPr lang="en-GB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1534" marR="31534" marT="31534" marB="3153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“I can always accurately feel when I am about to cough”</a:t>
                      </a:r>
                      <a:endParaRPr lang="en-GB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buNone/>
                      </a:pPr>
                      <a:br>
                        <a:rPr lang="en-GB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“I can always accurately feel when I am about to sneeze”</a:t>
                      </a:r>
                      <a:endParaRPr lang="en-GB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buNone/>
                      </a:pPr>
                      <a:br>
                        <a:rPr lang="en-GB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“I can always accurately feel when I am about to vomit”</a:t>
                      </a:r>
                      <a:endParaRPr lang="en-GB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buNone/>
                      </a:pPr>
                      <a:br>
                        <a:rPr lang="en-GB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“I can always accurately feel when I am starting to be hungry”</a:t>
                      </a:r>
                      <a:endParaRPr lang="en-GB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buNone/>
                      </a:pPr>
                      <a:br>
                        <a:rPr lang="en-GB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“I can always accurately feel when I am starting to be thirsty”</a:t>
                      </a:r>
                      <a:endParaRPr lang="en-GB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fontAlgn="t"/>
                      <a:br>
                        <a:rPr lang="en-GB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br>
                        <a:rPr lang="en-GB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n-GB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1534" marR="31534" marT="31534" marB="3153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“I can always accurately feel if my heart rate is slow or fast”</a:t>
                      </a:r>
                      <a:endParaRPr lang="en-GB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buNone/>
                      </a:pPr>
                      <a:br>
                        <a:rPr lang="en-GB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“I sometimes feel like my heart is racing or beating faster than usual, but when I check my pulse, it is not as intense as I thought”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1534" marR="31534" marT="31534" marB="3153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“I can always accurately feel how I am breathing (e.g., fast or slow, deep or shallow)”</a:t>
                      </a:r>
                      <a:endParaRPr lang="en-GB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buNone/>
                      </a:pPr>
                      <a:br>
                        <a:rPr lang="en-GB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GB" sz="1400" b="0" i="0" u="none" strike="noStrike" dirty="0">
                          <a:solidFill>
                            <a:srgbClr val="93C47D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“I can always accurately answer to the left on this question to show that I am reading it”</a:t>
                      </a:r>
                      <a:endParaRPr lang="en-GB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fontAlgn="t"/>
                      <a:br>
                        <a:rPr lang="en-GB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br>
                        <a:rPr lang="en-GB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n-GB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1534" marR="31534" marT="31534" marB="3153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“I can always accurately feel when I am about to fart”</a:t>
                      </a:r>
                      <a:endParaRPr lang="en-GB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buNone/>
                      </a:pPr>
                      <a:br>
                        <a:rPr lang="en-GB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“I can always accurately feel when I am about to burp”</a:t>
                      </a:r>
                      <a:endParaRPr lang="en-GB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buNone/>
                      </a:pPr>
                      <a:br>
                        <a:rPr lang="en-GB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“I often feel thirsty even if I drank recently”</a:t>
                      </a:r>
                      <a:endParaRPr lang="en-GB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buNone/>
                      </a:pPr>
                      <a:br>
                        <a:rPr lang="en-GB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“I don’t always feel the need to drink until I am really thirsty”</a:t>
                      </a:r>
                      <a:endParaRPr lang="en-GB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buNone/>
                      </a:pPr>
                      <a:br>
                        <a:rPr lang="en-GB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“I often feel hungry even if I ate recently”</a:t>
                      </a:r>
                      <a:endParaRPr lang="en-GB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buNone/>
                      </a:pPr>
                      <a:br>
                        <a:rPr lang="en-GB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“I don’t always feel the need to eat until I am really hungry”</a:t>
                      </a:r>
                      <a:endParaRPr lang="en-GB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buNone/>
                      </a:pPr>
                      <a:br>
                        <a:rPr lang="en-GB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“I often sneeze suddenly without feeling the need building up”</a:t>
                      </a:r>
                      <a:b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b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buNone/>
                      </a:pP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“I sometimes feel that burping will produce some relief but then it doesn’t”</a:t>
                      </a:r>
                      <a:b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b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b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n-GB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buNone/>
                      </a:pPr>
                      <a:b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b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n-GB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1534" marR="31534" marT="31534" marB="3153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“I can always accurately perceive if my genital organs are in a state of arousal (e.g., hard, wet, </a:t>
                      </a: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pulsating)”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buNone/>
                      </a:pPr>
                      <a:b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“I sometimes feel like I am sexually aroused, but when I try to satisfy the feeling, I realise that I am not as sexually aroused as I initially thought” </a:t>
                      </a:r>
                      <a:r>
                        <a:rPr lang="en-GB" sz="1400" b="0" i="0" u="none" strike="noStrike" dirty="0">
                          <a:solidFill>
                            <a:srgbClr val="99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 </a:t>
                      </a:r>
                      <a:endParaRPr lang="en-GB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buNone/>
                      </a:pPr>
                      <a:br>
                        <a:rPr lang="en-GB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br>
                        <a:rPr lang="en-GB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GB" sz="1400" b="0" i="0" u="none" strike="noStrike" dirty="0">
                          <a:solidFill>
                            <a:srgbClr val="93C47D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“I can always accurately perceive that to this question I should answer the lowest option”</a:t>
                      </a:r>
                      <a:endParaRPr lang="en-GB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1534" marR="31534" marT="31534" marB="3153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“I can always accurately feel when something is going to be itchy”</a:t>
                      </a:r>
                      <a:endParaRPr lang="en-GB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buNone/>
                      </a:pPr>
                      <a:br>
                        <a:rPr lang="en-GB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“I can always accurately feel when I start to have a fever”</a:t>
                      </a:r>
                      <a:endParaRPr lang="en-GB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buNone/>
                      </a:pPr>
                      <a:br>
                        <a:rPr lang="en-GB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“When something touches my skin, I can always accurately feel if it’s hot or cold”</a:t>
                      </a:r>
                      <a:endParaRPr lang="en-GB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buNone/>
                      </a:pPr>
                      <a:b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“I sometimes feel my skin itching, but when I scratch it, it doesn’t produce the relief I expected” 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1534" marR="31534" marT="31534" marB="3153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“I often feel the need to urinate even when my bladder is not full”</a:t>
                      </a:r>
                      <a:endParaRPr lang="en-GB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buNone/>
                      </a:pPr>
                      <a:br>
                        <a:rPr lang="en-GB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“I don’t always feel the need to urinate until my bladder is very full”</a:t>
                      </a:r>
                      <a:endParaRPr lang="en-GB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buNone/>
                      </a:pPr>
                      <a:br>
                        <a:rPr lang="en-GB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"I often feel the need to defecate even when my intestine is not full"</a:t>
                      </a:r>
                      <a:endParaRPr lang="en-GB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buNone/>
                      </a:pPr>
                      <a:br>
                        <a:rPr lang="en-GB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"I don't always feel the need to defecate until my intestine is very full"</a:t>
                      </a:r>
                      <a:endParaRPr lang="en-GB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buNone/>
                      </a:pPr>
                      <a:b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“I sometimes feel like I need to urinate or defecate but when I go to the bathroom I produce less than I expected”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3521" marR="113521" marT="31534" marB="3153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7133427"/>
                  </a:ext>
                </a:extLst>
              </a:tr>
              <a:tr h="2693793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GB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Confusion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1534" marR="31534" marT="31534" marB="3153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“Sometimes I can’t tell if the sensations in my body are good or bad”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buNone/>
                      </a:pPr>
                      <a:b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</a:t>
                      </a: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Sometimes I am confused about what sensations in my body mean”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1534" marR="31534" marT="31534" marB="3153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“Sometimes my heart starts racing and I often don’t know why”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1534" marR="31534" marT="31534" marB="3153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“Sometimes my breathing becomes erratic or shallow and I often don’t know why”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1534" marR="31534" marT="31534" marB="3153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“Sometimes I feel negative and realise after eating that I was just hungry”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buNone/>
                      </a:pPr>
                      <a:br>
                        <a:rPr lang="en-GB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</a:t>
                      </a: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Sometimes I don’t realise I was hungry until I ate something”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1534" marR="31534" marT="31534" marB="3153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“Sometimes I notice arousal in my genital areas (e.g., stiffness, wetness) when I am not feeling sexually aroused”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1534" marR="31534" marT="31534" marB="3153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“Sometimes I have sensations on my skin (e.g., itches, goosebumps) without any clear cause”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1534" marR="31534" marT="31534" marB="3153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“Sometimes I am not sure whether I need to go to the toilet or not (to urinate or defecate)”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buNone/>
                      </a:pPr>
                      <a:br>
                        <a:rPr lang="en-GB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GB" sz="1400" b="0" i="0" u="none" strike="noStrike" dirty="0">
                          <a:solidFill>
                            <a:srgbClr val="93C47D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“Sometimes I notice that I need to answer all the way to the right”</a:t>
                      </a:r>
                      <a:endParaRPr lang="en-GB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fontAlgn="t"/>
                      <a:br>
                        <a:rPr lang="en-GB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br>
                        <a:rPr lang="en-GB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br>
                        <a:rPr lang="en-GB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n-GB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3521" marR="113521" marT="31534" marB="3153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633997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4E4667F7-419D-DCA4-15AB-AB359723A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2595" y="15117270"/>
            <a:ext cx="184734" cy="38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362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2319</Words>
  <Application>Microsoft Office PowerPoint</Application>
  <PresentationFormat>Custom</PresentationFormat>
  <Paragraphs>148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Dominique Makowski</dc:creator>
  <cp:lastModifiedBy>Dominique Makowski</cp:lastModifiedBy>
  <cp:revision>20</cp:revision>
  <dcterms:created xsi:type="dcterms:W3CDTF">2025-06-22T16:12:13Z</dcterms:created>
  <dcterms:modified xsi:type="dcterms:W3CDTF">2025-06-23T12:33:59Z</dcterms:modified>
</cp:coreProperties>
</file>