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14400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8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96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38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47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0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30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16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35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F5DC-C104-4B52-94FE-792D1D730C2D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8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F5DC-C104-4B52-94FE-792D1D730C2D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75C2-18BF-49DA-9495-1522894751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42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ADC2EB-3228-4A5E-B116-6A11208D6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4851" y="500237"/>
            <a:ext cx="8265118" cy="619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2B81C5-93E3-4FD2-A627-B4A980E85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024" y="500237"/>
            <a:ext cx="4649128" cy="619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0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204DE576-19BE-4F2A-B4DB-69D4C9EB0CF3}"/>
              </a:ext>
            </a:extLst>
          </p:cNvPr>
          <p:cNvSpPr/>
          <p:nvPr/>
        </p:nvSpPr>
        <p:spPr>
          <a:xfrm>
            <a:off x="6092190" y="2422345"/>
            <a:ext cx="1204099" cy="2354623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0530D1-1B8E-4460-B952-28E170A9A115}"/>
              </a:ext>
            </a:extLst>
          </p:cNvPr>
          <p:cNvGrpSpPr/>
          <p:nvPr/>
        </p:nvGrpSpPr>
        <p:grpSpPr>
          <a:xfrm>
            <a:off x="7086600" y="660675"/>
            <a:ext cx="7576503" cy="6198002"/>
            <a:chOff x="92193" y="1282207"/>
            <a:chExt cx="6017366" cy="45064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B0BFA6-DBB9-4FA8-BF92-268E1B41D3E2}"/>
                </a:ext>
              </a:extLst>
            </p:cNvPr>
            <p:cNvGrpSpPr/>
            <p:nvPr/>
          </p:nvGrpSpPr>
          <p:grpSpPr>
            <a:xfrm>
              <a:off x="694311" y="1540043"/>
              <a:ext cx="5057413" cy="3798906"/>
              <a:chOff x="694311" y="1540043"/>
              <a:chExt cx="5057413" cy="3798906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AF4F489-F47B-4495-B7AB-05AABC4D4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24" y="1540043"/>
                <a:ext cx="5040000" cy="3780000"/>
              </a:xfrm>
              <a:prstGeom prst="rect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</p:pic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7498534-57E9-4280-B85B-3A9BC59CE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311" y="1540043"/>
                <a:ext cx="0" cy="378000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DEC6B5A-5712-4B49-AB5D-CDD83152C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1724" y="5338949"/>
                <a:ext cx="5040000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FD0E2B-55CC-45ED-87D1-4934503AD888}"/>
                </a:ext>
              </a:extLst>
            </p:cNvPr>
            <p:cNvGrpSpPr/>
            <p:nvPr/>
          </p:nvGrpSpPr>
          <p:grpSpPr>
            <a:xfrm>
              <a:off x="92193" y="1282207"/>
              <a:ext cx="685689" cy="4293555"/>
              <a:chOff x="54485" y="1282207"/>
              <a:chExt cx="685689" cy="429355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7E4EBA-1E34-4852-9A6A-C083C56998BD}"/>
                  </a:ext>
                </a:extLst>
              </p:cNvPr>
              <p:cNvSpPr/>
              <p:nvPr/>
            </p:nvSpPr>
            <p:spPr>
              <a:xfrm>
                <a:off x="54492" y="5060148"/>
                <a:ext cx="685675" cy="515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-1 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83F6EE-CBC3-4BB7-8969-464AB574F9F2}"/>
                  </a:ext>
                </a:extLst>
              </p:cNvPr>
              <p:cNvSpPr/>
              <p:nvPr/>
            </p:nvSpPr>
            <p:spPr>
              <a:xfrm>
                <a:off x="54485" y="411566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-0.5 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1AE5A82-22D6-48AA-B077-FE5ABF287B22}"/>
                  </a:ext>
                </a:extLst>
              </p:cNvPr>
              <p:cNvSpPr/>
              <p:nvPr/>
            </p:nvSpPr>
            <p:spPr>
              <a:xfrm>
                <a:off x="54485" y="3171177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0 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C616E6-A136-40A6-99FD-B0C15E64F914}"/>
                  </a:ext>
                </a:extLst>
              </p:cNvPr>
              <p:cNvSpPr/>
              <p:nvPr/>
            </p:nvSpPr>
            <p:spPr>
              <a:xfrm>
                <a:off x="54485" y="222669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0.5 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75208A-6613-4375-A34C-A5BDFF3824A1}"/>
                  </a:ext>
                </a:extLst>
              </p:cNvPr>
              <p:cNvSpPr/>
              <p:nvPr/>
            </p:nvSpPr>
            <p:spPr>
              <a:xfrm>
                <a:off x="54485" y="1282207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1 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5299C7E-DD60-417F-BF56-6788471E951A}"/>
                </a:ext>
              </a:extLst>
            </p:cNvPr>
            <p:cNvGrpSpPr/>
            <p:nvPr/>
          </p:nvGrpSpPr>
          <p:grpSpPr>
            <a:xfrm>
              <a:off x="344324" y="5272960"/>
              <a:ext cx="5765235" cy="515654"/>
              <a:chOff x="351473" y="5338632"/>
              <a:chExt cx="5765235" cy="5156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CEEE9D-A6A7-4F31-8EF1-49D67BC06D90}"/>
                  </a:ext>
                </a:extLst>
              </p:cNvPr>
              <p:cNvSpPr/>
              <p:nvPr/>
            </p:nvSpPr>
            <p:spPr>
              <a:xfrm>
                <a:off x="1621349" y="533863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-0.5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1CF51FF-5B94-4C2F-AFC5-FCA7C970829D}"/>
                  </a:ext>
                </a:extLst>
              </p:cNvPr>
              <p:cNvSpPr/>
              <p:nvPr/>
            </p:nvSpPr>
            <p:spPr>
              <a:xfrm>
                <a:off x="2891239" y="533863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0 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AF304A1-902A-49E1-A8A5-F530224557A8}"/>
                  </a:ext>
                </a:extLst>
              </p:cNvPr>
              <p:cNvSpPr/>
              <p:nvPr/>
            </p:nvSpPr>
            <p:spPr>
              <a:xfrm>
                <a:off x="351473" y="5338652"/>
                <a:ext cx="685675" cy="515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-1 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2D4A9E7-05EC-413A-A052-EE7A9DFEF125}"/>
                  </a:ext>
                </a:extLst>
              </p:cNvPr>
              <p:cNvSpPr/>
              <p:nvPr/>
            </p:nvSpPr>
            <p:spPr>
              <a:xfrm>
                <a:off x="4161129" y="533863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0.5 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71CE56E-6137-4E5C-BA63-9C8C35A5C8BD}"/>
                  </a:ext>
                </a:extLst>
              </p:cNvPr>
              <p:cNvSpPr/>
              <p:nvPr/>
            </p:nvSpPr>
            <p:spPr>
              <a:xfrm>
                <a:off x="5431019" y="5338632"/>
                <a:ext cx="685689" cy="51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143" dirty="0"/>
                  <a:t>1 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6F5E3D-E7F5-4138-92FB-8C71544DE18E}"/>
              </a:ext>
            </a:extLst>
          </p:cNvPr>
          <p:cNvGrpSpPr/>
          <p:nvPr/>
        </p:nvGrpSpPr>
        <p:grpSpPr>
          <a:xfrm>
            <a:off x="260733" y="1857130"/>
            <a:ext cx="6317732" cy="3987972"/>
            <a:chOff x="6668801" y="1653122"/>
            <a:chExt cx="6018216" cy="3798906"/>
          </a:xfrm>
        </p:grpSpPr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389A972A-EE0C-4A29-9952-E9266D763C8E}"/>
                </a:ext>
              </a:extLst>
            </p:cNvPr>
            <p:cNvSpPr/>
            <p:nvPr/>
          </p:nvSpPr>
          <p:spPr>
            <a:xfrm>
              <a:off x="6668801" y="2083398"/>
              <a:ext cx="791853" cy="2615326"/>
            </a:xfrm>
            <a:prstGeom prst="leftBrace">
              <a:avLst>
                <a:gd name="adj1" fmla="val 123039"/>
                <a:gd name="adj2" fmla="val 5000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143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C8C5FF-C0A4-4FC0-9C0A-2D935D56B87B}"/>
                </a:ext>
              </a:extLst>
            </p:cNvPr>
            <p:cNvSpPr/>
            <p:nvPr/>
          </p:nvSpPr>
          <p:spPr>
            <a:xfrm>
              <a:off x="7182595" y="1653122"/>
              <a:ext cx="5504422" cy="37989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b="1" dirty="0">
                  <a:latin typeface="Consolas" panose="020B0609020204030204" pitchFamily="49" charset="0"/>
                </a:rPr>
                <a:t>Illusion strength </a:t>
              </a:r>
              <a:r>
                <a:rPr lang="en-GB" sz="2200" dirty="0">
                  <a:latin typeface="Consolas" panose="020B0609020204030204" pitchFamily="49" charset="0"/>
                </a:rPr>
                <a:t>= </a:t>
              </a:r>
              <a:r>
                <a:rPr lang="en-GB" sz="2200" b="1" dirty="0">
                  <a:solidFill>
                    <a:srgbClr val="7030A0"/>
                  </a:solidFill>
                  <a:latin typeface="Consolas" panose="020B0609020204030204" pitchFamily="49" charset="0"/>
                </a:rPr>
                <a:t>-15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b="1" dirty="0">
                  <a:latin typeface="Consolas" panose="020B0609020204030204" pitchFamily="49" charset="0"/>
                </a:rPr>
                <a:t>Objective difference </a:t>
              </a:r>
              <a:r>
                <a:rPr lang="en-GB" sz="2200" dirty="0">
                  <a:latin typeface="Consolas" panose="020B0609020204030204" pitchFamily="49" charset="0"/>
                </a:rPr>
                <a:t>= </a:t>
              </a:r>
              <a:r>
                <a:rPr lang="en-GB" sz="22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0.3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b="1" dirty="0">
                  <a:latin typeface="Consolas" panose="020B0609020204030204" pitchFamily="49" charset="0"/>
                </a:rPr>
                <a:t>Size of the smallest rod </a:t>
              </a:r>
              <a:r>
                <a:rPr lang="en-GB" sz="2200" dirty="0">
                  <a:latin typeface="Consolas" panose="020B0609020204030204" pitchFamily="49" charset="0"/>
                </a:rPr>
                <a:t>= </a:t>
              </a:r>
              <a:r>
                <a:rPr lang="en-GB" sz="22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0.5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b="1" dirty="0" err="1">
                  <a:latin typeface="Consolas" panose="020B0609020204030204" pitchFamily="49" charset="0"/>
                </a:rPr>
                <a:t>Color</a:t>
              </a:r>
              <a:r>
                <a:rPr lang="en-GB" sz="2200" b="1" dirty="0">
                  <a:latin typeface="Consolas" panose="020B0609020204030204" pitchFamily="49" charset="0"/>
                </a:rPr>
                <a:t> of the target </a:t>
              </a:r>
              <a:r>
                <a:rPr lang="en-GB" sz="2200" dirty="0">
                  <a:latin typeface="Consolas" panose="020B0609020204030204" pitchFamily="49" charset="0"/>
                </a:rPr>
                <a:t>= </a:t>
              </a:r>
              <a:r>
                <a:rPr lang="en-GB" sz="2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red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b="1" dirty="0" err="1">
                  <a:latin typeface="Consolas" panose="020B0609020204030204" pitchFamily="49" charset="0"/>
                </a:rPr>
                <a:t>Color</a:t>
              </a:r>
              <a:r>
                <a:rPr lang="en-GB" sz="2200" b="1" dirty="0">
                  <a:latin typeface="Consolas" panose="020B0609020204030204" pitchFamily="49" charset="0"/>
                </a:rPr>
                <a:t> of the distractor </a:t>
              </a:r>
              <a:r>
                <a:rPr lang="en-GB" sz="2200" dirty="0">
                  <a:latin typeface="Consolas" panose="020B0609020204030204" pitchFamily="49" charset="0"/>
                </a:rPr>
                <a:t>= black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r>
                <a:rPr lang="en-GB" sz="2200" dirty="0">
                  <a:latin typeface="Consolas" panose="020B0609020204030204" pitchFamily="49" charset="0"/>
                </a:rPr>
                <a:t>…</a:t>
              </a:r>
            </a:p>
            <a:p>
              <a:pPr marL="299980" indent="-299980">
                <a:buFont typeface="Arial" panose="020B0604020202020204" pitchFamily="34" charset="0"/>
                <a:buChar char="•"/>
              </a:pPr>
              <a:endParaRPr lang="en-GB" sz="2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B340371-E1ED-4FFE-BD7D-BCD772661938}"/>
              </a:ext>
            </a:extLst>
          </p:cNvPr>
          <p:cNvGrpSpPr/>
          <p:nvPr/>
        </p:nvGrpSpPr>
        <p:grpSpPr>
          <a:xfrm>
            <a:off x="396785" y="1539"/>
            <a:ext cx="13625930" cy="1000756"/>
            <a:chOff x="435384" y="-224316"/>
            <a:chExt cx="13625930" cy="10007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C8286E4-7613-4265-9C04-17A82164CC4B}"/>
                </a:ext>
              </a:extLst>
            </p:cNvPr>
            <p:cNvSpPr/>
            <p:nvPr/>
          </p:nvSpPr>
          <p:spPr>
            <a:xfrm>
              <a:off x="435384" y="-224316"/>
              <a:ext cx="6055485" cy="10007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359" b="1" dirty="0"/>
                <a:t>Parameters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FB9FB0-FD99-4865-8698-E89DBFD6760F}"/>
                </a:ext>
              </a:extLst>
            </p:cNvPr>
            <p:cNvSpPr/>
            <p:nvPr/>
          </p:nvSpPr>
          <p:spPr>
            <a:xfrm>
              <a:off x="8005829" y="-224316"/>
              <a:ext cx="6055485" cy="10007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359" b="1" dirty="0"/>
                <a:t>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25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13628C70-FE4D-47A5-BD27-52D701469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84276"/>
              </p:ext>
            </p:extLst>
          </p:nvPr>
        </p:nvGraphicFramePr>
        <p:xfrm>
          <a:off x="112791" y="538224"/>
          <a:ext cx="14174629" cy="6315291"/>
        </p:xfrm>
        <a:graphic>
          <a:graphicData uri="http://schemas.openxmlformats.org/drawingml/2006/table">
            <a:tbl>
              <a:tblPr firstRow="1" bandRow="1" bandCol="1">
                <a:tableStyleId>{9D7B26C5-4107-4FEC-AEDC-1716B250A1EF}</a:tableStyleId>
              </a:tblPr>
              <a:tblGrid>
                <a:gridCol w="2421429">
                  <a:extLst>
                    <a:ext uri="{9D8B030D-6E8A-4147-A177-3AD203B41FA5}">
                      <a16:colId xmlns:a16="http://schemas.microsoft.com/office/drawing/2014/main" val="209501863"/>
                    </a:ext>
                  </a:extLst>
                </a:gridCol>
                <a:gridCol w="5924380">
                  <a:extLst>
                    <a:ext uri="{9D8B030D-6E8A-4147-A177-3AD203B41FA5}">
                      <a16:colId xmlns:a16="http://schemas.microsoft.com/office/drawing/2014/main" val="414401290"/>
                    </a:ext>
                  </a:extLst>
                </a:gridCol>
                <a:gridCol w="5828820">
                  <a:extLst>
                    <a:ext uri="{9D8B030D-6E8A-4147-A177-3AD203B41FA5}">
                      <a16:colId xmlns:a16="http://schemas.microsoft.com/office/drawing/2014/main" val="678043197"/>
                    </a:ext>
                  </a:extLst>
                </a:gridCol>
              </a:tblGrid>
              <a:tr h="769232">
                <a:tc>
                  <a:txBody>
                    <a:bodyPr/>
                    <a:lstStyle/>
                    <a:p>
                      <a:endParaRPr lang="en-SG" sz="2400" dirty="0"/>
                    </a:p>
                  </a:txBody>
                  <a:tcPr marL="115653" marR="115653" marT="57826" marB="5782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000" dirty="0" err="1"/>
                        <a:t>Delboeuf</a:t>
                      </a:r>
                      <a:r>
                        <a:rPr lang="en-SG" sz="3000" dirty="0"/>
                        <a:t> Illusion</a:t>
                      </a:r>
                      <a:endParaRPr lang="en-SG" sz="3000" b="1" dirty="0"/>
                    </a:p>
                  </a:txBody>
                  <a:tcPr marL="115653" marR="115653" marT="57826" marB="57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000" dirty="0" err="1"/>
                        <a:t>Ponzo</a:t>
                      </a:r>
                      <a:r>
                        <a:rPr lang="en-SG" sz="3000" dirty="0"/>
                        <a:t> Illusion</a:t>
                      </a:r>
                      <a:endParaRPr lang="en-SG" sz="3000" b="1" dirty="0"/>
                    </a:p>
                  </a:txBody>
                  <a:tcPr marL="115653" marR="115653" marT="57826" marB="57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86305"/>
                  </a:ext>
                </a:extLst>
              </a:tr>
              <a:tr h="1291395">
                <a:tc>
                  <a:txBody>
                    <a:bodyPr/>
                    <a:lstStyle/>
                    <a:p>
                      <a:r>
                        <a:rPr lang="en-SG" sz="2400" b="1" dirty="0"/>
                        <a:t>Illusion strength</a:t>
                      </a:r>
                    </a:p>
                  </a:txBody>
                  <a:tcPr marL="115653" marR="115653" marT="57826" marB="5782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Manipulated by the area of outer circles</a:t>
                      </a:r>
                    </a:p>
                  </a:txBody>
                  <a:tcPr marL="115653" marR="115653" marT="57826" marB="57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Manipulated by the angle of distractor lines i.e., non-horizontal lines</a:t>
                      </a:r>
                    </a:p>
                  </a:txBody>
                  <a:tcPr marL="115653" marR="115653" marT="57826" marB="57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91089"/>
                  </a:ext>
                </a:extLst>
              </a:tr>
              <a:tr h="1572879">
                <a:tc>
                  <a:txBody>
                    <a:bodyPr/>
                    <a:lstStyle/>
                    <a:p>
                      <a:r>
                        <a:rPr lang="en-SG" sz="2400" b="1" dirty="0"/>
                        <a:t>Achieved biased perception </a:t>
                      </a:r>
                    </a:p>
                  </a:txBody>
                  <a:tcPr marL="115653" marR="115653" marT="57826" marB="5782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The inner circle that has a smaller surrounding outer circle looks bigger than the inner circle that has a larger surrounding circle</a:t>
                      </a:r>
                    </a:p>
                  </a:txBody>
                  <a:tcPr marL="115653" marR="115653" marT="57826" marB="57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The upper horizontal line looks longer than the bottom horizontal line as it appears to be “in the background”</a:t>
                      </a:r>
                    </a:p>
                  </a:txBody>
                  <a:tcPr marL="115653" marR="115653" marT="57826" marB="57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39089"/>
                  </a:ext>
                </a:extLst>
              </a:tr>
              <a:tr h="2665798">
                <a:tc>
                  <a:txBody>
                    <a:bodyPr/>
                    <a:lstStyle/>
                    <a:p>
                      <a:endParaRPr lang="en-SG" sz="2400" b="1" dirty="0"/>
                    </a:p>
                    <a:p>
                      <a:endParaRPr lang="en-SG" sz="2400" b="1" dirty="0"/>
                    </a:p>
                    <a:p>
                      <a:endParaRPr lang="en-SG" sz="2400" b="1" dirty="0"/>
                    </a:p>
                    <a:p>
                      <a:r>
                        <a:rPr lang="en-SG" sz="2400" b="1" dirty="0"/>
                        <a:t>Output</a:t>
                      </a:r>
                    </a:p>
                    <a:p>
                      <a:endParaRPr lang="en-SG" sz="2400" b="1" dirty="0"/>
                    </a:p>
                    <a:p>
                      <a:endParaRPr lang="en-SG" sz="2400" b="1" dirty="0"/>
                    </a:p>
                    <a:p>
                      <a:endParaRPr lang="en-SG" sz="2400" b="1" dirty="0"/>
                    </a:p>
                  </a:txBody>
                  <a:tcPr marL="115653" marR="115653" marT="57826" marB="5782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2400" dirty="0"/>
                    </a:p>
                  </a:txBody>
                  <a:tcPr marL="115653" marR="115653" marT="57826" marB="57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2400" dirty="0"/>
                    </a:p>
                  </a:txBody>
                  <a:tcPr marL="115653" marR="115653" marT="57826" marB="57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64209"/>
                  </a:ext>
                </a:extLst>
              </a:tr>
            </a:tbl>
          </a:graphicData>
        </a:graphic>
      </p:graphicFrame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F4A246ED-40FE-445B-AF8E-31B495977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60" y="4230656"/>
            <a:ext cx="3325653" cy="2494240"/>
          </a:xfrm>
          <a:prstGeom prst="rect">
            <a:avLst/>
          </a:prstGeom>
        </p:spPr>
      </p:pic>
      <p:pic>
        <p:nvPicPr>
          <p:cNvPr id="9" name="Picture 8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4C8AEA2C-5B3F-4F95-AE30-64BE01E43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41" y="4230656"/>
            <a:ext cx="3325653" cy="249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8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118</Words>
  <Application>Microsoft Office PowerPoint</Application>
  <PresentationFormat>Custom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Lau Zen Juen</cp:lastModifiedBy>
  <cp:revision>9</cp:revision>
  <dcterms:created xsi:type="dcterms:W3CDTF">2021-01-24T07:18:11Z</dcterms:created>
  <dcterms:modified xsi:type="dcterms:W3CDTF">2021-01-29T09:12:12Z</dcterms:modified>
</cp:coreProperties>
</file>