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448" r:id="rId3"/>
    <p:sldId id="450" r:id="rId4"/>
    <p:sldId id="451" r:id="rId5"/>
    <p:sldId id="452" r:id="rId6"/>
    <p:sldId id="454" r:id="rId7"/>
    <p:sldId id="455" r:id="rId8"/>
    <p:sldId id="459" r:id="rId9"/>
    <p:sldId id="456" r:id="rId10"/>
    <p:sldId id="457" r:id="rId11"/>
    <p:sldId id="449" r:id="rId12"/>
    <p:sldId id="460" r:id="rId13"/>
    <p:sldId id="453" r:id="rId14"/>
    <p:sldId id="463" r:id="rId15"/>
    <p:sldId id="465" r:id="rId16"/>
    <p:sldId id="458" r:id="rId17"/>
    <p:sldId id="466" r:id="rId18"/>
    <p:sldId id="4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DEEC"/>
    <a:srgbClr val="8D8C8C"/>
    <a:srgbClr val="54658B"/>
    <a:srgbClr val="6A79C4"/>
    <a:srgbClr val="6773E3"/>
    <a:srgbClr val="6B78F1"/>
    <a:srgbClr val="557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55" autoAdjust="0"/>
  </p:normalViewPr>
  <p:slideViewPr>
    <p:cSldViewPr snapToGrid="0">
      <p:cViewPr varScale="1">
        <p:scale>
          <a:sx n="74" d="100"/>
          <a:sy n="74" d="100"/>
        </p:scale>
        <p:origin x="48" y="35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cCandless" userId="7a19af658fbc0622" providerId="LiveId" clId="{509AE046-3D8C-498B-A53C-3485073C7A38}"/>
    <pc:docChg chg="custSel addSld delSld modSld sldOrd">
      <pc:chgData name="David McCandless" userId="7a19af658fbc0622" providerId="LiveId" clId="{509AE046-3D8C-498B-A53C-3485073C7A38}" dt="2019-05-29T09:00:59.755" v="429" actId="27636"/>
      <pc:docMkLst>
        <pc:docMk/>
      </pc:docMkLst>
      <pc:sldChg chg="modSp add modNotesTx">
        <pc:chgData name="David McCandless" userId="7a19af658fbc0622" providerId="LiveId" clId="{509AE046-3D8C-498B-A53C-3485073C7A38}" dt="2019-05-29T08:40:01.167" v="353" actId="20577"/>
        <pc:sldMkLst>
          <pc:docMk/>
          <pc:sldMk cId="3932938607" sldId="465"/>
        </pc:sldMkLst>
        <pc:spChg chg="mod">
          <ac:chgData name="David McCandless" userId="7a19af658fbc0622" providerId="LiveId" clId="{509AE046-3D8C-498B-A53C-3485073C7A38}" dt="2019-05-29T08:35:43.356" v="176"/>
          <ac:spMkLst>
            <pc:docMk/>
            <pc:sldMk cId="3932938607" sldId="465"/>
            <ac:spMk id="2" creationId="{635A08F5-8846-4C44-932B-006C98D20871}"/>
          </ac:spMkLst>
        </pc:spChg>
        <pc:spChg chg="mod">
          <ac:chgData name="David McCandless" userId="7a19af658fbc0622" providerId="LiveId" clId="{509AE046-3D8C-498B-A53C-3485073C7A38}" dt="2019-05-29T08:37:13.886" v="272" actId="20577"/>
          <ac:spMkLst>
            <pc:docMk/>
            <pc:sldMk cId="3932938607" sldId="465"/>
            <ac:spMk id="3" creationId="{04A0626C-A7B8-4AE7-8D78-FC242A1616B7}"/>
          </ac:spMkLst>
        </pc:spChg>
        <pc:spChg chg="mod">
          <ac:chgData name="David McCandless" userId="7a19af658fbc0622" providerId="LiveId" clId="{509AE046-3D8C-498B-A53C-3485073C7A38}" dt="2019-05-29T08:35:53.614" v="200" actId="20577"/>
          <ac:spMkLst>
            <pc:docMk/>
            <pc:sldMk cId="3932938607" sldId="465"/>
            <ac:spMk id="5" creationId="{014FA925-0561-4F01-A980-0BD026C40814}"/>
          </ac:spMkLst>
        </pc:spChg>
        <pc:spChg chg="mod">
          <ac:chgData name="David McCandless" userId="7a19af658fbc0622" providerId="LiveId" clId="{509AE046-3D8C-498B-A53C-3485073C7A38}" dt="2019-05-29T08:36:52.638" v="246" actId="20577"/>
          <ac:spMkLst>
            <pc:docMk/>
            <pc:sldMk cId="3932938607" sldId="465"/>
            <ac:spMk id="6" creationId="{31B0F19F-4915-47D8-A381-E5E346C32BE1}"/>
          </ac:spMkLst>
        </pc:spChg>
        <pc:spChg chg="mod">
          <ac:chgData name="David McCandless" userId="7a19af658fbc0622" providerId="LiveId" clId="{509AE046-3D8C-498B-A53C-3485073C7A38}" dt="2019-05-29T08:40:01.167" v="353" actId="20577"/>
          <ac:spMkLst>
            <pc:docMk/>
            <pc:sldMk cId="3932938607" sldId="465"/>
            <ac:spMk id="7" creationId="{4A808C99-342F-4B67-BC63-003D91522D4A}"/>
          </ac:spMkLst>
        </pc:spChg>
      </pc:sldChg>
      <pc:sldChg chg="modSp add ord">
        <pc:chgData name="David McCandless" userId="7a19af658fbc0622" providerId="LiveId" clId="{509AE046-3D8C-498B-A53C-3485073C7A38}" dt="2019-05-29T09:00:59.755" v="429" actId="27636"/>
        <pc:sldMkLst>
          <pc:docMk/>
          <pc:sldMk cId="4188961323" sldId="466"/>
        </pc:sldMkLst>
        <pc:spChg chg="mod">
          <ac:chgData name="David McCandless" userId="7a19af658fbc0622" providerId="LiveId" clId="{509AE046-3D8C-498B-A53C-3485073C7A38}" dt="2019-05-29T08:58:26.398" v="364" actId="20577"/>
          <ac:spMkLst>
            <pc:docMk/>
            <pc:sldMk cId="4188961323" sldId="466"/>
            <ac:spMk id="2" creationId="{635A08F5-8846-4C44-932B-006C98D20871}"/>
          </ac:spMkLst>
        </pc:spChg>
        <pc:spChg chg="mod">
          <ac:chgData name="David McCandless" userId="7a19af658fbc0622" providerId="LiveId" clId="{509AE046-3D8C-498B-A53C-3485073C7A38}" dt="2019-05-29T09:00:59.755" v="429" actId="27636"/>
          <ac:spMkLst>
            <pc:docMk/>
            <pc:sldMk cId="4188961323" sldId="466"/>
            <ac:spMk id="3" creationId="{04A0626C-A7B8-4AE7-8D78-FC242A1616B7}"/>
          </ac:spMkLst>
        </pc:spChg>
      </pc:sldChg>
    </pc:docChg>
  </pc:docChgLst>
  <pc:docChgLst>
    <pc:chgData name="David McCandless" userId="7a19af658fbc0622" providerId="LiveId" clId="{0A547302-B867-43C4-B37B-6358EAD9CDB4}"/>
    <pc:docChg chg="delSld">
      <pc:chgData name="David McCandless" userId="7a19af658fbc0622" providerId="LiveId" clId="{0A547302-B867-43C4-B37B-6358EAD9CDB4}" dt="2019-05-31T10:01:03.428" v="1" actId="2696"/>
      <pc:docMkLst>
        <pc:docMk/>
      </pc:docMkLst>
      <pc:sldChg chg="del">
        <pc:chgData name="David McCandless" userId="7a19af658fbc0622" providerId="LiveId" clId="{0A547302-B867-43C4-B37B-6358EAD9CDB4}" dt="2019-05-31T10:01:03.426" v="0" actId="2696"/>
        <pc:sldMkLst>
          <pc:docMk/>
          <pc:sldMk cId="3379432945" sldId="447"/>
        </pc:sldMkLst>
      </pc:sldChg>
      <pc:sldMasterChg chg="delSldLayout">
        <pc:chgData name="David McCandless" userId="7a19af658fbc0622" providerId="LiveId" clId="{0A547302-B867-43C4-B37B-6358EAD9CDB4}" dt="2019-05-31T10:01:03.428" v="1" actId="2696"/>
        <pc:sldMasterMkLst>
          <pc:docMk/>
          <pc:sldMasterMk cId="717929763" sldId="2147483660"/>
        </pc:sldMasterMkLst>
        <pc:sldLayoutChg chg="del">
          <pc:chgData name="David McCandless" userId="7a19af658fbc0622" providerId="LiveId" clId="{0A547302-B867-43C4-B37B-6358EAD9CDB4}" dt="2019-05-31T10:01:03.428" v="1" actId="2696"/>
          <pc:sldLayoutMkLst>
            <pc:docMk/>
            <pc:sldMasterMk cId="717929763" sldId="2147483660"/>
            <pc:sldLayoutMk cId="387283973" sldId="2147483672"/>
          </pc:sldLayoutMkLst>
        </pc:sldLayoutChg>
      </pc:sldMasterChg>
    </pc:docChg>
  </pc:docChgLst>
  <pc:docChgLst>
    <pc:chgData name="David McCandless" userId="7a19af658fbc0622" providerId="LiveId" clId="{FF210409-560A-462C-B5AE-CCA3BF213841}"/>
    <pc:docChg chg="undo custSel addSld delSld modSld sldOrd">
      <pc:chgData name="David McCandless" userId="7a19af658fbc0622" providerId="LiveId" clId="{FF210409-560A-462C-B5AE-CCA3BF213841}" dt="2019-05-28T20:12:32.822" v="6823" actId="1076"/>
      <pc:docMkLst>
        <pc:docMk/>
      </pc:docMkLst>
      <pc:sldChg chg="addSp delSp modSp modNotesTx">
        <pc:chgData name="David McCandless" userId="7a19af658fbc0622" providerId="LiveId" clId="{FF210409-560A-462C-B5AE-CCA3BF213841}" dt="2019-05-28T18:45:58.653" v="2454" actId="6549"/>
        <pc:sldMkLst>
          <pc:docMk/>
          <pc:sldMk cId="1096866248" sldId="449"/>
        </pc:sldMkLst>
        <pc:spChg chg="mod">
          <ac:chgData name="David McCandless" userId="7a19af658fbc0622" providerId="LiveId" clId="{FF210409-560A-462C-B5AE-CCA3BF213841}" dt="2019-05-22T22:14:03.103" v="85" actId="20577"/>
          <ac:spMkLst>
            <pc:docMk/>
            <pc:sldMk cId="1096866248" sldId="449"/>
            <ac:spMk id="3" creationId="{04A0626C-A7B8-4AE7-8D78-FC242A1616B7}"/>
          </ac:spMkLst>
        </pc:spChg>
        <pc:spChg chg="add del">
          <ac:chgData name="David McCandless" userId="7a19af658fbc0622" providerId="LiveId" clId="{FF210409-560A-462C-B5AE-CCA3BF213841}" dt="2019-05-22T22:35:04.227" v="589" actId="478"/>
          <ac:spMkLst>
            <pc:docMk/>
            <pc:sldMk cId="1096866248" sldId="449"/>
            <ac:spMk id="11" creationId="{4EC274D7-4203-479E-9072-C81CF7D58ABA}"/>
          </ac:spMkLst>
        </pc:spChg>
        <pc:spChg chg="add del">
          <ac:chgData name="David McCandless" userId="7a19af658fbc0622" providerId="LiveId" clId="{FF210409-560A-462C-B5AE-CCA3BF213841}" dt="2019-05-22T22:28:17.399" v="339" actId="478"/>
          <ac:spMkLst>
            <pc:docMk/>
            <pc:sldMk cId="1096866248" sldId="449"/>
            <ac:spMk id="12" creationId="{8F4052A8-95DD-49A5-B671-552F2D982536}"/>
          </ac:spMkLst>
        </pc:spChg>
        <pc:spChg chg="add del">
          <ac:chgData name="David McCandless" userId="7a19af658fbc0622" providerId="LiveId" clId="{FF210409-560A-462C-B5AE-CCA3BF213841}" dt="2019-05-22T22:35:05.396" v="591" actId="478"/>
          <ac:spMkLst>
            <pc:docMk/>
            <pc:sldMk cId="1096866248" sldId="449"/>
            <ac:spMk id="13" creationId="{2D8CA77E-A02A-471D-B7EB-4B4F9A0C3E30}"/>
          </ac:spMkLst>
        </pc:spChg>
        <pc:spChg chg="add del">
          <ac:chgData name="David McCandless" userId="7a19af658fbc0622" providerId="LiveId" clId="{FF210409-560A-462C-B5AE-CCA3BF213841}" dt="2019-05-22T22:28:18.935" v="340" actId="478"/>
          <ac:spMkLst>
            <pc:docMk/>
            <pc:sldMk cId="1096866248" sldId="449"/>
            <ac:spMk id="14" creationId="{F661D13C-82F8-4323-94BF-E5B68FE50678}"/>
          </ac:spMkLst>
        </pc:spChg>
        <pc:spChg chg="add del">
          <ac:chgData name="David McCandless" userId="7a19af658fbc0622" providerId="LiveId" clId="{FF210409-560A-462C-B5AE-CCA3BF213841}" dt="2019-05-22T22:35:06.579" v="593" actId="478"/>
          <ac:spMkLst>
            <pc:docMk/>
            <pc:sldMk cId="1096866248" sldId="449"/>
            <ac:spMk id="15" creationId="{11A505F3-C204-4EE6-828A-4A599565452C}"/>
          </ac:spMkLst>
        </pc:spChg>
        <pc:spChg chg="add del">
          <ac:chgData name="David McCandless" userId="7a19af658fbc0622" providerId="LiveId" clId="{FF210409-560A-462C-B5AE-CCA3BF213841}" dt="2019-05-22T22:35:08.323" v="595" actId="478"/>
          <ac:spMkLst>
            <pc:docMk/>
            <pc:sldMk cId="1096866248" sldId="449"/>
            <ac:spMk id="16" creationId="{FA3A3010-B7C1-4AC1-8B71-3FC921BDFB88}"/>
          </ac:spMkLst>
        </pc:spChg>
        <pc:picChg chg="add del">
          <ac:chgData name="David McCandless" userId="7a19af658fbc0622" providerId="LiveId" clId="{FF210409-560A-462C-B5AE-CCA3BF213841}" dt="2019-05-22T22:35:04.820" v="590" actId="478"/>
          <ac:picMkLst>
            <pc:docMk/>
            <pc:sldMk cId="1096866248" sldId="449"/>
            <ac:picMk id="5" creationId="{249D9A4A-84BB-4FD7-AEA3-3120E201C363}"/>
          </ac:picMkLst>
        </pc:picChg>
        <pc:picChg chg="add del">
          <ac:chgData name="David McCandless" userId="7a19af658fbc0622" providerId="LiveId" clId="{FF210409-560A-462C-B5AE-CCA3BF213841}" dt="2019-05-22T22:35:08.900" v="596" actId="478"/>
          <ac:picMkLst>
            <pc:docMk/>
            <pc:sldMk cId="1096866248" sldId="449"/>
            <ac:picMk id="6" creationId="{F854794C-B589-4F58-87E3-026BD9EC93A2}"/>
          </ac:picMkLst>
        </pc:picChg>
        <pc:picChg chg="add del">
          <ac:chgData name="David McCandless" userId="7a19af658fbc0622" providerId="LiveId" clId="{FF210409-560A-462C-B5AE-CCA3BF213841}" dt="2019-05-22T22:28:33.368" v="341" actId="478"/>
          <ac:picMkLst>
            <pc:docMk/>
            <pc:sldMk cId="1096866248" sldId="449"/>
            <ac:picMk id="7" creationId="{E2D1B60F-1DFD-46AE-8D89-E2E13E577DA8}"/>
          </ac:picMkLst>
        </pc:picChg>
        <pc:picChg chg="add del">
          <ac:chgData name="David McCandless" userId="7a19af658fbc0622" providerId="LiveId" clId="{FF210409-560A-462C-B5AE-CCA3BF213841}" dt="2019-05-22T22:35:03.284" v="588" actId="478"/>
          <ac:picMkLst>
            <pc:docMk/>
            <pc:sldMk cId="1096866248" sldId="449"/>
            <ac:picMk id="8" creationId="{6D757A34-3773-45E1-A36C-3D84BD9A817C}"/>
          </ac:picMkLst>
        </pc:picChg>
        <pc:picChg chg="add del">
          <ac:chgData name="David McCandless" userId="7a19af658fbc0622" providerId="LiveId" clId="{FF210409-560A-462C-B5AE-CCA3BF213841}" dt="2019-05-22T22:35:07.123" v="594" actId="478"/>
          <ac:picMkLst>
            <pc:docMk/>
            <pc:sldMk cId="1096866248" sldId="449"/>
            <ac:picMk id="9" creationId="{BA3D2E46-B78F-4129-A121-E5781D8957C4}"/>
          </ac:picMkLst>
        </pc:picChg>
        <pc:picChg chg="add del">
          <ac:chgData name="David McCandless" userId="7a19af658fbc0622" providerId="LiveId" clId="{FF210409-560A-462C-B5AE-CCA3BF213841}" dt="2019-05-22T22:28:16.294" v="338" actId="478"/>
          <ac:picMkLst>
            <pc:docMk/>
            <pc:sldMk cId="1096866248" sldId="449"/>
            <ac:picMk id="10" creationId="{B643B723-8605-4E2A-856B-86E716DB6EE4}"/>
          </ac:picMkLst>
        </pc:picChg>
        <pc:picChg chg="add del mod">
          <ac:chgData name="David McCandless" userId="7a19af658fbc0622" providerId="LiveId" clId="{FF210409-560A-462C-B5AE-CCA3BF213841}" dt="2019-05-22T22:35:05.955" v="592" actId="478"/>
          <ac:picMkLst>
            <pc:docMk/>
            <pc:sldMk cId="1096866248" sldId="449"/>
            <ac:picMk id="17" creationId="{C0EFE0CB-E970-478A-9C7C-3F8C56217CE9}"/>
          </ac:picMkLst>
        </pc:picChg>
      </pc:sldChg>
      <pc:sldChg chg="addSp modSp modNotesTx">
        <pc:chgData name="David McCandless" userId="7a19af658fbc0622" providerId="LiveId" clId="{FF210409-560A-462C-B5AE-CCA3BF213841}" dt="2019-05-28T19:19:17.767" v="4752" actId="20577"/>
        <pc:sldMkLst>
          <pc:docMk/>
          <pc:sldMk cId="1606892116" sldId="453"/>
        </pc:sldMkLst>
        <pc:spChg chg="mod">
          <ac:chgData name="David McCandless" userId="7a19af658fbc0622" providerId="LiveId" clId="{FF210409-560A-462C-B5AE-CCA3BF213841}" dt="2019-05-28T18:53:12.013" v="2795"/>
          <ac:spMkLst>
            <pc:docMk/>
            <pc:sldMk cId="1606892116" sldId="453"/>
            <ac:spMk id="2" creationId="{635A08F5-8846-4C44-932B-006C98D20871}"/>
          </ac:spMkLst>
        </pc:spChg>
        <pc:spChg chg="mod">
          <ac:chgData name="David McCandless" userId="7a19af658fbc0622" providerId="LiveId" clId="{FF210409-560A-462C-B5AE-CCA3BF213841}" dt="2019-05-28T18:55:36.898" v="2926" actId="20577"/>
          <ac:spMkLst>
            <pc:docMk/>
            <pc:sldMk cId="1606892116" sldId="453"/>
            <ac:spMk id="3" creationId="{04A0626C-A7B8-4AE7-8D78-FC242A1616B7}"/>
          </ac:spMkLst>
        </pc:spChg>
        <pc:spChg chg="add mod">
          <ac:chgData name="David McCandless" userId="7a19af658fbc0622" providerId="LiveId" clId="{FF210409-560A-462C-B5AE-CCA3BF213841}" dt="2019-05-28T18:53:02.152" v="2794"/>
          <ac:spMkLst>
            <pc:docMk/>
            <pc:sldMk cId="1606892116" sldId="453"/>
            <ac:spMk id="5" creationId="{014FA925-0561-4F01-A980-0BD026C40814}"/>
          </ac:spMkLst>
        </pc:spChg>
        <pc:spChg chg="add mod">
          <ac:chgData name="David McCandless" userId="7a19af658fbc0622" providerId="LiveId" clId="{FF210409-560A-462C-B5AE-CCA3BF213841}" dt="2019-05-28T18:53:28.262" v="2810" actId="207"/>
          <ac:spMkLst>
            <pc:docMk/>
            <pc:sldMk cId="1606892116" sldId="453"/>
            <ac:spMk id="6" creationId="{31B0F19F-4915-47D8-A381-E5E346C32BE1}"/>
          </ac:spMkLst>
        </pc:spChg>
        <pc:spChg chg="add mod">
          <ac:chgData name="David McCandless" userId="7a19af658fbc0622" providerId="LiveId" clId="{FF210409-560A-462C-B5AE-CCA3BF213841}" dt="2019-05-28T19:12:55.434" v="4557" actId="20577"/>
          <ac:spMkLst>
            <pc:docMk/>
            <pc:sldMk cId="1606892116" sldId="453"/>
            <ac:spMk id="7" creationId="{4A808C99-342F-4B67-BC63-003D91522D4A}"/>
          </ac:spMkLst>
        </pc:spChg>
      </pc:sldChg>
      <pc:sldChg chg="delSp modSp modNotesTx">
        <pc:chgData name="David McCandless" userId="7a19af658fbc0622" providerId="LiveId" clId="{FF210409-560A-462C-B5AE-CCA3BF213841}" dt="2019-05-28T18:44:38.682" v="2450" actId="20577"/>
        <pc:sldMkLst>
          <pc:docMk/>
          <pc:sldMk cId="4061693911" sldId="455"/>
        </pc:sldMkLst>
        <pc:spChg chg="mod">
          <ac:chgData name="David McCandless" userId="7a19af658fbc0622" providerId="LiveId" clId="{FF210409-560A-462C-B5AE-CCA3BF213841}" dt="2019-05-28T18:35:25.823" v="1088" actId="20577"/>
          <ac:spMkLst>
            <pc:docMk/>
            <pc:sldMk cId="4061693911" sldId="455"/>
            <ac:spMk id="3" creationId="{04A0626C-A7B8-4AE7-8D78-FC242A1616B7}"/>
          </ac:spMkLst>
        </pc:spChg>
        <pc:picChg chg="del">
          <ac:chgData name="David McCandless" userId="7a19af658fbc0622" providerId="LiveId" clId="{FF210409-560A-462C-B5AE-CCA3BF213841}" dt="2019-05-22T22:11:16.625" v="75" actId="478"/>
          <ac:picMkLst>
            <pc:docMk/>
            <pc:sldMk cId="4061693911" sldId="455"/>
            <ac:picMk id="6" creationId="{75B8B2B1-95EB-494B-A402-51FAE5D041BE}"/>
          </ac:picMkLst>
        </pc:picChg>
      </pc:sldChg>
      <pc:sldChg chg="modSp">
        <pc:chgData name="David McCandless" userId="7a19af658fbc0622" providerId="LiveId" clId="{FF210409-560A-462C-B5AE-CCA3BF213841}" dt="2019-05-28T18:46:46.423" v="2532" actId="20577"/>
        <pc:sldMkLst>
          <pc:docMk/>
          <pc:sldMk cId="3075188574" sldId="456"/>
        </pc:sldMkLst>
        <pc:spChg chg="mod">
          <ac:chgData name="David McCandless" userId="7a19af658fbc0622" providerId="LiveId" clId="{FF210409-560A-462C-B5AE-CCA3BF213841}" dt="2019-05-28T18:46:46.423" v="2532" actId="20577"/>
          <ac:spMkLst>
            <pc:docMk/>
            <pc:sldMk cId="3075188574" sldId="456"/>
            <ac:spMk id="3" creationId="{04A0626C-A7B8-4AE7-8D78-FC242A1616B7}"/>
          </ac:spMkLst>
        </pc:spChg>
      </pc:sldChg>
      <pc:sldChg chg="addSp modSp add">
        <pc:chgData name="David McCandless" userId="7a19af658fbc0622" providerId="LiveId" clId="{FF210409-560A-462C-B5AE-CCA3BF213841}" dt="2019-05-22T22:30:36.311" v="407" actId="20577"/>
        <pc:sldMkLst>
          <pc:docMk/>
          <pc:sldMk cId="3760402986" sldId="457"/>
        </pc:sldMkLst>
        <pc:spChg chg="mod">
          <ac:chgData name="David McCandless" userId="7a19af658fbc0622" providerId="LiveId" clId="{FF210409-560A-462C-B5AE-CCA3BF213841}" dt="2019-05-22T22:08:41.778" v="28" actId="20577"/>
          <ac:spMkLst>
            <pc:docMk/>
            <pc:sldMk cId="3760402986" sldId="457"/>
            <ac:spMk id="2" creationId="{635A08F5-8846-4C44-932B-006C98D20871}"/>
          </ac:spMkLst>
        </pc:spChg>
        <pc:spChg chg="mod">
          <ac:chgData name="David McCandless" userId="7a19af658fbc0622" providerId="LiveId" clId="{FF210409-560A-462C-B5AE-CCA3BF213841}" dt="2019-05-22T22:30:36.311" v="407" actId="20577"/>
          <ac:spMkLst>
            <pc:docMk/>
            <pc:sldMk cId="3760402986" sldId="457"/>
            <ac:spMk id="3" creationId="{04A0626C-A7B8-4AE7-8D78-FC242A1616B7}"/>
          </ac:spMkLst>
        </pc:spChg>
        <pc:spChg chg="add mod">
          <ac:chgData name="David McCandless" userId="7a19af658fbc0622" providerId="LiveId" clId="{FF210409-560A-462C-B5AE-CCA3BF213841}" dt="2019-05-22T22:25:36.144" v="307" actId="14100"/>
          <ac:spMkLst>
            <pc:docMk/>
            <pc:sldMk cId="3760402986" sldId="457"/>
            <ac:spMk id="12" creationId="{EC863EBB-9DA1-4F6A-B504-69044FB26353}"/>
          </ac:spMkLst>
        </pc:spChg>
        <pc:spChg chg="add mod">
          <ac:chgData name="David McCandless" userId="7a19af658fbc0622" providerId="LiveId" clId="{FF210409-560A-462C-B5AE-CCA3BF213841}" dt="2019-05-22T22:27:43.022" v="336" actId="1076"/>
          <ac:spMkLst>
            <pc:docMk/>
            <pc:sldMk cId="3760402986" sldId="457"/>
            <ac:spMk id="13" creationId="{80952D0E-F7FD-4D0E-9AB3-CC48D6C4A774}"/>
          </ac:spMkLst>
        </pc:spChg>
        <pc:spChg chg="add mod">
          <ac:chgData name="David McCandless" userId="7a19af658fbc0622" providerId="LiveId" clId="{FF210409-560A-462C-B5AE-CCA3BF213841}" dt="2019-05-22T22:26:05.248" v="316" actId="688"/>
          <ac:spMkLst>
            <pc:docMk/>
            <pc:sldMk cId="3760402986" sldId="457"/>
            <ac:spMk id="14" creationId="{6F4DF290-80BE-4F70-B608-82501C0ED0CF}"/>
          </ac:spMkLst>
        </pc:spChg>
        <pc:spChg chg="add mod">
          <ac:chgData name="David McCandless" userId="7a19af658fbc0622" providerId="LiveId" clId="{FF210409-560A-462C-B5AE-CCA3BF213841}" dt="2019-05-22T22:26:35.767" v="326" actId="1076"/>
          <ac:spMkLst>
            <pc:docMk/>
            <pc:sldMk cId="3760402986" sldId="457"/>
            <ac:spMk id="15" creationId="{B742DB1C-08C7-4618-8585-AC717CD7F08C}"/>
          </ac:spMkLst>
        </pc:spChg>
        <pc:spChg chg="add mod">
          <ac:chgData name="David McCandless" userId="7a19af658fbc0622" providerId="LiveId" clId="{FF210409-560A-462C-B5AE-CCA3BF213841}" dt="2019-05-22T22:26:47.447" v="328" actId="1076"/>
          <ac:spMkLst>
            <pc:docMk/>
            <pc:sldMk cId="3760402986" sldId="457"/>
            <ac:spMk id="16" creationId="{CF7EA586-E5A0-4B52-B439-755A90559084}"/>
          </ac:spMkLst>
        </pc:spChg>
        <pc:spChg chg="add mod">
          <ac:chgData name="David McCandless" userId="7a19af658fbc0622" providerId="LiveId" clId="{FF210409-560A-462C-B5AE-CCA3BF213841}" dt="2019-05-22T22:26:57.311" v="333" actId="14100"/>
          <ac:spMkLst>
            <pc:docMk/>
            <pc:sldMk cId="3760402986" sldId="457"/>
            <ac:spMk id="17" creationId="{C5010333-C2B4-4E61-A1F7-1E119BA068F5}"/>
          </ac:spMkLst>
        </pc:spChg>
        <pc:picChg chg="add mod">
          <ac:chgData name="David McCandless" userId="7a19af658fbc0622" providerId="LiveId" clId="{FF210409-560A-462C-B5AE-CCA3BF213841}" dt="2019-05-22T22:24:30.948" v="295" actId="1076"/>
          <ac:picMkLst>
            <pc:docMk/>
            <pc:sldMk cId="3760402986" sldId="457"/>
            <ac:picMk id="5" creationId="{20D0DAD7-5814-4310-AFD8-89005C4F6070}"/>
          </ac:picMkLst>
        </pc:picChg>
        <pc:picChg chg="add mod">
          <ac:chgData name="David McCandless" userId="7a19af658fbc0622" providerId="LiveId" clId="{FF210409-560A-462C-B5AE-CCA3BF213841}" dt="2019-05-22T22:26:52.271" v="331" actId="1076"/>
          <ac:picMkLst>
            <pc:docMk/>
            <pc:sldMk cId="3760402986" sldId="457"/>
            <ac:picMk id="6" creationId="{5B6630D8-4EB4-4D8F-AC04-0C2578DEB692}"/>
          </ac:picMkLst>
        </pc:picChg>
        <pc:picChg chg="add mod">
          <ac:chgData name="David McCandless" userId="7a19af658fbc0622" providerId="LiveId" clId="{FF210409-560A-462C-B5AE-CCA3BF213841}" dt="2019-05-22T22:24:24.652" v="292" actId="1076"/>
          <ac:picMkLst>
            <pc:docMk/>
            <pc:sldMk cId="3760402986" sldId="457"/>
            <ac:picMk id="7" creationId="{F14904AF-3879-47EE-A3A7-93B5F66318F7}"/>
          </ac:picMkLst>
        </pc:picChg>
        <pc:picChg chg="add mod">
          <ac:chgData name="David McCandless" userId="7a19af658fbc0622" providerId="LiveId" clId="{FF210409-560A-462C-B5AE-CCA3BF213841}" dt="2019-05-22T22:24:55.541" v="301" actId="1076"/>
          <ac:picMkLst>
            <pc:docMk/>
            <pc:sldMk cId="3760402986" sldId="457"/>
            <ac:picMk id="8" creationId="{B13D7E9C-CA5B-4727-A3D2-839633E32E9D}"/>
          </ac:picMkLst>
        </pc:picChg>
        <pc:picChg chg="add mod">
          <ac:chgData name="David McCandless" userId="7a19af658fbc0622" providerId="LiveId" clId="{FF210409-560A-462C-B5AE-CCA3BF213841}" dt="2019-05-22T22:24:43.093" v="299" actId="1076"/>
          <ac:picMkLst>
            <pc:docMk/>
            <pc:sldMk cId="3760402986" sldId="457"/>
            <ac:picMk id="9" creationId="{6EDC47A8-C996-4284-A756-A3E1C322D7A1}"/>
          </ac:picMkLst>
        </pc:picChg>
        <pc:picChg chg="add mod">
          <ac:chgData name="David McCandless" userId="7a19af658fbc0622" providerId="LiveId" clId="{FF210409-560A-462C-B5AE-CCA3BF213841}" dt="2019-05-22T22:24:23.468" v="291" actId="1076"/>
          <ac:picMkLst>
            <pc:docMk/>
            <pc:sldMk cId="3760402986" sldId="457"/>
            <ac:picMk id="10" creationId="{EBFD035B-C1DD-4665-A7FC-30A34E1412EA}"/>
          </ac:picMkLst>
        </pc:picChg>
        <pc:picChg chg="add mod">
          <ac:chgData name="David McCandless" userId="7a19af658fbc0622" providerId="LiveId" clId="{FF210409-560A-462C-B5AE-CCA3BF213841}" dt="2019-05-22T22:24:28.784" v="294" actId="1076"/>
          <ac:picMkLst>
            <pc:docMk/>
            <pc:sldMk cId="3760402986" sldId="457"/>
            <ac:picMk id="11" creationId="{ECB32849-2A26-4F95-A0A0-8A4E9819DD88}"/>
          </ac:picMkLst>
        </pc:picChg>
      </pc:sldChg>
      <pc:sldChg chg="addSp modSp add modNotesTx">
        <pc:chgData name="David McCandless" userId="7a19af658fbc0622" providerId="LiveId" clId="{FF210409-560A-462C-B5AE-CCA3BF213841}" dt="2019-05-28T20:01:54.052" v="6770" actId="1076"/>
        <pc:sldMkLst>
          <pc:docMk/>
          <pc:sldMk cId="426030707" sldId="458"/>
        </pc:sldMkLst>
        <pc:spChg chg="mod">
          <ac:chgData name="David McCandless" userId="7a19af658fbc0622" providerId="LiveId" clId="{FF210409-560A-462C-B5AE-CCA3BF213841}" dt="2019-05-22T22:32:29.029" v="510" actId="20577"/>
          <ac:spMkLst>
            <pc:docMk/>
            <pc:sldMk cId="426030707" sldId="458"/>
            <ac:spMk id="2" creationId="{635A08F5-8846-4C44-932B-006C98D20871}"/>
          </ac:spMkLst>
        </pc:spChg>
        <pc:spChg chg="mod">
          <ac:chgData name="David McCandless" userId="7a19af658fbc0622" providerId="LiveId" clId="{FF210409-560A-462C-B5AE-CCA3BF213841}" dt="2019-05-28T20:01:54.052" v="6770" actId="1076"/>
          <ac:spMkLst>
            <pc:docMk/>
            <pc:sldMk cId="426030707" sldId="458"/>
            <ac:spMk id="3" creationId="{04A0626C-A7B8-4AE7-8D78-FC242A1616B7}"/>
          </ac:spMkLst>
        </pc:spChg>
        <pc:picChg chg="add mod">
          <ac:chgData name="David McCandless" userId="7a19af658fbc0622" providerId="LiveId" clId="{FF210409-560A-462C-B5AE-CCA3BF213841}" dt="2019-05-28T19:56:10.163" v="6345" actId="1076"/>
          <ac:picMkLst>
            <pc:docMk/>
            <pc:sldMk cId="426030707" sldId="458"/>
            <ac:picMk id="6" creationId="{22E14FE4-8233-455D-9377-12FEEA9C60D5}"/>
          </ac:picMkLst>
        </pc:picChg>
        <pc:picChg chg="add mod">
          <ac:chgData name="David McCandless" userId="7a19af658fbc0622" providerId="LiveId" clId="{FF210409-560A-462C-B5AE-CCA3BF213841}" dt="2019-05-28T19:56:24.574" v="6349" actId="14100"/>
          <ac:picMkLst>
            <pc:docMk/>
            <pc:sldMk cId="426030707" sldId="458"/>
            <ac:picMk id="8" creationId="{0A181133-409A-4B80-B5B2-CCF72CB42615}"/>
          </ac:picMkLst>
        </pc:picChg>
      </pc:sldChg>
      <pc:sldChg chg="modSp add modNotesTx">
        <pc:chgData name="David McCandless" userId="7a19af658fbc0622" providerId="LiveId" clId="{FF210409-560A-462C-B5AE-CCA3BF213841}" dt="2019-05-28T18:41:11.196" v="1853" actId="313"/>
        <pc:sldMkLst>
          <pc:docMk/>
          <pc:sldMk cId="4088359829" sldId="459"/>
        </pc:sldMkLst>
        <pc:spChg chg="mod">
          <ac:chgData name="David McCandless" userId="7a19af658fbc0622" providerId="LiveId" clId="{FF210409-560A-462C-B5AE-CCA3BF213841}" dt="2019-05-28T18:38:14.141" v="1384" actId="20577"/>
          <ac:spMkLst>
            <pc:docMk/>
            <pc:sldMk cId="4088359829" sldId="459"/>
            <ac:spMk id="3" creationId="{04A0626C-A7B8-4AE7-8D78-FC242A1616B7}"/>
          </ac:spMkLst>
        </pc:spChg>
        <pc:picChg chg="mod">
          <ac:chgData name="David McCandless" userId="7a19af658fbc0622" providerId="LiveId" clId="{FF210409-560A-462C-B5AE-CCA3BF213841}" dt="2019-05-28T18:36:32.545" v="1162" actId="1076"/>
          <ac:picMkLst>
            <pc:docMk/>
            <pc:sldMk cId="4088359829" sldId="459"/>
            <ac:picMk id="6" creationId="{75B8B2B1-95EB-494B-A402-51FAE5D041BE}"/>
          </ac:picMkLst>
        </pc:picChg>
      </pc:sldChg>
      <pc:sldChg chg="modSp add">
        <pc:chgData name="David McCandless" userId="7a19af658fbc0622" providerId="LiveId" clId="{FF210409-560A-462C-B5AE-CCA3BF213841}" dt="2019-05-22T22:31:05.046" v="461" actId="20577"/>
        <pc:sldMkLst>
          <pc:docMk/>
          <pc:sldMk cId="3172209862" sldId="460"/>
        </pc:sldMkLst>
        <pc:spChg chg="mod">
          <ac:chgData name="David McCandless" userId="7a19af658fbc0622" providerId="LiveId" clId="{FF210409-560A-462C-B5AE-CCA3BF213841}" dt="2019-05-22T22:29:22.124" v="372" actId="20577"/>
          <ac:spMkLst>
            <pc:docMk/>
            <pc:sldMk cId="3172209862" sldId="460"/>
            <ac:spMk id="2" creationId="{635A08F5-8846-4C44-932B-006C98D20871}"/>
          </ac:spMkLst>
        </pc:spChg>
        <pc:spChg chg="mod">
          <ac:chgData name="David McCandless" userId="7a19af658fbc0622" providerId="LiveId" clId="{FF210409-560A-462C-B5AE-CCA3BF213841}" dt="2019-05-22T22:31:05.046" v="461" actId="20577"/>
          <ac:spMkLst>
            <pc:docMk/>
            <pc:sldMk cId="3172209862" sldId="460"/>
            <ac:spMk id="3" creationId="{04A0626C-A7B8-4AE7-8D78-FC242A1616B7}"/>
          </ac:spMkLst>
        </pc:spChg>
      </pc:sldChg>
      <pc:sldChg chg="modSp add">
        <pc:chgData name="David McCandless" userId="7a19af658fbc0622" providerId="LiveId" clId="{FF210409-560A-462C-B5AE-CCA3BF213841}" dt="2019-05-28T20:02:31.894" v="6789"/>
        <pc:sldMkLst>
          <pc:docMk/>
          <pc:sldMk cId="469144507" sldId="462"/>
        </pc:sldMkLst>
        <pc:spChg chg="mod">
          <ac:chgData name="David McCandless" userId="7a19af658fbc0622" providerId="LiveId" clId="{FF210409-560A-462C-B5AE-CCA3BF213841}" dt="2019-05-22T22:39:18.416" v="722" actId="20577"/>
          <ac:spMkLst>
            <pc:docMk/>
            <pc:sldMk cId="469144507" sldId="462"/>
            <ac:spMk id="2" creationId="{635A08F5-8846-4C44-932B-006C98D20871}"/>
          </ac:spMkLst>
        </pc:spChg>
        <pc:spChg chg="mod">
          <ac:chgData name="David McCandless" userId="7a19af658fbc0622" providerId="LiveId" clId="{FF210409-560A-462C-B5AE-CCA3BF213841}" dt="2019-05-28T20:02:31.894" v="6789"/>
          <ac:spMkLst>
            <pc:docMk/>
            <pc:sldMk cId="469144507" sldId="462"/>
            <ac:spMk id="3" creationId="{04A0626C-A7B8-4AE7-8D78-FC242A1616B7}"/>
          </ac:spMkLst>
        </pc:spChg>
      </pc:sldChg>
      <pc:sldChg chg="modSp add modNotesTx">
        <pc:chgData name="David McCandless" userId="7a19af658fbc0622" providerId="LiveId" clId="{FF210409-560A-462C-B5AE-CCA3BF213841}" dt="2019-05-28T19:32:38.238" v="6106" actId="20577"/>
        <pc:sldMkLst>
          <pc:docMk/>
          <pc:sldMk cId="4241969669" sldId="463"/>
        </pc:sldMkLst>
        <pc:spChg chg="mod">
          <ac:chgData name="David McCandless" userId="7a19af658fbc0622" providerId="LiveId" clId="{FF210409-560A-462C-B5AE-CCA3BF213841}" dt="2019-05-28T19:06:20.509" v="4070" actId="20577"/>
          <ac:spMkLst>
            <pc:docMk/>
            <pc:sldMk cId="4241969669" sldId="463"/>
            <ac:spMk id="2" creationId="{635A08F5-8846-4C44-932B-006C98D20871}"/>
          </ac:spMkLst>
        </pc:spChg>
        <pc:spChg chg="mod">
          <ac:chgData name="David McCandless" userId="7a19af658fbc0622" providerId="LiveId" clId="{FF210409-560A-462C-B5AE-CCA3BF213841}" dt="2019-05-28T19:07:35.576" v="4160" actId="14100"/>
          <ac:spMkLst>
            <pc:docMk/>
            <pc:sldMk cId="4241969669" sldId="463"/>
            <ac:spMk id="3" creationId="{04A0626C-A7B8-4AE7-8D78-FC242A1616B7}"/>
          </ac:spMkLst>
        </pc:spChg>
        <pc:spChg chg="mod">
          <ac:chgData name="David McCandless" userId="7a19af658fbc0622" providerId="LiveId" clId="{FF210409-560A-462C-B5AE-CCA3BF213841}" dt="2019-05-28T19:08:27.277" v="4235" actId="20577"/>
          <ac:spMkLst>
            <pc:docMk/>
            <pc:sldMk cId="4241969669" sldId="463"/>
            <ac:spMk id="7" creationId="{4A808C99-342F-4B67-BC63-003D91522D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A926B-50EE-4BD8-8F81-9536AB8FDEF3}"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ED0F2-3DC9-496C-B209-E81BEC0DE3CC}" type="slidenum">
              <a:rPr lang="en-US" smtClean="0"/>
              <a:t>‹#›</a:t>
            </a:fld>
            <a:endParaRPr lang="en-US"/>
          </a:p>
        </p:txBody>
      </p:sp>
    </p:spTree>
    <p:extLst>
      <p:ext uri="{BB962C8B-B14F-4D97-AF65-F5344CB8AC3E}">
        <p14:creationId xmlns:p14="http://schemas.microsoft.com/office/powerpoint/2010/main" val="22139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reactivemanifesto.org/glossary#Delegation" TargetMode="External"/><Relationship Id="rId13" Type="http://schemas.openxmlformats.org/officeDocument/2006/relationships/hyperlink" Target="https://www.reactivemanifesto.org/glossary#Message-Driven" TargetMode="External"/><Relationship Id="rId3" Type="http://schemas.openxmlformats.org/officeDocument/2006/relationships/hyperlink" Target="https://www.reactivemanifesto.org/" TargetMode="External"/><Relationship Id="rId7" Type="http://schemas.openxmlformats.org/officeDocument/2006/relationships/hyperlink" Target="https://www.reactivemanifesto.org/glossary#Isolation" TargetMode="External"/><Relationship Id="rId12" Type="http://schemas.openxmlformats.org/officeDocument/2006/relationships/hyperlink" Target="https://www.reactivemanifesto.org/glossary#Asynchronous" TargetMode="External"/><Relationship Id="rId2" Type="http://schemas.openxmlformats.org/officeDocument/2006/relationships/slide" Target="../slides/slide2.xml"/><Relationship Id="rId16" Type="http://schemas.openxmlformats.org/officeDocument/2006/relationships/hyperlink" Target="https://www.reactivemanifesto.org/glossary#Non-Blocking" TargetMode="External"/><Relationship Id="rId1" Type="http://schemas.openxmlformats.org/officeDocument/2006/relationships/notesMaster" Target="../notesMasters/notesMaster1.xml"/><Relationship Id="rId6" Type="http://schemas.openxmlformats.org/officeDocument/2006/relationships/hyperlink" Target="https://www.reactivemanifesto.org/glossary#Replication" TargetMode="External"/><Relationship Id="rId11" Type="http://schemas.openxmlformats.org/officeDocument/2006/relationships/hyperlink" Target="https://www.reactivemanifesto.org/glossary#Elasticity" TargetMode="External"/><Relationship Id="rId5" Type="http://schemas.openxmlformats.org/officeDocument/2006/relationships/hyperlink" Target="https://www.reactivemanifesto.org/glossary#Failure" TargetMode="External"/><Relationship Id="rId15" Type="http://schemas.openxmlformats.org/officeDocument/2006/relationships/hyperlink" Target="https://www.reactivemanifesto.org/glossary#Back-Pressure" TargetMode="External"/><Relationship Id="rId10" Type="http://schemas.openxmlformats.org/officeDocument/2006/relationships/hyperlink" Target="https://www.reactivemanifesto.org/glossary#Resource" TargetMode="External"/><Relationship Id="rId4" Type="http://schemas.openxmlformats.org/officeDocument/2006/relationships/hyperlink" Target="https://www.reactivemanifesto.org/glossary#System" TargetMode="External"/><Relationship Id="rId9" Type="http://schemas.openxmlformats.org/officeDocument/2006/relationships/hyperlink" Target="https://www.reactivemanifesto.org/glossary#Component" TargetMode="External"/><Relationship Id="rId14" Type="http://schemas.openxmlformats.org/officeDocument/2006/relationships/hyperlink" Target="https://www.reactivemanifesto.org/glossary#Location-Transparenc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reactivemanifesto.org/glossary#Delegation" TargetMode="External"/><Relationship Id="rId13" Type="http://schemas.openxmlformats.org/officeDocument/2006/relationships/hyperlink" Target="https://www.reactivemanifesto.org/glossary#Message-Driven" TargetMode="External"/><Relationship Id="rId3" Type="http://schemas.openxmlformats.org/officeDocument/2006/relationships/hyperlink" Target="https://www.reactivemanifesto.org/" TargetMode="External"/><Relationship Id="rId7" Type="http://schemas.openxmlformats.org/officeDocument/2006/relationships/hyperlink" Target="https://www.reactivemanifesto.org/glossary#Isolation" TargetMode="External"/><Relationship Id="rId12" Type="http://schemas.openxmlformats.org/officeDocument/2006/relationships/hyperlink" Target="https://www.reactivemanifesto.org/glossary#Asynchronous" TargetMode="External"/><Relationship Id="rId2" Type="http://schemas.openxmlformats.org/officeDocument/2006/relationships/slide" Target="../slides/slide12.xml"/><Relationship Id="rId16" Type="http://schemas.openxmlformats.org/officeDocument/2006/relationships/hyperlink" Target="https://www.reactivemanifesto.org/glossary#Non-Blocking" TargetMode="External"/><Relationship Id="rId1" Type="http://schemas.openxmlformats.org/officeDocument/2006/relationships/notesMaster" Target="../notesMasters/notesMaster1.xml"/><Relationship Id="rId6" Type="http://schemas.openxmlformats.org/officeDocument/2006/relationships/hyperlink" Target="https://www.reactivemanifesto.org/glossary#Replication" TargetMode="External"/><Relationship Id="rId11" Type="http://schemas.openxmlformats.org/officeDocument/2006/relationships/hyperlink" Target="https://www.reactivemanifesto.org/glossary#Elasticity" TargetMode="External"/><Relationship Id="rId5" Type="http://schemas.openxmlformats.org/officeDocument/2006/relationships/hyperlink" Target="https://www.reactivemanifesto.org/glossary#Failure" TargetMode="External"/><Relationship Id="rId15" Type="http://schemas.openxmlformats.org/officeDocument/2006/relationships/hyperlink" Target="https://www.reactivemanifesto.org/glossary#Back-Pressure" TargetMode="External"/><Relationship Id="rId10" Type="http://schemas.openxmlformats.org/officeDocument/2006/relationships/hyperlink" Target="https://www.reactivemanifesto.org/glossary#Resource" TargetMode="External"/><Relationship Id="rId4" Type="http://schemas.openxmlformats.org/officeDocument/2006/relationships/hyperlink" Target="https://www.reactivemanifesto.org/glossary#System" TargetMode="External"/><Relationship Id="rId9" Type="http://schemas.openxmlformats.org/officeDocument/2006/relationships/hyperlink" Target="https://www.reactivemanifesto.org/glossary#Component" TargetMode="External"/><Relationship Id="rId14" Type="http://schemas.openxmlformats.org/officeDocument/2006/relationships/hyperlink" Target="https://www.reactivemanifesto.org/glossary#Location-Transparenc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etworkworld.com/article/3178076/why-netflix-didnt-sink-when-amazon-s3-went-dow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https://www.reactivemanifesto.org/</a:t>
            </a:r>
            <a:endParaRPr lang="en-US" dirty="0"/>
          </a:p>
          <a:p>
            <a:r>
              <a:rPr lang="en-US" sz="1200" b="1" kern="1200" dirty="0">
                <a:solidFill>
                  <a:schemeClr val="tx1"/>
                </a:solidFill>
                <a:effectLst/>
                <a:latin typeface="+mn-lt"/>
                <a:ea typeface="+mn-ea"/>
                <a:cs typeface="+mn-cs"/>
              </a:rPr>
              <a:t>Responsive: </a:t>
            </a:r>
            <a:r>
              <a:rPr lang="en-US" dirty="0">
                <a:effectLst/>
              </a:rPr>
              <a:t>The </a:t>
            </a:r>
            <a:r>
              <a:rPr lang="en-US" sz="1200" u="sng" kern="1200" dirty="0">
                <a:solidFill>
                  <a:schemeClr val="tx1"/>
                </a:solidFill>
                <a:effectLst/>
                <a:latin typeface="+mn-lt"/>
                <a:ea typeface="+mn-ea"/>
                <a:cs typeface="+mn-cs"/>
                <a:hlinkClick r:id="rId4"/>
              </a:rPr>
              <a:t>system</a:t>
            </a:r>
            <a:r>
              <a:rPr lang="en-US" dirty="0">
                <a:effectLst/>
              </a:rPr>
              <a:t> responds in a timely manner if at all possible. Responsiveness is the cornerstone of usability and utility, but more than that, responsiveness means that problems may be detected quickly and dealt with effectively. Responsive systems focus on providing rapid and consistent response times, establishing reliable upper bounds so they deliver a consistent quality of service. This consistent </a:t>
            </a:r>
            <a:r>
              <a:rPr lang="en-US" dirty="0" err="1">
                <a:effectLst/>
              </a:rPr>
              <a:t>behaviour</a:t>
            </a:r>
            <a:r>
              <a:rPr lang="en-US" dirty="0">
                <a:effectLst/>
              </a:rPr>
              <a:t> in turn simplifies error handling, builds end user confidence, and encourages further interaction.</a:t>
            </a:r>
          </a:p>
          <a:p>
            <a:r>
              <a:rPr lang="en-US" sz="1200" b="1" kern="1200" dirty="0">
                <a:solidFill>
                  <a:schemeClr val="tx1"/>
                </a:solidFill>
                <a:effectLst/>
                <a:latin typeface="+mn-lt"/>
                <a:ea typeface="+mn-ea"/>
                <a:cs typeface="+mn-cs"/>
              </a:rPr>
              <a:t>Resilient: </a:t>
            </a:r>
            <a:r>
              <a:rPr lang="en-US" dirty="0">
                <a:effectLst/>
              </a:rPr>
              <a:t>The system stays responsive in the face of </a:t>
            </a:r>
            <a:r>
              <a:rPr lang="en-US" sz="1200" u="sng" kern="1200" dirty="0">
                <a:solidFill>
                  <a:schemeClr val="tx1"/>
                </a:solidFill>
                <a:effectLst/>
                <a:latin typeface="+mn-lt"/>
                <a:ea typeface="+mn-ea"/>
                <a:cs typeface="+mn-cs"/>
                <a:hlinkClick r:id="rId5"/>
              </a:rPr>
              <a:t>failure</a:t>
            </a:r>
            <a:r>
              <a:rPr lang="en-US" dirty="0">
                <a:effectLst/>
              </a:rPr>
              <a:t>. This applies not only to highly-available, mission-critical systems — any system that is not resilient will be unresponsive after a failure. Resilience is achieved by </a:t>
            </a:r>
            <a:r>
              <a:rPr lang="en-US" sz="1200" u="sng" kern="1200" dirty="0">
                <a:solidFill>
                  <a:schemeClr val="tx1"/>
                </a:solidFill>
                <a:effectLst/>
                <a:latin typeface="+mn-lt"/>
                <a:ea typeface="+mn-ea"/>
                <a:cs typeface="+mn-cs"/>
                <a:hlinkClick r:id="rId6"/>
              </a:rPr>
              <a:t>replication</a:t>
            </a:r>
            <a:r>
              <a:rPr lang="en-US" dirty="0">
                <a:effectLst/>
              </a:rPr>
              <a:t>, containment, </a:t>
            </a:r>
            <a:r>
              <a:rPr lang="en-US" sz="1200" u="sng" kern="1200" dirty="0">
                <a:solidFill>
                  <a:schemeClr val="tx1"/>
                </a:solidFill>
                <a:effectLst/>
                <a:latin typeface="+mn-lt"/>
                <a:ea typeface="+mn-ea"/>
                <a:cs typeface="+mn-cs"/>
                <a:hlinkClick r:id="rId7"/>
              </a:rPr>
              <a:t>isolation</a:t>
            </a:r>
            <a:r>
              <a:rPr lang="en-US" dirty="0">
                <a:effectLst/>
              </a:rPr>
              <a:t> and </a:t>
            </a:r>
            <a:r>
              <a:rPr lang="en-US" sz="1200" u="sng" kern="1200" dirty="0">
                <a:solidFill>
                  <a:schemeClr val="tx1"/>
                </a:solidFill>
                <a:effectLst/>
                <a:latin typeface="+mn-lt"/>
                <a:ea typeface="+mn-ea"/>
                <a:cs typeface="+mn-cs"/>
                <a:hlinkClick r:id="rId8"/>
              </a:rPr>
              <a:t>delegation</a:t>
            </a:r>
            <a:r>
              <a:rPr lang="en-US" dirty="0">
                <a:effectLst/>
              </a:rPr>
              <a:t>. Failures are contained within each </a:t>
            </a:r>
            <a:r>
              <a:rPr lang="en-US" sz="1200" u="sng" kern="1200" dirty="0">
                <a:solidFill>
                  <a:schemeClr val="tx1"/>
                </a:solidFill>
                <a:effectLst/>
                <a:latin typeface="+mn-lt"/>
                <a:ea typeface="+mn-ea"/>
                <a:cs typeface="+mn-cs"/>
                <a:hlinkClick r:id="rId9"/>
              </a:rPr>
              <a:t>component</a:t>
            </a:r>
            <a:r>
              <a:rPr lang="en-US" dirty="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a:t>
            </a:r>
          </a:p>
          <a:p>
            <a:r>
              <a:rPr lang="en-US" sz="1200" b="1" kern="1200" dirty="0">
                <a:solidFill>
                  <a:schemeClr val="tx1"/>
                </a:solidFill>
                <a:effectLst/>
                <a:latin typeface="+mn-lt"/>
                <a:ea typeface="+mn-ea"/>
                <a:cs typeface="+mn-cs"/>
              </a:rPr>
              <a:t>Elastic: </a:t>
            </a:r>
            <a:r>
              <a:rPr lang="en-US" dirty="0">
                <a:effectLst/>
              </a:rPr>
              <a:t>The system stays responsive under varying workload. Reactive Systems can react to changes in the input rate by increasing or decreasing the </a:t>
            </a:r>
            <a:r>
              <a:rPr lang="en-US" sz="1200" u="sng" kern="1200" dirty="0">
                <a:solidFill>
                  <a:schemeClr val="tx1"/>
                </a:solidFill>
                <a:effectLst/>
                <a:latin typeface="+mn-lt"/>
                <a:ea typeface="+mn-ea"/>
                <a:cs typeface="+mn-cs"/>
                <a:hlinkClick r:id="rId10"/>
              </a:rPr>
              <a:t>resources</a:t>
            </a:r>
            <a:r>
              <a:rPr lang="en-US" dirty="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a:solidFill>
                  <a:schemeClr val="tx1"/>
                </a:solidFill>
                <a:effectLst/>
                <a:latin typeface="+mn-lt"/>
                <a:ea typeface="+mn-ea"/>
                <a:cs typeface="+mn-cs"/>
                <a:hlinkClick r:id="rId11"/>
              </a:rPr>
              <a:t>elasticity</a:t>
            </a:r>
            <a:r>
              <a:rPr lang="en-US" dirty="0">
                <a:effectLst/>
              </a:rPr>
              <a:t> in a cost-effective way on commodity hardware and software platforms.</a:t>
            </a:r>
          </a:p>
          <a:p>
            <a:r>
              <a:rPr lang="en-US" sz="1200" b="1" kern="1200" dirty="0">
                <a:solidFill>
                  <a:schemeClr val="tx1"/>
                </a:solidFill>
                <a:effectLst/>
                <a:latin typeface="+mn-lt"/>
                <a:ea typeface="+mn-ea"/>
                <a:cs typeface="+mn-cs"/>
              </a:rPr>
              <a:t>Message Driven: </a:t>
            </a:r>
            <a:r>
              <a:rPr lang="en-US" dirty="0">
                <a:effectLst/>
              </a:rPr>
              <a:t>Reactive Systems rely on </a:t>
            </a:r>
            <a:r>
              <a:rPr lang="en-US" sz="1200" u="sng" kern="1200" dirty="0">
                <a:solidFill>
                  <a:schemeClr val="tx1"/>
                </a:solidFill>
                <a:effectLst/>
                <a:latin typeface="+mn-lt"/>
                <a:ea typeface="+mn-ea"/>
                <a:cs typeface="+mn-cs"/>
                <a:hlinkClick r:id="rId12"/>
              </a:rPr>
              <a:t>asynchronous</a:t>
            </a:r>
            <a:r>
              <a:rPr lang="en-US" dirty="0">
                <a:effectLst/>
              </a:rPr>
              <a:t> </a:t>
            </a:r>
            <a:r>
              <a:rPr lang="en-US" sz="1200" u="sng" kern="1200" dirty="0">
                <a:solidFill>
                  <a:schemeClr val="tx1"/>
                </a:solidFill>
                <a:effectLst/>
                <a:latin typeface="+mn-lt"/>
                <a:ea typeface="+mn-ea"/>
                <a:cs typeface="+mn-cs"/>
                <a:hlinkClick r:id="rId13"/>
              </a:rPr>
              <a:t>message-</a:t>
            </a:r>
            <a:r>
              <a:rPr lang="en-US" sz="1200" u="sng" kern="1200" dirty="0" err="1">
                <a:solidFill>
                  <a:schemeClr val="tx1"/>
                </a:solidFill>
                <a:effectLst/>
                <a:latin typeface="+mn-lt"/>
                <a:ea typeface="+mn-ea"/>
                <a:cs typeface="+mn-cs"/>
                <a:hlinkClick r:id="rId13"/>
              </a:rPr>
              <a:t>passing</a:t>
            </a:r>
            <a:r>
              <a:rPr lang="en-US" dirty="0" err="1">
                <a:effectLst/>
              </a:rPr>
              <a:t>to</a:t>
            </a:r>
            <a:r>
              <a:rPr lang="en-US" dirty="0">
                <a:effectLst/>
              </a:rPr>
              <a:t> establish a boundary between components that ensures loose coupling, isolation and </a:t>
            </a:r>
            <a:r>
              <a:rPr lang="en-US" sz="1200" u="sng" kern="1200" dirty="0">
                <a:solidFill>
                  <a:schemeClr val="tx1"/>
                </a:solidFill>
                <a:effectLst/>
                <a:latin typeface="+mn-lt"/>
                <a:ea typeface="+mn-ea"/>
                <a:cs typeface="+mn-cs"/>
                <a:hlinkClick r:id="rId14"/>
              </a:rPr>
              <a:t>location transparency</a:t>
            </a:r>
            <a:r>
              <a:rPr lang="en-US" dirty="0">
                <a:effectLst/>
              </a:rPr>
              <a:t>. This boundary also provides the means to delegate </a:t>
            </a:r>
            <a:r>
              <a:rPr lang="en-US" sz="1200" u="sng" kern="1200" dirty="0">
                <a:solidFill>
                  <a:schemeClr val="tx1"/>
                </a:solidFill>
                <a:effectLst/>
                <a:latin typeface="+mn-lt"/>
                <a:ea typeface="+mn-ea"/>
                <a:cs typeface="+mn-cs"/>
                <a:hlinkClick r:id="rId5"/>
              </a:rPr>
              <a:t>failures</a:t>
            </a:r>
            <a:r>
              <a:rPr lang="en-US" dirty="0">
                <a:effectLst/>
              </a:rPr>
              <a:t> as messages. Employing explicit message-passing enables load management, elasticity, and flow control by shaping and monitoring the message queues in the system and applying </a:t>
            </a:r>
            <a:r>
              <a:rPr lang="en-US" sz="1200" u="sng" kern="1200" dirty="0">
                <a:solidFill>
                  <a:schemeClr val="tx1"/>
                </a:solidFill>
                <a:effectLst/>
                <a:latin typeface="+mn-lt"/>
                <a:ea typeface="+mn-ea"/>
                <a:cs typeface="+mn-cs"/>
                <a:hlinkClick r:id="rId15"/>
              </a:rPr>
              <a:t>back-</a:t>
            </a:r>
            <a:r>
              <a:rPr lang="en-US" sz="1200" u="sng" kern="1200" dirty="0" err="1">
                <a:solidFill>
                  <a:schemeClr val="tx1"/>
                </a:solidFill>
                <a:effectLst/>
                <a:latin typeface="+mn-lt"/>
                <a:ea typeface="+mn-ea"/>
                <a:cs typeface="+mn-cs"/>
                <a:hlinkClick r:id="rId15"/>
              </a:rPr>
              <a:t>pressure</a:t>
            </a:r>
            <a:r>
              <a:rPr lang="en-US" dirty="0" err="1">
                <a:effectLst/>
              </a:rPr>
              <a:t>when</a:t>
            </a:r>
            <a:r>
              <a:rPr lang="en-US" dirty="0">
                <a:effectLst/>
              </a:rPr>
              <a:t> necessary. Location transparent messaging as a means of communication makes it possible for the management of failure to work with the same constructs and semantics across a cluster or within a single host. </a:t>
            </a:r>
            <a:r>
              <a:rPr lang="en-US" sz="1200" u="sng" kern="1200" dirty="0">
                <a:solidFill>
                  <a:schemeClr val="tx1"/>
                </a:solidFill>
                <a:effectLst/>
                <a:latin typeface="+mn-lt"/>
                <a:ea typeface="+mn-ea"/>
                <a:cs typeface="+mn-cs"/>
                <a:hlinkClick r:id="rId16"/>
              </a:rPr>
              <a:t>Non-blocking</a:t>
            </a:r>
            <a:r>
              <a:rPr lang="en-US" dirty="0">
                <a:effectLst/>
              </a:rPr>
              <a:t> communication allows recipients to only consume </a:t>
            </a:r>
            <a:r>
              <a:rPr lang="en-US" sz="1200" u="sng" kern="1200" dirty="0">
                <a:solidFill>
                  <a:schemeClr val="tx1"/>
                </a:solidFill>
                <a:effectLst/>
                <a:latin typeface="+mn-lt"/>
                <a:ea typeface="+mn-ea"/>
                <a:cs typeface="+mn-cs"/>
                <a:hlinkClick r:id="rId10"/>
              </a:rPr>
              <a:t>resources</a:t>
            </a:r>
            <a:r>
              <a:rPr lang="en-US" dirty="0">
                <a:effectLst/>
              </a:rPr>
              <a:t> while active, leading to less system overhead.</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2</a:t>
            </a:fld>
            <a:endParaRPr lang="en-US"/>
          </a:p>
        </p:txBody>
      </p:sp>
    </p:spTree>
    <p:extLst>
      <p:ext uri="{BB962C8B-B14F-4D97-AF65-F5344CB8AC3E}">
        <p14:creationId xmlns:p14="http://schemas.microsoft.com/office/powerpoint/2010/main" val="10323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11</a:t>
            </a:fld>
            <a:endParaRPr lang="en-US"/>
          </a:p>
        </p:txBody>
      </p:sp>
    </p:spTree>
    <p:extLst>
      <p:ext uri="{BB962C8B-B14F-4D97-AF65-F5344CB8AC3E}">
        <p14:creationId xmlns:p14="http://schemas.microsoft.com/office/powerpoint/2010/main" val="211063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https://www.reactivemanifesto.org/</a:t>
            </a:r>
            <a:endParaRPr lang="en-US" dirty="0"/>
          </a:p>
          <a:p>
            <a:r>
              <a:rPr lang="en-US" sz="1200" b="1" kern="1200" dirty="0">
                <a:solidFill>
                  <a:schemeClr val="tx1"/>
                </a:solidFill>
                <a:effectLst/>
                <a:latin typeface="+mn-lt"/>
                <a:ea typeface="+mn-ea"/>
                <a:cs typeface="+mn-cs"/>
              </a:rPr>
              <a:t>Responsive: </a:t>
            </a:r>
            <a:r>
              <a:rPr lang="en-US" dirty="0">
                <a:effectLst/>
              </a:rPr>
              <a:t>The </a:t>
            </a:r>
            <a:r>
              <a:rPr lang="en-US" sz="1200" u="sng" kern="1200" dirty="0">
                <a:solidFill>
                  <a:schemeClr val="tx1"/>
                </a:solidFill>
                <a:effectLst/>
                <a:latin typeface="+mn-lt"/>
                <a:ea typeface="+mn-ea"/>
                <a:cs typeface="+mn-cs"/>
                <a:hlinkClick r:id="rId4"/>
              </a:rPr>
              <a:t>system</a:t>
            </a:r>
            <a:r>
              <a:rPr lang="en-US" dirty="0">
                <a:effectLst/>
              </a:rPr>
              <a:t> responds in a timely manner if at all possible. Responsiveness is the cornerstone of usability and utility, but more than that, responsiveness means that problems may be detected quickly and dealt with effectively. Responsive systems focus on providing rapid and consistent response times, establishing reliable upper bounds so they deliver a consistent quality of service. This consistent </a:t>
            </a:r>
            <a:r>
              <a:rPr lang="en-US" dirty="0" err="1">
                <a:effectLst/>
              </a:rPr>
              <a:t>behaviour</a:t>
            </a:r>
            <a:r>
              <a:rPr lang="en-US" dirty="0">
                <a:effectLst/>
              </a:rPr>
              <a:t> in turn simplifies error handling, builds end user confidence, and encourages further interaction.</a:t>
            </a:r>
          </a:p>
          <a:p>
            <a:r>
              <a:rPr lang="en-US" sz="1200" b="1" kern="1200" dirty="0">
                <a:solidFill>
                  <a:schemeClr val="tx1"/>
                </a:solidFill>
                <a:effectLst/>
                <a:latin typeface="+mn-lt"/>
                <a:ea typeface="+mn-ea"/>
                <a:cs typeface="+mn-cs"/>
              </a:rPr>
              <a:t>Resilient: </a:t>
            </a:r>
            <a:r>
              <a:rPr lang="en-US" dirty="0">
                <a:effectLst/>
              </a:rPr>
              <a:t>The system stays responsive in the face of </a:t>
            </a:r>
            <a:r>
              <a:rPr lang="en-US" sz="1200" u="sng" kern="1200" dirty="0">
                <a:solidFill>
                  <a:schemeClr val="tx1"/>
                </a:solidFill>
                <a:effectLst/>
                <a:latin typeface="+mn-lt"/>
                <a:ea typeface="+mn-ea"/>
                <a:cs typeface="+mn-cs"/>
                <a:hlinkClick r:id="rId5"/>
              </a:rPr>
              <a:t>failure</a:t>
            </a:r>
            <a:r>
              <a:rPr lang="en-US" dirty="0">
                <a:effectLst/>
              </a:rPr>
              <a:t>. This applies not only to highly-available, mission-critical systems — any system that is not resilient will be unresponsive after a failure. Resilience is achieved by </a:t>
            </a:r>
            <a:r>
              <a:rPr lang="en-US" sz="1200" u="sng" kern="1200" dirty="0">
                <a:solidFill>
                  <a:schemeClr val="tx1"/>
                </a:solidFill>
                <a:effectLst/>
                <a:latin typeface="+mn-lt"/>
                <a:ea typeface="+mn-ea"/>
                <a:cs typeface="+mn-cs"/>
                <a:hlinkClick r:id="rId6"/>
              </a:rPr>
              <a:t>replication</a:t>
            </a:r>
            <a:r>
              <a:rPr lang="en-US" dirty="0">
                <a:effectLst/>
              </a:rPr>
              <a:t>, containment, </a:t>
            </a:r>
            <a:r>
              <a:rPr lang="en-US" sz="1200" u="sng" kern="1200" dirty="0">
                <a:solidFill>
                  <a:schemeClr val="tx1"/>
                </a:solidFill>
                <a:effectLst/>
                <a:latin typeface="+mn-lt"/>
                <a:ea typeface="+mn-ea"/>
                <a:cs typeface="+mn-cs"/>
                <a:hlinkClick r:id="rId7"/>
              </a:rPr>
              <a:t>isolation</a:t>
            </a:r>
            <a:r>
              <a:rPr lang="en-US" dirty="0">
                <a:effectLst/>
              </a:rPr>
              <a:t> and </a:t>
            </a:r>
            <a:r>
              <a:rPr lang="en-US" sz="1200" u="sng" kern="1200" dirty="0">
                <a:solidFill>
                  <a:schemeClr val="tx1"/>
                </a:solidFill>
                <a:effectLst/>
                <a:latin typeface="+mn-lt"/>
                <a:ea typeface="+mn-ea"/>
                <a:cs typeface="+mn-cs"/>
                <a:hlinkClick r:id="rId8"/>
              </a:rPr>
              <a:t>delegation</a:t>
            </a:r>
            <a:r>
              <a:rPr lang="en-US" dirty="0">
                <a:effectLst/>
              </a:rPr>
              <a:t>. Failures are contained within each </a:t>
            </a:r>
            <a:r>
              <a:rPr lang="en-US" sz="1200" u="sng" kern="1200" dirty="0">
                <a:solidFill>
                  <a:schemeClr val="tx1"/>
                </a:solidFill>
                <a:effectLst/>
                <a:latin typeface="+mn-lt"/>
                <a:ea typeface="+mn-ea"/>
                <a:cs typeface="+mn-cs"/>
                <a:hlinkClick r:id="rId9"/>
              </a:rPr>
              <a:t>component</a:t>
            </a:r>
            <a:r>
              <a:rPr lang="en-US" dirty="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a:t>
            </a:r>
          </a:p>
          <a:p>
            <a:r>
              <a:rPr lang="en-US" sz="1200" b="1" kern="1200" dirty="0">
                <a:solidFill>
                  <a:schemeClr val="tx1"/>
                </a:solidFill>
                <a:effectLst/>
                <a:latin typeface="+mn-lt"/>
                <a:ea typeface="+mn-ea"/>
                <a:cs typeface="+mn-cs"/>
              </a:rPr>
              <a:t>Elastic: </a:t>
            </a:r>
            <a:r>
              <a:rPr lang="en-US" dirty="0">
                <a:effectLst/>
              </a:rPr>
              <a:t>The system stays responsive under varying workload. Reactive Systems can react to changes in the input rate by increasing or decreasing the </a:t>
            </a:r>
            <a:r>
              <a:rPr lang="en-US" sz="1200" u="sng" kern="1200" dirty="0">
                <a:solidFill>
                  <a:schemeClr val="tx1"/>
                </a:solidFill>
                <a:effectLst/>
                <a:latin typeface="+mn-lt"/>
                <a:ea typeface="+mn-ea"/>
                <a:cs typeface="+mn-cs"/>
                <a:hlinkClick r:id="rId10"/>
              </a:rPr>
              <a:t>resources</a:t>
            </a:r>
            <a:r>
              <a:rPr lang="en-US" dirty="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a:solidFill>
                  <a:schemeClr val="tx1"/>
                </a:solidFill>
                <a:effectLst/>
                <a:latin typeface="+mn-lt"/>
                <a:ea typeface="+mn-ea"/>
                <a:cs typeface="+mn-cs"/>
                <a:hlinkClick r:id="rId11"/>
              </a:rPr>
              <a:t>elasticity</a:t>
            </a:r>
            <a:r>
              <a:rPr lang="en-US" dirty="0">
                <a:effectLst/>
              </a:rPr>
              <a:t> in a cost-effective way on commodity hardware and software platforms.</a:t>
            </a:r>
          </a:p>
          <a:p>
            <a:r>
              <a:rPr lang="en-US" sz="1200" b="1" kern="1200" dirty="0">
                <a:solidFill>
                  <a:schemeClr val="tx1"/>
                </a:solidFill>
                <a:effectLst/>
                <a:latin typeface="+mn-lt"/>
                <a:ea typeface="+mn-ea"/>
                <a:cs typeface="+mn-cs"/>
              </a:rPr>
              <a:t>Message Driven: </a:t>
            </a:r>
            <a:r>
              <a:rPr lang="en-US" dirty="0">
                <a:effectLst/>
              </a:rPr>
              <a:t>Reactive Systems rely on </a:t>
            </a:r>
            <a:r>
              <a:rPr lang="en-US" sz="1200" u="sng" kern="1200" dirty="0">
                <a:solidFill>
                  <a:schemeClr val="tx1"/>
                </a:solidFill>
                <a:effectLst/>
                <a:latin typeface="+mn-lt"/>
                <a:ea typeface="+mn-ea"/>
                <a:cs typeface="+mn-cs"/>
                <a:hlinkClick r:id="rId12"/>
              </a:rPr>
              <a:t>asynchronous</a:t>
            </a:r>
            <a:r>
              <a:rPr lang="en-US" dirty="0">
                <a:effectLst/>
              </a:rPr>
              <a:t> </a:t>
            </a:r>
            <a:r>
              <a:rPr lang="en-US" sz="1200" u="sng" kern="1200" dirty="0">
                <a:solidFill>
                  <a:schemeClr val="tx1"/>
                </a:solidFill>
                <a:effectLst/>
                <a:latin typeface="+mn-lt"/>
                <a:ea typeface="+mn-ea"/>
                <a:cs typeface="+mn-cs"/>
                <a:hlinkClick r:id="rId13"/>
              </a:rPr>
              <a:t>message-</a:t>
            </a:r>
            <a:r>
              <a:rPr lang="en-US" sz="1200" u="sng" kern="1200" dirty="0" err="1">
                <a:solidFill>
                  <a:schemeClr val="tx1"/>
                </a:solidFill>
                <a:effectLst/>
                <a:latin typeface="+mn-lt"/>
                <a:ea typeface="+mn-ea"/>
                <a:cs typeface="+mn-cs"/>
                <a:hlinkClick r:id="rId13"/>
              </a:rPr>
              <a:t>passing</a:t>
            </a:r>
            <a:r>
              <a:rPr lang="en-US" dirty="0" err="1">
                <a:effectLst/>
              </a:rPr>
              <a:t>to</a:t>
            </a:r>
            <a:r>
              <a:rPr lang="en-US" dirty="0">
                <a:effectLst/>
              </a:rPr>
              <a:t> establish a boundary between components that ensures loose coupling, isolation and </a:t>
            </a:r>
            <a:r>
              <a:rPr lang="en-US" sz="1200" u="sng" kern="1200" dirty="0">
                <a:solidFill>
                  <a:schemeClr val="tx1"/>
                </a:solidFill>
                <a:effectLst/>
                <a:latin typeface="+mn-lt"/>
                <a:ea typeface="+mn-ea"/>
                <a:cs typeface="+mn-cs"/>
                <a:hlinkClick r:id="rId14"/>
              </a:rPr>
              <a:t>location transparency</a:t>
            </a:r>
            <a:r>
              <a:rPr lang="en-US" dirty="0">
                <a:effectLst/>
              </a:rPr>
              <a:t>. This boundary also provides the means to delegate </a:t>
            </a:r>
            <a:r>
              <a:rPr lang="en-US" sz="1200" u="sng" kern="1200" dirty="0">
                <a:solidFill>
                  <a:schemeClr val="tx1"/>
                </a:solidFill>
                <a:effectLst/>
                <a:latin typeface="+mn-lt"/>
                <a:ea typeface="+mn-ea"/>
                <a:cs typeface="+mn-cs"/>
                <a:hlinkClick r:id="rId5"/>
              </a:rPr>
              <a:t>failures</a:t>
            </a:r>
            <a:r>
              <a:rPr lang="en-US" dirty="0">
                <a:effectLst/>
              </a:rPr>
              <a:t> as messages. Employing explicit message-passing enables load management, elasticity, and flow control by shaping and monitoring the message queues in the system and applying </a:t>
            </a:r>
            <a:r>
              <a:rPr lang="en-US" sz="1200" u="sng" kern="1200" dirty="0">
                <a:solidFill>
                  <a:schemeClr val="tx1"/>
                </a:solidFill>
                <a:effectLst/>
                <a:latin typeface="+mn-lt"/>
                <a:ea typeface="+mn-ea"/>
                <a:cs typeface="+mn-cs"/>
                <a:hlinkClick r:id="rId15"/>
              </a:rPr>
              <a:t>back-</a:t>
            </a:r>
            <a:r>
              <a:rPr lang="en-US" sz="1200" u="sng" kern="1200" dirty="0" err="1">
                <a:solidFill>
                  <a:schemeClr val="tx1"/>
                </a:solidFill>
                <a:effectLst/>
                <a:latin typeface="+mn-lt"/>
                <a:ea typeface="+mn-ea"/>
                <a:cs typeface="+mn-cs"/>
                <a:hlinkClick r:id="rId15"/>
              </a:rPr>
              <a:t>pressure</a:t>
            </a:r>
            <a:r>
              <a:rPr lang="en-US" dirty="0" err="1">
                <a:effectLst/>
              </a:rPr>
              <a:t>when</a:t>
            </a:r>
            <a:r>
              <a:rPr lang="en-US" dirty="0">
                <a:effectLst/>
              </a:rPr>
              <a:t> necessary. Location transparent messaging as a means of communication makes it possible for the management of failure to work with the same constructs and semantics across a cluster or within a single host. </a:t>
            </a:r>
            <a:r>
              <a:rPr lang="en-US" sz="1200" u="sng" kern="1200" dirty="0">
                <a:solidFill>
                  <a:schemeClr val="tx1"/>
                </a:solidFill>
                <a:effectLst/>
                <a:latin typeface="+mn-lt"/>
                <a:ea typeface="+mn-ea"/>
                <a:cs typeface="+mn-cs"/>
                <a:hlinkClick r:id="rId16"/>
              </a:rPr>
              <a:t>Non-blocking</a:t>
            </a:r>
            <a:r>
              <a:rPr lang="en-US" dirty="0">
                <a:effectLst/>
              </a:rPr>
              <a:t> communication allows recipients to only consume </a:t>
            </a:r>
            <a:r>
              <a:rPr lang="en-US" sz="1200" u="sng" kern="1200" dirty="0">
                <a:solidFill>
                  <a:schemeClr val="tx1"/>
                </a:solidFill>
                <a:effectLst/>
                <a:latin typeface="+mn-lt"/>
                <a:ea typeface="+mn-ea"/>
                <a:cs typeface="+mn-cs"/>
                <a:hlinkClick r:id="rId10"/>
              </a:rPr>
              <a:t>resources</a:t>
            </a:r>
            <a:r>
              <a:rPr lang="en-US" dirty="0">
                <a:effectLst/>
              </a:rPr>
              <a:t> while active, leading to less system overhead.</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12</a:t>
            </a:fld>
            <a:endParaRPr lang="en-US"/>
          </a:p>
        </p:txBody>
      </p:sp>
    </p:spTree>
    <p:extLst>
      <p:ext uri="{BB962C8B-B14F-4D97-AF65-F5344CB8AC3E}">
        <p14:creationId xmlns:p14="http://schemas.microsoft.com/office/powerpoint/2010/main" val="285476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Only need to develop the code in a lot of cases.</a:t>
            </a:r>
          </a:p>
          <a:p>
            <a:r>
              <a:rPr lang="en-GB" dirty="0"/>
              <a:t>Operation is the case of logging and reacting to errors, no servers to operate and patch. No load balancers etc.</a:t>
            </a:r>
          </a:p>
          <a:p>
            <a:r>
              <a:rPr lang="en-GB" dirty="0"/>
              <a:t>Only pay for invocations, 1 million free executions per month, execution cost tied to memory usage and execution time.</a:t>
            </a:r>
          </a:p>
          <a:p>
            <a:r>
              <a:rPr lang="en-GB" dirty="0"/>
              <a:t>Can be triggered by events SQS, SNS, Kinesis, S3, </a:t>
            </a:r>
            <a:r>
              <a:rPr lang="en-GB" dirty="0" err="1"/>
              <a:t>cloudwatch</a:t>
            </a:r>
            <a:r>
              <a:rPr lang="en-GB" dirty="0"/>
              <a:t>, </a:t>
            </a:r>
            <a:r>
              <a:rPr lang="en-GB" dirty="0" err="1"/>
              <a:t>dynamoDB</a:t>
            </a:r>
            <a:r>
              <a:rPr lang="en-GB" dirty="0"/>
              <a:t> etc.</a:t>
            </a:r>
          </a:p>
          <a:p>
            <a:r>
              <a:rPr lang="en-GB" dirty="0"/>
              <a:t>Scales in reaction to events</a:t>
            </a:r>
          </a:p>
          <a:p>
            <a:r>
              <a:rPr lang="en-GB" dirty="0"/>
              <a:t>https://docs.aws.amazon.com/lambda/latest/dg/scaling.html </a:t>
            </a:r>
          </a:p>
          <a:p>
            <a:r>
              <a:rPr lang="en-GB" dirty="0"/>
              <a:t>For Lambda functions that process Kinesis or DynamoDB streams the number of shards is the unit of concurrency. If your stream has 100 active shards, there will be at most 100 Lambda function invocations running concurrently. This is because Lambda processes each shard’s events in sequence. </a:t>
            </a:r>
          </a:p>
          <a:p>
            <a:r>
              <a:rPr lang="en-GB" dirty="0"/>
              <a:t>When an Amazon SQS event source mapping is initially enabled, Lambda begins long-polling the Amazon SQS queue. Long polling helps reduce the cost of polling Amazon Simple Queue Service by reducing the number of empty responses, while providing optimal processing latency when messages arrive. </a:t>
            </a:r>
          </a:p>
          <a:p>
            <a:r>
              <a:rPr lang="en-GB" dirty="0"/>
              <a:t>As the influx of messages to a queue increases, AWS Lambda automatically scales up polling activity until the number of concurrent function executions reaches 1000, the account concurrency limit, or the (optional) function concurrency limit, whichever is lower. Amazon Simple Queue Service supports an initial burst of 5 concurrent function invocations and increases concurrency by 60 concurrent invocations per minute. </a:t>
            </a:r>
          </a:p>
          <a:p>
            <a:r>
              <a:rPr lang="en-GB" dirty="0"/>
              <a:t>Executable size limited to 50MB.</a:t>
            </a:r>
          </a:p>
          <a:p>
            <a:r>
              <a:rPr lang="en-GB" dirty="0"/>
              <a:t>Functions run on a container on a AWS </a:t>
            </a:r>
            <a:r>
              <a:rPr lang="en-GB" dirty="0" err="1"/>
              <a:t>linux</a:t>
            </a:r>
            <a:r>
              <a:rPr lang="en-GB" dirty="0"/>
              <a:t> instance, no access to container or instance to install native packages from repos.</a:t>
            </a:r>
          </a:p>
          <a:p>
            <a:r>
              <a:rPr lang="en-GB" dirty="0"/>
              <a:t>Libraries for python, node that rely on native code need to be installed and packaged on a matching server instance, some libraries may not be available and need to be compiled form source e.g. numerical libraries like </a:t>
            </a:r>
            <a:r>
              <a:rPr lang="en-GB" dirty="0" err="1"/>
              <a:t>numpy</a:t>
            </a:r>
            <a:r>
              <a:rPr lang="en-GB" dirty="0"/>
              <a:t> or need to be statically compiled with included dependencies</a:t>
            </a:r>
          </a:p>
          <a:p>
            <a:r>
              <a:rPr lang="en-GB" dirty="0"/>
              <a:t>This causes issues for the lambda package size (e.g. </a:t>
            </a:r>
            <a:r>
              <a:rPr lang="en-GB" dirty="0" err="1"/>
              <a:t>ffmpeg</a:t>
            </a:r>
            <a:r>
              <a:rPr lang="en-GB" dirty="0"/>
              <a:t> and </a:t>
            </a:r>
            <a:r>
              <a:rPr lang="en-GB" dirty="0" err="1"/>
              <a:t>ffprobe</a:t>
            </a:r>
            <a:r>
              <a:rPr lang="en-GB" dirty="0"/>
              <a:t>, only one can be included in a package)</a:t>
            </a:r>
          </a:p>
          <a:p>
            <a:r>
              <a:rPr lang="en-GB" dirty="0"/>
              <a:t>Some ways around these limitation e.g. using lambda layers to contain native libraries an share them with multiple functions, reduces issue with package size.</a:t>
            </a:r>
          </a:p>
          <a:p>
            <a:r>
              <a:rPr lang="en-GB" dirty="0"/>
              <a:t>Maximum runtime is 15minutes, though there is an service called step functions for stateful lambda jobs </a:t>
            </a:r>
          </a:p>
          <a:p>
            <a:r>
              <a:rPr lang="en-GB" dirty="0"/>
              <a:t>CPU is tied to the memory setting, scaling linearly in proportion to RAM, 1.8GB is 1VCPU (equivalent to lowest power EC2 instance types), no GPU option, Maximum of 3GB Ram, Max 500MB storage space.</a:t>
            </a:r>
          </a:p>
          <a:p>
            <a:r>
              <a:rPr lang="en-GB" dirty="0"/>
              <a:t>Max 1000 concurrent execution per account, scaling in reaction to events is controlled by amazon</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13</a:t>
            </a:fld>
            <a:endParaRPr lang="en-US"/>
          </a:p>
        </p:txBody>
      </p:sp>
    </p:spTree>
    <p:extLst>
      <p:ext uri="{BB962C8B-B14F-4D97-AF65-F5344CB8AC3E}">
        <p14:creationId xmlns:p14="http://schemas.microsoft.com/office/powerpoint/2010/main" val="144530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comparison with Lambda EC2 is incredibly flexible but has much more overhead to operate.</a:t>
            </a:r>
          </a:p>
          <a:p>
            <a:r>
              <a:rPr lang="en-US" dirty="0"/>
              <a:t>Have to deal with patching, creating images, securing the underlying OS, restricting ports.</a:t>
            </a:r>
          </a:p>
          <a:p>
            <a:r>
              <a:rPr lang="en-US" dirty="0" err="1"/>
              <a:t>Scalabbility</a:t>
            </a:r>
            <a:r>
              <a:rPr lang="en-US" dirty="0"/>
              <a:t> is very flexible with lots of different options such as incrementing by 1 instance every x number of seconds by measuring 1 or more perfromance </a:t>
            </a:r>
            <a:r>
              <a:rPr lang="en-US" dirty="0" err="1"/>
              <a:t>mertics</a:t>
            </a:r>
            <a:r>
              <a:rPr lang="en-US" dirty="0"/>
              <a:t>, setting different levels of increment (scale by percentage, with minimum number of instances) depending on how far a metric has been exceeded etc.</a:t>
            </a:r>
          </a:p>
          <a:p>
            <a:r>
              <a:rPr lang="en-US" dirty="0"/>
              <a:t>Tradeoff is that an application can’t scale to 0 instance when no needed, react quickly and stay stable at load.</a:t>
            </a:r>
          </a:p>
          <a:p>
            <a:r>
              <a:rPr lang="en-US" dirty="0"/>
              <a:t>Instance take time to provision, specially e.g. a JVM application where the JVM has to start up before executing application code so really want 1 instance running at all times or customers will experience spikes in latency and calling service may time out </a:t>
            </a:r>
          </a:p>
          <a:p>
            <a:r>
              <a:rPr lang="en-US" dirty="0"/>
              <a:t>Metrics to evaluate for scaling events with variability need custom logic in e.g. a </a:t>
            </a:r>
            <a:r>
              <a:rPr lang="en-US" dirty="0" err="1"/>
              <a:t>cron</a:t>
            </a:r>
            <a:r>
              <a:rPr lang="en-US" dirty="0"/>
              <a:t> job or a lambda function making it difficult to</a:t>
            </a:r>
          </a:p>
          <a:p>
            <a:r>
              <a:rPr lang="en-US" dirty="0"/>
              <a:t>Integration with service such as message queues is manual, e.g. SQS queue has to be polled continuously in application logic to retrieve messages.</a:t>
            </a:r>
          </a:p>
          <a:p>
            <a:r>
              <a:rPr lang="en-US" dirty="0"/>
              <a:t>Can’t be directly integrated with S3 events, events notification have to go via, SNS, SQS or a lambda.</a:t>
            </a:r>
          </a:p>
        </p:txBody>
      </p:sp>
      <p:sp>
        <p:nvSpPr>
          <p:cNvPr id="4" name="Slide Number Placeholder 3"/>
          <p:cNvSpPr>
            <a:spLocks noGrp="1"/>
          </p:cNvSpPr>
          <p:nvPr>
            <p:ph type="sldNum" sz="quarter" idx="10"/>
          </p:nvPr>
        </p:nvSpPr>
        <p:spPr/>
        <p:txBody>
          <a:bodyPr/>
          <a:lstStyle/>
          <a:p>
            <a:fld id="{5CBED0F2-3DC9-496C-B209-E81BEC0DE3CC}" type="slidenum">
              <a:rPr lang="en-US" smtClean="0"/>
              <a:t>14</a:t>
            </a:fld>
            <a:endParaRPr lang="en-US"/>
          </a:p>
        </p:txBody>
      </p:sp>
    </p:spTree>
    <p:extLst>
      <p:ext uri="{BB962C8B-B14F-4D97-AF65-F5344CB8AC3E}">
        <p14:creationId xmlns:p14="http://schemas.microsoft.com/office/powerpoint/2010/main" val="165233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15</a:t>
            </a:fld>
            <a:endParaRPr lang="en-US"/>
          </a:p>
        </p:txBody>
      </p:sp>
    </p:spTree>
    <p:extLst>
      <p:ext uri="{BB962C8B-B14F-4D97-AF65-F5344CB8AC3E}">
        <p14:creationId xmlns:p14="http://schemas.microsoft.com/office/powerpoint/2010/main" val="305252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has docker service for running on EC2 instances and their managed </a:t>
            </a:r>
            <a:r>
              <a:rPr lang="en-US" dirty="0" err="1"/>
              <a:t>Fargate</a:t>
            </a:r>
            <a:r>
              <a:rPr lang="en-US" dirty="0"/>
              <a:t> service</a:t>
            </a:r>
          </a:p>
          <a:p>
            <a:r>
              <a:rPr lang="en-US" dirty="0"/>
              <a:t>https://aws.amazon.com/ecs/?nc2=h_m1</a:t>
            </a:r>
          </a:p>
          <a:p>
            <a:r>
              <a:rPr lang="en-US" dirty="0" err="1"/>
              <a:t>Fargate</a:t>
            </a:r>
            <a:r>
              <a:rPr lang="en-US" dirty="0"/>
              <a:t> is charged by vCPU per hour and per GB of memory, generally its only for experiments or short lived containers due to costs</a:t>
            </a:r>
          </a:p>
          <a:p>
            <a:r>
              <a:rPr lang="en-US" dirty="0"/>
              <a:t>ECS on EC2 is charged at normal EC2 instance rates  </a:t>
            </a:r>
          </a:p>
          <a:p>
            <a:r>
              <a:rPr lang="en-US" dirty="0"/>
              <a:t>Amazon has a managed Kubernetes cluster where it takes care of management</a:t>
            </a:r>
          </a:p>
          <a:p>
            <a:r>
              <a:rPr lang="en-US" dirty="0"/>
              <a:t>https://aws.amazon.com/eks/?nc2=h_m1</a:t>
            </a:r>
          </a:p>
          <a:p>
            <a:r>
              <a:rPr lang="en-US" dirty="0"/>
              <a:t>Charged per hour per cluster on top of EC2 cluster costs, can run multiple applications per cluster using namespaces and IAM.</a:t>
            </a:r>
          </a:p>
        </p:txBody>
      </p:sp>
      <p:sp>
        <p:nvSpPr>
          <p:cNvPr id="4" name="Slide Number Placeholder 3"/>
          <p:cNvSpPr>
            <a:spLocks noGrp="1"/>
          </p:cNvSpPr>
          <p:nvPr>
            <p:ph type="sldNum" sz="quarter" idx="10"/>
          </p:nvPr>
        </p:nvSpPr>
        <p:spPr/>
        <p:txBody>
          <a:bodyPr/>
          <a:lstStyle/>
          <a:p>
            <a:fld id="{5CBED0F2-3DC9-496C-B209-E81BEC0DE3CC}" type="slidenum">
              <a:rPr lang="en-US" smtClean="0"/>
              <a:t>16</a:t>
            </a:fld>
            <a:endParaRPr lang="en-US"/>
          </a:p>
        </p:txBody>
      </p:sp>
    </p:spTree>
    <p:extLst>
      <p:ext uri="{BB962C8B-B14F-4D97-AF65-F5344CB8AC3E}">
        <p14:creationId xmlns:p14="http://schemas.microsoft.com/office/powerpoint/2010/main" val="225905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17</a:t>
            </a:fld>
            <a:endParaRPr lang="en-US"/>
          </a:p>
        </p:txBody>
      </p:sp>
    </p:spTree>
    <p:extLst>
      <p:ext uri="{BB962C8B-B14F-4D97-AF65-F5344CB8AC3E}">
        <p14:creationId xmlns:p14="http://schemas.microsoft.com/office/powerpoint/2010/main" val="1420528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18</a:t>
            </a:fld>
            <a:endParaRPr lang="en-US"/>
          </a:p>
        </p:txBody>
      </p:sp>
    </p:spTree>
    <p:extLst>
      <p:ext uri="{BB962C8B-B14F-4D97-AF65-F5344CB8AC3E}">
        <p14:creationId xmlns:p14="http://schemas.microsoft.com/office/powerpoint/2010/main" val="5732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3</a:t>
            </a:fld>
            <a:endParaRPr lang="en-US"/>
          </a:p>
        </p:txBody>
      </p:sp>
    </p:spTree>
    <p:extLst>
      <p:ext uri="{BB962C8B-B14F-4D97-AF65-F5344CB8AC3E}">
        <p14:creationId xmlns:p14="http://schemas.microsoft.com/office/powerpoint/2010/main" val="268188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t>
            </a:r>
            <a:r>
              <a:rPr lang="en-US" baseline="0" dirty="0"/>
              <a:t> possible automate handling of failures, nobody want to be woken up at 2 AM to follow a script that can be automated.</a:t>
            </a:r>
          </a:p>
          <a:p>
            <a:r>
              <a:rPr lang="en-US" baseline="0" dirty="0"/>
              <a:t>Tired people make mistakes.</a:t>
            </a:r>
          </a:p>
          <a:p>
            <a:r>
              <a:rPr lang="en-US" baseline="0" dirty="0"/>
              <a:t>Where possible we can handle thing automatically</a:t>
            </a:r>
          </a:p>
          <a:p>
            <a:r>
              <a:rPr lang="en-US" baseline="0" dirty="0"/>
              <a:t>e.g. if an application crashes, capture logs and spin up a new instance to replace it</a:t>
            </a:r>
          </a:p>
          <a:p>
            <a:r>
              <a:rPr lang="en-US" baseline="0" dirty="0"/>
              <a:t>e.g. if we deploy a new version of a service and see a spike in errors we should roll back to previous version automatically</a:t>
            </a:r>
          </a:p>
          <a:p>
            <a:r>
              <a:rPr lang="en-US" baseline="0" dirty="0"/>
              <a:t>With blue green deployments you can move traffic over gradually comparing services, monitoring response time and roll back if degrades</a:t>
            </a:r>
          </a:p>
          <a:p>
            <a:r>
              <a:rPr lang="en-US" baseline="0" dirty="0"/>
              <a:t>Canary deployments to test new features in a limited environment</a:t>
            </a:r>
          </a:p>
          <a:p>
            <a:r>
              <a:rPr lang="en-US" baseline="0" dirty="0"/>
              <a:t>E.g. Netflix handled an outage of an entire AWS region when S3 with an availability of 99.99% went down</a:t>
            </a:r>
          </a:p>
          <a:p>
            <a:r>
              <a:rPr lang="en-US" baseline="0" dirty="0"/>
              <a:t>Moved traffic to another region and moved on with impact to customer of increased latency.</a:t>
            </a:r>
          </a:p>
          <a:p>
            <a:r>
              <a:rPr lang="en-US" baseline="0" dirty="0"/>
              <a:t>We prepared as they regularly test for such events and have designed application to handle failure.</a:t>
            </a:r>
          </a:p>
          <a:p>
            <a:r>
              <a:rPr lang="en-US" baseline="0" dirty="0"/>
              <a:t>Other service providers were down for hours</a:t>
            </a:r>
          </a:p>
          <a:p>
            <a:r>
              <a:rPr lang="en-US" dirty="0">
                <a:hlinkClick r:id="rId3"/>
              </a:rPr>
              <a:t>https://www.networkworld.com/article/3178076/why-netflix-didnt-sink-when-amazon-s3-went-down.html</a:t>
            </a:r>
            <a:endParaRPr lang="en-US" dirty="0"/>
          </a:p>
          <a:p>
            <a:r>
              <a:rPr lang="en-US" dirty="0"/>
              <a:t>Failure design patterns</a:t>
            </a:r>
          </a:p>
          <a:p>
            <a:r>
              <a:rPr lang="en-US" dirty="0"/>
              <a:t>Bulkheads, Circuit breaker, supervision</a:t>
            </a:r>
          </a:p>
          <a:p>
            <a:r>
              <a:rPr lang="en-US" dirty="0"/>
              <a:t>Often degrading is a business decision but this can </a:t>
            </a:r>
          </a:p>
        </p:txBody>
      </p:sp>
      <p:sp>
        <p:nvSpPr>
          <p:cNvPr id="4" name="Slide Number Placeholder 3"/>
          <p:cNvSpPr>
            <a:spLocks noGrp="1"/>
          </p:cNvSpPr>
          <p:nvPr>
            <p:ph type="sldNum" sz="quarter" idx="10"/>
          </p:nvPr>
        </p:nvSpPr>
        <p:spPr/>
        <p:txBody>
          <a:bodyPr/>
          <a:lstStyle/>
          <a:p>
            <a:fld id="{5CBED0F2-3DC9-496C-B209-E81BEC0DE3CC}" type="slidenum">
              <a:rPr lang="en-US" smtClean="0"/>
              <a:t>4</a:t>
            </a:fld>
            <a:endParaRPr lang="en-US"/>
          </a:p>
        </p:txBody>
      </p:sp>
    </p:spTree>
    <p:extLst>
      <p:ext uri="{BB962C8B-B14F-4D97-AF65-F5344CB8AC3E}">
        <p14:creationId xmlns:p14="http://schemas.microsoft.com/office/powerpoint/2010/main" val="69161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with increased customer demand for you services you are going to increase revenue.</a:t>
            </a:r>
          </a:p>
          <a:p>
            <a:r>
              <a:rPr lang="en-US" dirty="0"/>
              <a:t>Therefore you want to scale your system in response to demand.</a:t>
            </a:r>
          </a:p>
          <a:p>
            <a:r>
              <a:rPr lang="en-US" dirty="0"/>
              <a:t>This requires effort in performance testing, capacity planning etc.</a:t>
            </a:r>
          </a:p>
          <a:p>
            <a:r>
              <a:rPr lang="en-US" dirty="0"/>
              <a:t>What happens if you get your guesses wrong? Outages and lost customers or unused capacity.</a:t>
            </a:r>
          </a:p>
          <a:p>
            <a:r>
              <a:rPr lang="en-US" dirty="0"/>
              <a:t>To do that traditionally you can scale up a server, gives it more RAM, faster CPU, Faster GPU, more storage etc.</a:t>
            </a:r>
          </a:p>
          <a:p>
            <a:r>
              <a:rPr lang="en-US" dirty="0"/>
              <a:t>Gets expensive fast and takes time to scale server. E.g. top of the range </a:t>
            </a:r>
            <a:r>
              <a:rPr lang="en-US" dirty="0" err="1"/>
              <a:t>xeon</a:t>
            </a:r>
            <a:r>
              <a:rPr lang="en-US" dirty="0"/>
              <a:t> processor is &gt;£9000  What happens if that still isn’t good enough?</a:t>
            </a:r>
          </a:p>
          <a:p>
            <a:r>
              <a:rPr lang="en-US" dirty="0"/>
              <a:t>Scaling horizontally is cheaper, can have many small servers for the price.</a:t>
            </a:r>
          </a:p>
          <a:p>
            <a:r>
              <a:rPr lang="en-US" dirty="0"/>
              <a:t>Design principles to scale horizontally</a:t>
            </a:r>
          </a:p>
          <a:p>
            <a:pPr marL="171450" indent="-171450">
              <a:buFont typeface="Arial" panose="020B0604020202020204" pitchFamily="34" charset="0"/>
              <a:buChar char="•"/>
            </a:pPr>
            <a:r>
              <a:rPr lang="en-US" dirty="0"/>
              <a:t>Stateless</a:t>
            </a:r>
          </a:p>
          <a:p>
            <a:pPr marL="171450" indent="-171450">
              <a:buFont typeface="Arial" panose="020B0604020202020204" pitchFamily="34" charset="0"/>
              <a:buChar char="•"/>
            </a:pPr>
            <a:r>
              <a:rPr lang="en-US" dirty="0"/>
              <a:t>Shared nothing</a:t>
            </a:r>
          </a:p>
          <a:p>
            <a:pPr marL="171450" indent="-171450">
              <a:buFont typeface="Arial" panose="020B0604020202020204" pitchFamily="34" charset="0"/>
              <a:buChar char="•"/>
            </a:pPr>
            <a:r>
              <a:rPr lang="en-US" dirty="0"/>
              <a:t>Data partition</a:t>
            </a:r>
          </a:p>
          <a:p>
            <a:pPr marL="0" indent="0">
              <a:buFont typeface="Arial" panose="020B0604020202020204" pitchFamily="34" charset="0"/>
              <a:buNone/>
            </a:pPr>
            <a:r>
              <a:rPr lang="en-US" dirty="0"/>
              <a:t>What happens when demand dips?  Left with servers to pay for.</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5</a:t>
            </a:fld>
            <a:endParaRPr lang="en-US"/>
          </a:p>
        </p:txBody>
      </p:sp>
    </p:spTree>
    <p:extLst>
      <p:ext uri="{BB962C8B-B14F-4D97-AF65-F5344CB8AC3E}">
        <p14:creationId xmlns:p14="http://schemas.microsoft.com/office/powerpoint/2010/main" val="297260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Senders and receivers don’t need to know abut each other. One service can complete its processing and post a message on queue, there can be one or more consumers of this messages but sender doesn’t need to concern itself with them.</a:t>
            </a:r>
          </a:p>
          <a:p>
            <a:r>
              <a:rPr lang="en-US" dirty="0"/>
              <a:t>To use a direct http webservice, the sender needs to know a destination and a schema, wait for a response and handle failures of a service outside of its domain.</a:t>
            </a:r>
          </a:p>
          <a:p>
            <a:r>
              <a:rPr lang="en-US" dirty="0"/>
              <a:t>What happens if the receiver is unavailable for a long time, if hold processing results and keep retrying this increases loads on the service which may cause failures and thus failures can cascade.</a:t>
            </a:r>
          </a:p>
          <a:p>
            <a:r>
              <a:rPr lang="en-US" dirty="0"/>
              <a:t>To add a new consumer of a services processing a change to the application is required which can introduce defects and increase size of application for no extra business value.</a:t>
            </a:r>
          </a:p>
          <a:p>
            <a:r>
              <a:rPr lang="en-US" dirty="0"/>
              <a:t>With a message driven system a new consumer can be added transparently.</a:t>
            </a:r>
          </a:p>
          <a:p>
            <a:r>
              <a:rPr lang="en-US" dirty="0"/>
              <a:t>Decoupling services allows for scaling and versioning independently of each other</a:t>
            </a:r>
          </a:p>
          <a:p>
            <a:r>
              <a:rPr lang="en-US" dirty="0"/>
              <a:t>Different services will have different needs e.g. memory intensive, CPU intensive IO intensive, can be deployed on hardware suited can be moved around as needed</a:t>
            </a:r>
          </a:p>
          <a:p>
            <a:r>
              <a:rPr lang="en-US" dirty="0"/>
              <a:t>Easy scalability, can add another consumer if queue depth gets too big</a:t>
            </a:r>
          </a:p>
          <a:p>
            <a:r>
              <a:rPr lang="en-US" dirty="0"/>
              <a:t>Can buffer up events that occurs while a system was down for processing</a:t>
            </a:r>
          </a:p>
          <a:p>
            <a:r>
              <a:rPr lang="en-US" dirty="0"/>
              <a:t>Can use the queue depth to tell the producing system to slow down</a:t>
            </a:r>
          </a:p>
        </p:txBody>
      </p:sp>
      <p:sp>
        <p:nvSpPr>
          <p:cNvPr id="4" name="Slide Number Placeholder 3"/>
          <p:cNvSpPr>
            <a:spLocks noGrp="1"/>
          </p:cNvSpPr>
          <p:nvPr>
            <p:ph type="sldNum" sz="quarter" idx="10"/>
          </p:nvPr>
        </p:nvSpPr>
        <p:spPr/>
        <p:txBody>
          <a:bodyPr/>
          <a:lstStyle/>
          <a:p>
            <a:fld id="{5CBED0F2-3DC9-496C-B209-E81BEC0DE3CC}" type="slidenum">
              <a:rPr lang="en-US" smtClean="0"/>
              <a:t>6</a:t>
            </a:fld>
            <a:endParaRPr lang="en-US"/>
          </a:p>
        </p:txBody>
      </p:sp>
    </p:spTree>
    <p:extLst>
      <p:ext uri="{BB962C8B-B14F-4D97-AF65-F5344CB8AC3E}">
        <p14:creationId xmlns:p14="http://schemas.microsoft.com/office/powerpoint/2010/main" val="91646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scale up system automatically based on demand metrics (CPU usage, memory usage. queue depth) in seconds and scale back down when not needed.</a:t>
            </a:r>
          </a:p>
          <a:p>
            <a:r>
              <a:rPr lang="en-US" dirty="0"/>
              <a:t>Linux charged per second, windows per hours</a:t>
            </a:r>
          </a:p>
          <a:p>
            <a:r>
              <a:rPr lang="en-US" dirty="0"/>
              <a:t>Also can do spot or reserved instances to further reduce costs, allows you to run jobs that are uneconomic at on demand prices e.g. GPU instances are expensive, could run a model training job only when below a certain price</a:t>
            </a:r>
          </a:p>
          <a:p>
            <a:r>
              <a:rPr lang="en-US" dirty="0"/>
              <a:t>EC2 has lots of instance types for different types of load e.g. CPU optimized, memory optimized, storage optimized, GPU attached.</a:t>
            </a:r>
          </a:p>
          <a:p>
            <a:r>
              <a:rPr lang="en-US" dirty="0"/>
              <a:t>Costs of having all these different server types are spread across multiple customers so much lower cost that having under utilized servers in your own DC</a:t>
            </a:r>
          </a:p>
          <a:p>
            <a:r>
              <a:rPr lang="en-US" dirty="0"/>
              <a:t>https://aws.amazon.com/ec2/instance-types/</a:t>
            </a:r>
          </a:p>
          <a:p>
            <a:r>
              <a:rPr lang="en-US" dirty="0"/>
              <a:t>Can change server type when workload changes with just a config change</a:t>
            </a:r>
          </a:p>
          <a:p>
            <a:r>
              <a:rPr lang="en-US" dirty="0"/>
              <a:t>Concepts also apply to DB</a:t>
            </a:r>
          </a:p>
        </p:txBody>
      </p:sp>
      <p:sp>
        <p:nvSpPr>
          <p:cNvPr id="4" name="Slide Number Placeholder 3"/>
          <p:cNvSpPr>
            <a:spLocks noGrp="1"/>
          </p:cNvSpPr>
          <p:nvPr>
            <p:ph type="sldNum" sz="quarter" idx="10"/>
          </p:nvPr>
        </p:nvSpPr>
        <p:spPr/>
        <p:txBody>
          <a:bodyPr/>
          <a:lstStyle/>
          <a:p>
            <a:fld id="{5CBED0F2-3DC9-496C-B209-E81BEC0DE3CC}" type="slidenum">
              <a:rPr lang="en-US" smtClean="0"/>
              <a:t>7</a:t>
            </a:fld>
            <a:endParaRPr lang="en-US"/>
          </a:p>
        </p:txBody>
      </p:sp>
    </p:spTree>
    <p:extLst>
      <p:ext uri="{BB962C8B-B14F-4D97-AF65-F5344CB8AC3E}">
        <p14:creationId xmlns:p14="http://schemas.microsoft.com/office/powerpoint/2010/main" val="13934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has data centers across the worlds and has learned best practices</a:t>
            </a:r>
          </a:p>
          <a:p>
            <a:r>
              <a:rPr lang="en-US" dirty="0"/>
              <a:t>Have built their own servers to their own specification to give ease of operation.</a:t>
            </a:r>
          </a:p>
          <a:p>
            <a:r>
              <a:rPr lang="en-US" dirty="0"/>
              <a:t>Each region has multiple availability zones which consist of one or more data centers</a:t>
            </a:r>
          </a:p>
          <a:p>
            <a:r>
              <a:rPr lang="en-US" dirty="0"/>
              <a:t>Each availability zone has high speed low latency connections with other AZs</a:t>
            </a:r>
          </a:p>
          <a:p>
            <a:r>
              <a:rPr lang="en-US" dirty="0"/>
              <a:t>https://www.infrastructure.aws/</a:t>
            </a:r>
          </a:p>
          <a:p>
            <a:r>
              <a:rPr lang="en-US" dirty="0"/>
              <a:t>Can have push button load balancing of servers across multiple AZs where servers are spun up to replace failed servers</a:t>
            </a:r>
          </a:p>
          <a:p>
            <a:r>
              <a:rPr lang="en-US" dirty="0"/>
              <a:t>Can replicate servers and databases to other </a:t>
            </a:r>
            <a:r>
              <a:rPr lang="en-US" dirty="0" err="1"/>
              <a:t>Azs</a:t>
            </a:r>
            <a:r>
              <a:rPr lang="en-US" dirty="0"/>
              <a:t> at the push of button.</a:t>
            </a:r>
          </a:p>
          <a:p>
            <a:r>
              <a:rPr lang="en-US" dirty="0"/>
              <a:t>Don’t have to pay for the extra capacity needed for failover instances, only what's in use</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8</a:t>
            </a:fld>
            <a:endParaRPr lang="en-US"/>
          </a:p>
        </p:txBody>
      </p:sp>
    </p:spTree>
    <p:extLst>
      <p:ext uri="{BB962C8B-B14F-4D97-AF65-F5344CB8AC3E}">
        <p14:creationId xmlns:p14="http://schemas.microsoft.com/office/powerpoint/2010/main" val="171003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increased customer demand </a:t>
            </a:r>
          </a:p>
        </p:txBody>
      </p:sp>
      <p:sp>
        <p:nvSpPr>
          <p:cNvPr id="4" name="Slide Number Placeholder 3"/>
          <p:cNvSpPr>
            <a:spLocks noGrp="1"/>
          </p:cNvSpPr>
          <p:nvPr>
            <p:ph type="sldNum" sz="quarter" idx="10"/>
          </p:nvPr>
        </p:nvSpPr>
        <p:spPr/>
        <p:txBody>
          <a:bodyPr/>
          <a:lstStyle/>
          <a:p>
            <a:fld id="{5CBED0F2-3DC9-496C-B209-E81BEC0DE3CC}" type="slidenum">
              <a:rPr lang="en-US" smtClean="0"/>
              <a:t>9</a:t>
            </a:fld>
            <a:endParaRPr lang="en-US"/>
          </a:p>
        </p:txBody>
      </p:sp>
    </p:spTree>
    <p:extLst>
      <p:ext uri="{BB962C8B-B14F-4D97-AF65-F5344CB8AC3E}">
        <p14:creationId xmlns:p14="http://schemas.microsoft.com/office/powerpoint/2010/main" val="412853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increased customer demand </a:t>
            </a:r>
          </a:p>
        </p:txBody>
      </p:sp>
      <p:sp>
        <p:nvSpPr>
          <p:cNvPr id="4" name="Slide Number Placeholder 3"/>
          <p:cNvSpPr>
            <a:spLocks noGrp="1"/>
          </p:cNvSpPr>
          <p:nvPr>
            <p:ph type="sldNum" sz="quarter" idx="10"/>
          </p:nvPr>
        </p:nvSpPr>
        <p:spPr/>
        <p:txBody>
          <a:bodyPr/>
          <a:lstStyle/>
          <a:p>
            <a:fld id="{5CBED0F2-3DC9-496C-B209-E81BEC0DE3CC}" type="slidenum">
              <a:rPr lang="en-US" smtClean="0"/>
              <a:t>10</a:t>
            </a:fld>
            <a:endParaRPr lang="en-US"/>
          </a:p>
        </p:txBody>
      </p:sp>
    </p:spTree>
    <p:extLst>
      <p:ext uri="{BB962C8B-B14F-4D97-AF65-F5344CB8AC3E}">
        <p14:creationId xmlns:p14="http://schemas.microsoft.com/office/powerpoint/2010/main" val="212520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429050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58635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40230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9467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0527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259995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54355-4FFD-4607-A16C-3EC874579114}"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77451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54355-4FFD-4607-A16C-3EC874579114}"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95613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54355-4FFD-4607-A16C-3EC874579114}"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380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214765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35308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54355-4FFD-4607-A16C-3EC874579114}" type="datetimeFigureOut">
              <a:rPr lang="en-US" smtClean="0"/>
              <a:t>5/31/2019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265FE-AE3F-4F4C-B085-4CCC558834C2}" type="slidenum">
              <a:rPr lang="en-US" smtClean="0"/>
              <a:t>‹#›</a:t>
            </a:fld>
            <a:endParaRPr lang="en-US"/>
          </a:p>
        </p:txBody>
      </p:sp>
      <p:sp>
        <p:nvSpPr>
          <p:cNvPr id="7" name="MSIPCMContentMarking" descr="{&quot;HashCode&quot;:1128595837,&quot;Placement&quot;:&quot;Footer&quot;}">
            <a:extLst>
              <a:ext uri="{FF2B5EF4-FFF2-40B4-BE49-F238E27FC236}">
                <a16:creationId xmlns:a16="http://schemas.microsoft.com/office/drawing/2014/main" id="{937D9739-1DAD-4481-B2E7-070E7027D59C}"/>
              </a:ext>
            </a:extLst>
          </p:cNvPr>
          <p:cNvSpPr txBox="1"/>
          <p:nvPr userDrawn="1"/>
        </p:nvSpPr>
        <p:spPr>
          <a:xfrm>
            <a:off x="10946543" y="6595656"/>
            <a:ext cx="1245457" cy="262344"/>
          </a:xfrm>
          <a:prstGeom prst="rect">
            <a:avLst/>
          </a:prstGeom>
          <a:noFill/>
        </p:spPr>
        <p:txBody>
          <a:bodyPr vert="horz" wrap="square" lIns="0" tIns="0" rIns="0" bIns="0" rtlCol="0" anchor="ctr" anchorCtr="1">
            <a:spAutoFit/>
          </a:bodyPr>
          <a:lstStyle/>
          <a:p>
            <a:pPr algn="r">
              <a:spcBef>
                <a:spcPts val="0"/>
              </a:spcBef>
              <a:spcAft>
                <a:spcPts val="0"/>
              </a:spcAft>
            </a:pPr>
            <a:r>
              <a:rPr lang="en-US" sz="1000">
                <a:solidFill>
                  <a:srgbClr val="317100"/>
                </a:solidFill>
                <a:latin typeface="Calibri" panose="020F0502020204030204" pitchFamily="34" charset="0"/>
              </a:rPr>
              <a:t>Public Information</a:t>
            </a:r>
          </a:p>
        </p:txBody>
      </p:sp>
    </p:spTree>
    <p:extLst>
      <p:ext uri="{BB962C8B-B14F-4D97-AF65-F5344CB8AC3E}">
        <p14:creationId xmlns:p14="http://schemas.microsoft.com/office/powerpoint/2010/main" val="71792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bc/sqs-consum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RealityCtrl/learn_day" TargetMode="External"/><Relationship Id="rId4" Type="http://schemas.openxmlformats.org/officeDocument/2006/relationships/hyperlink" Target="https://cloud.spring.io/spring-cloud-aws/spring-cloud-aw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A4D189-B95B-47FA-AB11-CD96F87D87FA}"/>
              </a:ext>
            </a:extLst>
          </p:cNvPr>
          <p:cNvSpPr>
            <a:spLocks noGrp="1"/>
          </p:cNvSpPr>
          <p:nvPr>
            <p:ph type="subTitle" idx="1"/>
          </p:nvPr>
        </p:nvSpPr>
        <p:spPr>
          <a:xfrm>
            <a:off x="1167741" y="4480813"/>
            <a:ext cx="9144000" cy="1655762"/>
          </a:xfrm>
        </p:spPr>
        <p:txBody>
          <a:bodyPr>
            <a:normAutofit/>
          </a:bodyPr>
          <a:lstStyle/>
          <a:p>
            <a:r>
              <a:rPr lang="en-US" sz="5400" dirty="0">
                <a:solidFill>
                  <a:srgbClr val="58DEEC"/>
                </a:solidFill>
              </a:rPr>
              <a:t>Reactive Microservices in AWS</a:t>
            </a:r>
          </a:p>
        </p:txBody>
      </p:sp>
      <p:pic>
        <p:nvPicPr>
          <p:cNvPr id="4" name="Picture 3">
            <a:extLst>
              <a:ext uri="{FF2B5EF4-FFF2-40B4-BE49-F238E27FC236}">
                <a16:creationId xmlns:a16="http://schemas.microsoft.com/office/drawing/2014/main" id="{A9D96479-68A0-441D-BEE7-7C4430374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690221"/>
          </a:xfrm>
          <a:prstGeom prst="rect">
            <a:avLst/>
          </a:prstGeom>
        </p:spPr>
      </p:pic>
    </p:spTree>
    <p:extLst>
      <p:ext uri="{BB962C8B-B14F-4D97-AF65-F5344CB8AC3E}">
        <p14:creationId xmlns:p14="http://schemas.microsoft.com/office/powerpoint/2010/main" val="35899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EC2 Microservice Example</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fontScale="92500" lnSpcReduction="10000"/>
          </a:bodyPr>
          <a:lstStyle/>
          <a:p>
            <a:r>
              <a:rPr lang="en-US" sz="3600" dirty="0">
                <a:solidFill>
                  <a:srgbClr val="58DEEC"/>
                </a:solidFill>
              </a:rPr>
              <a:t>Image Resizer</a:t>
            </a:r>
          </a:p>
          <a:p>
            <a:r>
              <a:rPr lang="en-US" sz="3600" dirty="0">
                <a:solidFill>
                  <a:schemeClr val="bg1"/>
                </a:solidFill>
              </a:rPr>
              <a:t>Image uploaded to a S3 bucket</a:t>
            </a:r>
          </a:p>
          <a:p>
            <a:r>
              <a:rPr lang="en-US" sz="3600" dirty="0">
                <a:solidFill>
                  <a:schemeClr val="bg1"/>
                </a:solidFill>
              </a:rPr>
              <a:t>Event message placed on a queue</a:t>
            </a:r>
          </a:p>
          <a:p>
            <a:r>
              <a:rPr lang="en-US" sz="3600" dirty="0">
                <a:solidFill>
                  <a:schemeClr val="bg1"/>
                </a:solidFill>
              </a:rPr>
              <a:t>SQS queue polled in application</a:t>
            </a:r>
          </a:p>
          <a:p>
            <a:r>
              <a:rPr lang="en-US" sz="3600" dirty="0">
                <a:solidFill>
                  <a:schemeClr val="bg1"/>
                </a:solidFill>
              </a:rPr>
              <a:t>Message consumed</a:t>
            </a:r>
          </a:p>
          <a:p>
            <a:r>
              <a:rPr lang="en-US" sz="3600" dirty="0">
                <a:solidFill>
                  <a:schemeClr val="bg1"/>
                </a:solidFill>
              </a:rPr>
              <a:t>Image resized</a:t>
            </a:r>
          </a:p>
          <a:p>
            <a:r>
              <a:rPr lang="en-US" sz="3600" dirty="0">
                <a:solidFill>
                  <a:schemeClr val="bg1"/>
                </a:solidFill>
              </a:rPr>
              <a:t>Resized image put in new S3 bucket</a:t>
            </a:r>
          </a:p>
          <a:p>
            <a:r>
              <a:rPr lang="en-US" sz="3600" dirty="0">
                <a:solidFill>
                  <a:schemeClr val="bg1"/>
                </a:solidFill>
              </a:rPr>
              <a:t>Notification email sent</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5" name="Graphic 4">
            <a:extLst>
              <a:ext uri="{FF2B5EF4-FFF2-40B4-BE49-F238E27FC236}">
                <a16:creationId xmlns:a16="http://schemas.microsoft.com/office/drawing/2014/main" id="{20D0DAD7-5814-4310-AFD8-89005C4F60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757" y="2357620"/>
            <a:ext cx="711200" cy="711200"/>
          </a:xfrm>
          <a:prstGeom prst="rect">
            <a:avLst/>
          </a:prstGeom>
        </p:spPr>
      </p:pic>
      <p:pic>
        <p:nvPicPr>
          <p:cNvPr id="6" name="Graphic 5">
            <a:extLst>
              <a:ext uri="{FF2B5EF4-FFF2-40B4-BE49-F238E27FC236}">
                <a16:creationId xmlns:a16="http://schemas.microsoft.com/office/drawing/2014/main" id="{5B6630D8-4EB4-4D8F-AC04-0C2578DEB6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19972" y="5956300"/>
            <a:ext cx="711200" cy="711200"/>
          </a:xfrm>
          <a:prstGeom prst="rect">
            <a:avLst/>
          </a:prstGeom>
        </p:spPr>
      </p:pic>
      <p:pic>
        <p:nvPicPr>
          <p:cNvPr id="7" name="Graphic 6">
            <a:extLst>
              <a:ext uri="{FF2B5EF4-FFF2-40B4-BE49-F238E27FC236}">
                <a16:creationId xmlns:a16="http://schemas.microsoft.com/office/drawing/2014/main" id="{F14904AF-3879-47EE-A3A7-93B5F66318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19972" y="3578225"/>
            <a:ext cx="711200" cy="711200"/>
          </a:xfrm>
          <a:prstGeom prst="rect">
            <a:avLst/>
          </a:prstGeom>
        </p:spPr>
      </p:pic>
      <p:pic>
        <p:nvPicPr>
          <p:cNvPr id="8" name="Graphic 7">
            <a:extLst>
              <a:ext uri="{FF2B5EF4-FFF2-40B4-BE49-F238E27FC236}">
                <a16:creationId xmlns:a16="http://schemas.microsoft.com/office/drawing/2014/main" id="{B13D7E9C-CA5B-4727-A3D2-839633E3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98757" y="1234191"/>
            <a:ext cx="711200" cy="711200"/>
          </a:xfrm>
          <a:prstGeom prst="rect">
            <a:avLst/>
          </a:prstGeom>
        </p:spPr>
      </p:pic>
      <p:pic>
        <p:nvPicPr>
          <p:cNvPr id="9" name="Graphic 8">
            <a:extLst>
              <a:ext uri="{FF2B5EF4-FFF2-40B4-BE49-F238E27FC236}">
                <a16:creationId xmlns:a16="http://schemas.microsoft.com/office/drawing/2014/main" id="{6EDC47A8-C996-4284-A756-A3E1C322D7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19972" y="4798830"/>
            <a:ext cx="711200" cy="711200"/>
          </a:xfrm>
          <a:prstGeom prst="rect">
            <a:avLst/>
          </a:prstGeom>
        </p:spPr>
      </p:pic>
      <p:pic>
        <p:nvPicPr>
          <p:cNvPr id="10" name="Graphic 9">
            <a:extLst>
              <a:ext uri="{FF2B5EF4-FFF2-40B4-BE49-F238E27FC236}">
                <a16:creationId xmlns:a16="http://schemas.microsoft.com/office/drawing/2014/main" id="{EBFD035B-C1DD-4665-A7FC-30A34E141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83702" y="3578225"/>
            <a:ext cx="711200" cy="711200"/>
          </a:xfrm>
          <a:prstGeom prst="rect">
            <a:avLst/>
          </a:prstGeom>
        </p:spPr>
      </p:pic>
      <p:pic>
        <p:nvPicPr>
          <p:cNvPr id="11" name="Graphic 10">
            <a:extLst>
              <a:ext uri="{FF2B5EF4-FFF2-40B4-BE49-F238E27FC236}">
                <a16:creationId xmlns:a16="http://schemas.microsoft.com/office/drawing/2014/main" id="{ECB32849-2A26-4F95-A0A0-8A4E9819DD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01028" y="3578225"/>
            <a:ext cx="711200" cy="711200"/>
          </a:xfrm>
          <a:prstGeom prst="rect">
            <a:avLst/>
          </a:prstGeom>
        </p:spPr>
      </p:pic>
      <p:sp>
        <p:nvSpPr>
          <p:cNvPr id="12" name="Arrow: Down 11">
            <a:extLst>
              <a:ext uri="{FF2B5EF4-FFF2-40B4-BE49-F238E27FC236}">
                <a16:creationId xmlns:a16="http://schemas.microsoft.com/office/drawing/2014/main" id="{EC863EBB-9DA1-4F6A-B504-69044FB26353}"/>
              </a:ext>
            </a:extLst>
          </p:cNvPr>
          <p:cNvSpPr/>
          <p:nvPr/>
        </p:nvSpPr>
        <p:spPr>
          <a:xfrm>
            <a:off x="9848496" y="1945391"/>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3" name="Arrow: Down 12">
            <a:extLst>
              <a:ext uri="{FF2B5EF4-FFF2-40B4-BE49-F238E27FC236}">
                <a16:creationId xmlns:a16="http://schemas.microsoft.com/office/drawing/2014/main" id="{80952D0E-F7FD-4D0E-9AB3-CC48D6C4A774}"/>
              </a:ext>
            </a:extLst>
          </p:cNvPr>
          <p:cNvSpPr/>
          <p:nvPr/>
        </p:nvSpPr>
        <p:spPr>
          <a:xfrm rot="13724511">
            <a:off x="9127209" y="2938227"/>
            <a:ext cx="211721" cy="675425"/>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4" name="Arrow: Down 13">
            <a:extLst>
              <a:ext uri="{FF2B5EF4-FFF2-40B4-BE49-F238E27FC236}">
                <a16:creationId xmlns:a16="http://schemas.microsoft.com/office/drawing/2014/main" id="{6F4DF290-80BE-4F70-B608-82501C0ED0CF}"/>
              </a:ext>
            </a:extLst>
          </p:cNvPr>
          <p:cNvSpPr/>
          <p:nvPr/>
        </p:nvSpPr>
        <p:spPr>
          <a:xfrm rot="10800000">
            <a:off x="9848495" y="3117408"/>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5" name="Arrow: Down 14">
            <a:extLst>
              <a:ext uri="{FF2B5EF4-FFF2-40B4-BE49-F238E27FC236}">
                <a16:creationId xmlns:a16="http://schemas.microsoft.com/office/drawing/2014/main" id="{B742DB1C-08C7-4618-8585-AC717CD7F08C}"/>
              </a:ext>
            </a:extLst>
          </p:cNvPr>
          <p:cNvSpPr/>
          <p:nvPr/>
        </p:nvSpPr>
        <p:spPr>
          <a:xfrm rot="8050191">
            <a:off x="10573952" y="2951987"/>
            <a:ext cx="211721" cy="649328"/>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6" name="Arrow: Down 15">
            <a:extLst>
              <a:ext uri="{FF2B5EF4-FFF2-40B4-BE49-F238E27FC236}">
                <a16:creationId xmlns:a16="http://schemas.microsoft.com/office/drawing/2014/main" id="{CF7EA586-E5A0-4B52-B439-755A90559084}"/>
              </a:ext>
            </a:extLst>
          </p:cNvPr>
          <p:cNvSpPr/>
          <p:nvPr/>
        </p:nvSpPr>
        <p:spPr>
          <a:xfrm>
            <a:off x="9847623" y="4338013"/>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7" name="Arrow: Down 16">
            <a:extLst>
              <a:ext uri="{FF2B5EF4-FFF2-40B4-BE49-F238E27FC236}">
                <a16:creationId xmlns:a16="http://schemas.microsoft.com/office/drawing/2014/main" id="{C5010333-C2B4-4E61-A1F7-1E119BA068F5}"/>
              </a:ext>
            </a:extLst>
          </p:cNvPr>
          <p:cNvSpPr/>
          <p:nvPr/>
        </p:nvSpPr>
        <p:spPr>
          <a:xfrm>
            <a:off x="9847622" y="5558618"/>
            <a:ext cx="211721" cy="380661"/>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Tree>
    <p:extLst>
      <p:ext uri="{BB962C8B-B14F-4D97-AF65-F5344CB8AC3E}">
        <p14:creationId xmlns:p14="http://schemas.microsoft.com/office/powerpoint/2010/main" val="376040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AWS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Lambda Functions</a:t>
            </a:r>
          </a:p>
          <a:p>
            <a:r>
              <a:rPr lang="en-US" sz="3600" dirty="0">
                <a:solidFill>
                  <a:schemeClr val="bg1"/>
                </a:solidFill>
              </a:rPr>
              <a:t>Run code without provisioning servers</a:t>
            </a:r>
          </a:p>
          <a:p>
            <a:r>
              <a:rPr lang="en-US" sz="3600" dirty="0">
                <a:solidFill>
                  <a:schemeClr val="bg1"/>
                </a:solidFill>
              </a:rPr>
              <a:t>Continuous scaling</a:t>
            </a:r>
          </a:p>
          <a:p>
            <a:r>
              <a:rPr lang="en-US" sz="3600" dirty="0">
                <a:solidFill>
                  <a:schemeClr val="bg1"/>
                </a:solidFill>
              </a:rPr>
              <a:t>Highly available</a:t>
            </a:r>
          </a:p>
          <a:p>
            <a:r>
              <a:rPr lang="en-US" sz="3600" dirty="0">
                <a:solidFill>
                  <a:schemeClr val="bg1"/>
                </a:solidFill>
              </a:rPr>
              <a:t>Event driven</a:t>
            </a:r>
          </a:p>
          <a:p>
            <a:r>
              <a:rPr lang="en-US" sz="3600" dirty="0">
                <a:solidFill>
                  <a:schemeClr val="bg1"/>
                </a:solidFill>
              </a:rPr>
              <a:t>Charged by requests</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109686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 Microservice Example</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fontScale="92500" lnSpcReduction="10000"/>
          </a:bodyPr>
          <a:lstStyle/>
          <a:p>
            <a:r>
              <a:rPr lang="en-US" sz="3600" dirty="0">
                <a:solidFill>
                  <a:srgbClr val="58DEEC"/>
                </a:solidFill>
              </a:rPr>
              <a:t>Image Resizer</a:t>
            </a:r>
          </a:p>
          <a:p>
            <a:r>
              <a:rPr lang="en-US" sz="3600" dirty="0">
                <a:solidFill>
                  <a:schemeClr val="bg1"/>
                </a:solidFill>
              </a:rPr>
              <a:t>Image uploaded to a S3 bucket</a:t>
            </a:r>
          </a:p>
          <a:p>
            <a:r>
              <a:rPr lang="en-US" sz="3600" dirty="0">
                <a:solidFill>
                  <a:schemeClr val="bg1"/>
                </a:solidFill>
              </a:rPr>
              <a:t>Event message placed on a queue</a:t>
            </a:r>
          </a:p>
          <a:p>
            <a:r>
              <a:rPr lang="en-US" sz="3600" dirty="0">
                <a:solidFill>
                  <a:schemeClr val="bg1"/>
                </a:solidFill>
              </a:rPr>
              <a:t>SQS defined as event source</a:t>
            </a:r>
          </a:p>
          <a:p>
            <a:r>
              <a:rPr lang="en-US" sz="3600" dirty="0">
                <a:solidFill>
                  <a:schemeClr val="bg1"/>
                </a:solidFill>
              </a:rPr>
              <a:t>Function triggered by message</a:t>
            </a:r>
          </a:p>
          <a:p>
            <a:r>
              <a:rPr lang="en-US" sz="3600" dirty="0">
                <a:solidFill>
                  <a:schemeClr val="bg1"/>
                </a:solidFill>
              </a:rPr>
              <a:t>Image resized</a:t>
            </a:r>
          </a:p>
          <a:p>
            <a:r>
              <a:rPr lang="en-US" sz="3600" dirty="0">
                <a:solidFill>
                  <a:schemeClr val="bg1"/>
                </a:solidFill>
              </a:rPr>
              <a:t>Resized image put in new S3 bucket</a:t>
            </a:r>
          </a:p>
          <a:p>
            <a:r>
              <a:rPr lang="en-US" sz="3600" dirty="0">
                <a:solidFill>
                  <a:schemeClr val="bg1"/>
                </a:solidFill>
              </a:rPr>
              <a:t>Notification email sent</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5" name="Graphic 4">
            <a:extLst>
              <a:ext uri="{FF2B5EF4-FFF2-40B4-BE49-F238E27FC236}">
                <a16:creationId xmlns:a16="http://schemas.microsoft.com/office/drawing/2014/main" id="{249D9A4A-84BB-4FD7-AEA3-3120E201C3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757" y="2357620"/>
            <a:ext cx="711200" cy="711200"/>
          </a:xfrm>
          <a:prstGeom prst="rect">
            <a:avLst/>
          </a:prstGeom>
        </p:spPr>
      </p:pic>
      <p:pic>
        <p:nvPicPr>
          <p:cNvPr id="6" name="Graphic 5">
            <a:extLst>
              <a:ext uri="{FF2B5EF4-FFF2-40B4-BE49-F238E27FC236}">
                <a16:creationId xmlns:a16="http://schemas.microsoft.com/office/drawing/2014/main" id="{F854794C-B589-4F58-87E3-026BD9EC93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19972" y="5956300"/>
            <a:ext cx="711200" cy="711200"/>
          </a:xfrm>
          <a:prstGeom prst="rect">
            <a:avLst/>
          </a:prstGeom>
        </p:spPr>
      </p:pic>
      <p:pic>
        <p:nvPicPr>
          <p:cNvPr id="8" name="Graphic 7">
            <a:extLst>
              <a:ext uri="{FF2B5EF4-FFF2-40B4-BE49-F238E27FC236}">
                <a16:creationId xmlns:a16="http://schemas.microsoft.com/office/drawing/2014/main" id="{6D757A34-3773-45E1-A36C-3D84BD9A81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98757" y="1234191"/>
            <a:ext cx="711200" cy="711200"/>
          </a:xfrm>
          <a:prstGeom prst="rect">
            <a:avLst/>
          </a:prstGeom>
        </p:spPr>
      </p:pic>
      <p:pic>
        <p:nvPicPr>
          <p:cNvPr id="9" name="Graphic 8">
            <a:extLst>
              <a:ext uri="{FF2B5EF4-FFF2-40B4-BE49-F238E27FC236}">
                <a16:creationId xmlns:a16="http://schemas.microsoft.com/office/drawing/2014/main" id="{BA3D2E46-B78F-4129-A121-E5781D8957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19972" y="4798830"/>
            <a:ext cx="711200" cy="711200"/>
          </a:xfrm>
          <a:prstGeom prst="rect">
            <a:avLst/>
          </a:prstGeom>
        </p:spPr>
      </p:pic>
      <p:sp>
        <p:nvSpPr>
          <p:cNvPr id="11" name="Arrow: Down 10">
            <a:extLst>
              <a:ext uri="{FF2B5EF4-FFF2-40B4-BE49-F238E27FC236}">
                <a16:creationId xmlns:a16="http://schemas.microsoft.com/office/drawing/2014/main" id="{4EC274D7-4203-479E-9072-C81CF7D58ABA}"/>
              </a:ext>
            </a:extLst>
          </p:cNvPr>
          <p:cNvSpPr/>
          <p:nvPr/>
        </p:nvSpPr>
        <p:spPr>
          <a:xfrm>
            <a:off x="9848496" y="1945391"/>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3" name="Arrow: Down 12">
            <a:extLst>
              <a:ext uri="{FF2B5EF4-FFF2-40B4-BE49-F238E27FC236}">
                <a16:creationId xmlns:a16="http://schemas.microsoft.com/office/drawing/2014/main" id="{2D8CA77E-A02A-471D-B7EB-4B4F9A0C3E30}"/>
              </a:ext>
            </a:extLst>
          </p:cNvPr>
          <p:cNvSpPr/>
          <p:nvPr/>
        </p:nvSpPr>
        <p:spPr>
          <a:xfrm rot="10800000">
            <a:off x="9848495" y="3117408"/>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5" name="Arrow: Down 14">
            <a:extLst>
              <a:ext uri="{FF2B5EF4-FFF2-40B4-BE49-F238E27FC236}">
                <a16:creationId xmlns:a16="http://schemas.microsoft.com/office/drawing/2014/main" id="{11A505F3-C204-4EE6-828A-4A599565452C}"/>
              </a:ext>
            </a:extLst>
          </p:cNvPr>
          <p:cNvSpPr/>
          <p:nvPr/>
        </p:nvSpPr>
        <p:spPr>
          <a:xfrm>
            <a:off x="9847623" y="4338013"/>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6" name="Arrow: Down 15">
            <a:extLst>
              <a:ext uri="{FF2B5EF4-FFF2-40B4-BE49-F238E27FC236}">
                <a16:creationId xmlns:a16="http://schemas.microsoft.com/office/drawing/2014/main" id="{FA3A3010-B7C1-4AC1-8B71-3FC921BDFB88}"/>
              </a:ext>
            </a:extLst>
          </p:cNvPr>
          <p:cNvSpPr/>
          <p:nvPr/>
        </p:nvSpPr>
        <p:spPr>
          <a:xfrm>
            <a:off x="9847622" y="5558618"/>
            <a:ext cx="211721" cy="380661"/>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pic>
        <p:nvPicPr>
          <p:cNvPr id="17" name="Graphic 16">
            <a:extLst>
              <a:ext uri="{FF2B5EF4-FFF2-40B4-BE49-F238E27FC236}">
                <a16:creationId xmlns:a16="http://schemas.microsoft.com/office/drawing/2014/main" id="{C0EFE0CB-E970-478A-9C7C-3F8C56217CE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99094" y="3578224"/>
            <a:ext cx="711200" cy="711200"/>
          </a:xfrm>
          <a:prstGeom prst="rect">
            <a:avLst/>
          </a:prstGeom>
        </p:spPr>
      </p:pic>
    </p:spTree>
    <p:extLst>
      <p:ext uri="{BB962C8B-B14F-4D97-AF65-F5344CB8AC3E}">
        <p14:creationId xmlns:p14="http://schemas.microsoft.com/office/powerpoint/2010/main" val="317220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Advantages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p:txBody>
          <a:bodyPr>
            <a:normAutofit/>
          </a:bodyPr>
          <a:lstStyle/>
          <a:p>
            <a:r>
              <a:rPr lang="en-US" sz="3600" dirty="0">
                <a:solidFill>
                  <a:schemeClr val="bg1"/>
                </a:solidFill>
              </a:rPr>
              <a:t>Simple to develop for</a:t>
            </a:r>
          </a:p>
          <a:p>
            <a:r>
              <a:rPr lang="en-US" sz="3600" dirty="0">
                <a:solidFill>
                  <a:schemeClr val="bg1"/>
                </a:solidFill>
              </a:rPr>
              <a:t>Simple to operate</a:t>
            </a:r>
          </a:p>
          <a:p>
            <a:r>
              <a:rPr lang="en-US" sz="3600" dirty="0">
                <a:solidFill>
                  <a:schemeClr val="bg1"/>
                </a:solidFill>
              </a:rPr>
              <a:t>Pay for what you use</a:t>
            </a:r>
          </a:p>
          <a:p>
            <a:r>
              <a:rPr lang="en-US" sz="3600" dirty="0">
                <a:solidFill>
                  <a:schemeClr val="bg1"/>
                </a:solidFill>
              </a:rPr>
              <a:t>Easy integration</a:t>
            </a:r>
          </a:p>
          <a:p>
            <a:r>
              <a:rPr lang="en-US" sz="3600" dirty="0">
                <a:solidFill>
                  <a:schemeClr val="bg1"/>
                </a:solidFill>
              </a:rPr>
              <a:t>Reactive scalability</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Disadvantages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200" y="2505075"/>
            <a:ext cx="5274246" cy="3684588"/>
          </a:xfrm>
        </p:spPr>
        <p:txBody>
          <a:bodyPr/>
          <a:lstStyle/>
          <a:p>
            <a:r>
              <a:rPr lang="en-GB" sz="3600" dirty="0">
                <a:solidFill>
                  <a:schemeClr val="bg1"/>
                </a:solidFill>
              </a:rPr>
              <a:t>Limited executable size</a:t>
            </a:r>
          </a:p>
          <a:p>
            <a:r>
              <a:rPr lang="en-GB" sz="3600" dirty="0">
                <a:solidFill>
                  <a:schemeClr val="bg1"/>
                </a:solidFill>
              </a:rPr>
              <a:t>Native code</a:t>
            </a:r>
          </a:p>
          <a:p>
            <a:r>
              <a:rPr lang="en-GB" sz="3600" dirty="0">
                <a:solidFill>
                  <a:schemeClr val="bg1"/>
                </a:solidFill>
              </a:rPr>
              <a:t>Short running jobs</a:t>
            </a:r>
          </a:p>
          <a:p>
            <a:r>
              <a:rPr lang="en-GB" sz="3600" dirty="0">
                <a:solidFill>
                  <a:schemeClr val="bg1"/>
                </a:solidFill>
              </a:rPr>
              <a:t>Limited compute options</a:t>
            </a:r>
          </a:p>
          <a:p>
            <a:r>
              <a:rPr lang="en-GB" sz="3600" dirty="0">
                <a:solidFill>
                  <a:schemeClr val="bg1"/>
                </a:solidFill>
              </a:rPr>
              <a:t>Limited scalability options</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160689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EC2</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Advantages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a:xfrm>
            <a:off x="809146" y="2505075"/>
            <a:ext cx="5188430" cy="3684588"/>
          </a:xfrm>
        </p:spPr>
        <p:txBody>
          <a:bodyPr>
            <a:normAutofit/>
          </a:bodyPr>
          <a:lstStyle/>
          <a:p>
            <a:r>
              <a:rPr lang="en-US" sz="3600" dirty="0">
                <a:solidFill>
                  <a:schemeClr val="bg1"/>
                </a:solidFill>
              </a:rPr>
              <a:t>Many compute options</a:t>
            </a:r>
          </a:p>
          <a:p>
            <a:r>
              <a:rPr lang="en-US" sz="3600" dirty="0">
                <a:solidFill>
                  <a:schemeClr val="bg1"/>
                </a:solidFill>
              </a:rPr>
              <a:t>No restriction on code</a:t>
            </a:r>
          </a:p>
          <a:p>
            <a:r>
              <a:rPr lang="en-US" sz="3600" dirty="0">
                <a:solidFill>
                  <a:schemeClr val="bg1"/>
                </a:solidFill>
              </a:rPr>
              <a:t>Many scaling options</a:t>
            </a:r>
          </a:p>
          <a:p>
            <a:r>
              <a:rPr lang="en-US" sz="3600" dirty="0">
                <a:solidFill>
                  <a:schemeClr val="bg1"/>
                </a:solidFill>
              </a:rPr>
              <a:t>Long running applications</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Disadvantages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200" y="2505075"/>
            <a:ext cx="5274246" cy="3684588"/>
          </a:xfrm>
        </p:spPr>
        <p:txBody>
          <a:bodyPr/>
          <a:lstStyle/>
          <a:p>
            <a:r>
              <a:rPr lang="en-GB" sz="3600" dirty="0">
                <a:solidFill>
                  <a:schemeClr val="bg1"/>
                </a:solidFill>
              </a:rPr>
              <a:t>Operation Overhead</a:t>
            </a:r>
          </a:p>
          <a:p>
            <a:r>
              <a:rPr lang="en-GB" sz="3600" dirty="0">
                <a:solidFill>
                  <a:schemeClr val="bg1"/>
                </a:solidFill>
              </a:rPr>
              <a:t>Can’t be reactive without cost</a:t>
            </a:r>
          </a:p>
          <a:p>
            <a:r>
              <a:rPr lang="en-GB" sz="3600" dirty="0">
                <a:solidFill>
                  <a:schemeClr val="bg1"/>
                </a:solidFill>
              </a:rPr>
              <a:t>More effort to integrate</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24196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 Use Cases</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Conditions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a:xfrm>
            <a:off x="809146" y="2505075"/>
            <a:ext cx="5188430" cy="3684588"/>
          </a:xfrm>
        </p:spPr>
        <p:txBody>
          <a:bodyPr>
            <a:normAutofit/>
          </a:bodyPr>
          <a:lstStyle/>
          <a:p>
            <a:r>
              <a:rPr lang="en-US" sz="3600" dirty="0">
                <a:solidFill>
                  <a:schemeClr val="bg1"/>
                </a:solidFill>
              </a:rPr>
              <a:t>Short running execution</a:t>
            </a:r>
          </a:p>
          <a:p>
            <a:r>
              <a:rPr lang="en-US" sz="3600" dirty="0">
                <a:solidFill>
                  <a:schemeClr val="bg1"/>
                </a:solidFill>
              </a:rPr>
              <a:t>Stateless</a:t>
            </a:r>
          </a:p>
          <a:p>
            <a:r>
              <a:rPr lang="en-US" sz="3600" dirty="0">
                <a:solidFill>
                  <a:schemeClr val="bg1"/>
                </a:solidFill>
              </a:rPr>
              <a:t>Code will be &lt; 50MB</a:t>
            </a:r>
          </a:p>
          <a:p>
            <a:r>
              <a:rPr lang="en-US" sz="3600" dirty="0">
                <a:solidFill>
                  <a:schemeClr val="bg1"/>
                </a:solidFill>
              </a:rPr>
              <a:t>Not CPU intensive</a:t>
            </a:r>
          </a:p>
          <a:p>
            <a:r>
              <a:rPr lang="en-US" sz="3600" dirty="0">
                <a:solidFill>
                  <a:schemeClr val="bg1"/>
                </a:solidFill>
              </a:rPr>
              <a:t>Not memory intensive</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Use Cases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199" y="2505075"/>
            <a:ext cx="5425751" cy="3684588"/>
          </a:xfrm>
        </p:spPr>
        <p:txBody>
          <a:bodyPr/>
          <a:lstStyle/>
          <a:p>
            <a:r>
              <a:rPr lang="en-US" sz="3600" dirty="0">
                <a:solidFill>
                  <a:schemeClr val="bg1"/>
                </a:solidFill>
              </a:rPr>
              <a:t>Glue logic</a:t>
            </a:r>
          </a:p>
          <a:p>
            <a:r>
              <a:rPr lang="en-US" sz="3600" dirty="0">
                <a:solidFill>
                  <a:schemeClr val="bg1"/>
                </a:solidFill>
              </a:rPr>
              <a:t>Small data transformations</a:t>
            </a:r>
          </a:p>
          <a:p>
            <a:r>
              <a:rPr lang="en-US" sz="3600" dirty="0">
                <a:solidFill>
                  <a:schemeClr val="bg1"/>
                </a:solidFill>
              </a:rPr>
              <a:t>Simple API functions</a:t>
            </a:r>
          </a:p>
          <a:p>
            <a:r>
              <a:rPr lang="en-US" sz="3600" dirty="0">
                <a:solidFill>
                  <a:schemeClr val="bg1"/>
                </a:solidFill>
              </a:rPr>
              <a:t>Reacting to events</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393293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Other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a:xfrm>
            <a:off x="838200" y="1819046"/>
            <a:ext cx="10515600" cy="4351338"/>
          </a:xfrm>
        </p:spPr>
        <p:txBody>
          <a:bodyPr>
            <a:normAutofit/>
          </a:bodyPr>
          <a:lstStyle/>
          <a:p>
            <a:r>
              <a:rPr lang="en-US" sz="3600" dirty="0">
                <a:solidFill>
                  <a:srgbClr val="58DEEC"/>
                </a:solidFill>
              </a:rPr>
              <a:t>Container services</a:t>
            </a:r>
          </a:p>
          <a:p>
            <a:r>
              <a:rPr lang="en-US" sz="3600" dirty="0">
                <a:solidFill>
                  <a:srgbClr val="58DEEC"/>
                </a:solidFill>
              </a:rPr>
              <a:t>Elastic Container Service (ECS)</a:t>
            </a:r>
          </a:p>
          <a:p>
            <a:pPr lvl="1"/>
            <a:r>
              <a:rPr lang="en-GB" sz="2800" dirty="0">
                <a:solidFill>
                  <a:schemeClr val="bg1"/>
                </a:solidFill>
              </a:rPr>
              <a:t>Docker containers deployed to EC2 cluster</a:t>
            </a:r>
          </a:p>
          <a:p>
            <a:r>
              <a:rPr lang="en-US" sz="3600" dirty="0" err="1">
                <a:solidFill>
                  <a:srgbClr val="58DEEC"/>
                </a:solidFill>
              </a:rPr>
              <a:t>Fargate</a:t>
            </a:r>
            <a:r>
              <a:rPr lang="en-US" sz="3600" dirty="0">
                <a:solidFill>
                  <a:srgbClr val="58DEEC"/>
                </a:solidFill>
              </a:rPr>
              <a:t> (ECS)</a:t>
            </a:r>
          </a:p>
          <a:p>
            <a:pPr lvl="1"/>
            <a:r>
              <a:rPr lang="en-US" sz="2800" dirty="0">
                <a:solidFill>
                  <a:schemeClr val="bg1"/>
                </a:solidFill>
              </a:rPr>
              <a:t>AWS Managed docker containers without EC2 cluster</a:t>
            </a:r>
          </a:p>
          <a:p>
            <a:r>
              <a:rPr lang="en-GB" sz="3600" dirty="0">
                <a:solidFill>
                  <a:srgbClr val="58DEEC"/>
                </a:solidFill>
              </a:rPr>
              <a:t>Elastic Container Service for Kubernetes (EKS)</a:t>
            </a:r>
          </a:p>
          <a:p>
            <a:pPr lvl="1"/>
            <a:r>
              <a:rPr lang="en-GB" sz="2800" dirty="0">
                <a:solidFill>
                  <a:schemeClr val="bg1"/>
                </a:solidFill>
              </a:rPr>
              <a:t>Kubernetes cluster on EC2 cluster</a:t>
            </a:r>
            <a:endParaRPr lang="en-US" sz="2800" dirty="0">
              <a:solidFill>
                <a:schemeClr val="bg1"/>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22E14FE4-8233-455D-9377-12FEEA9C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325" y="1077061"/>
            <a:ext cx="5341675" cy="1885580"/>
          </a:xfrm>
          <a:prstGeom prst="rect">
            <a:avLst/>
          </a:prstGeom>
        </p:spPr>
      </p:pic>
      <p:pic>
        <p:nvPicPr>
          <p:cNvPr id="8" name="Picture 7">
            <a:extLst>
              <a:ext uri="{FF2B5EF4-FFF2-40B4-BE49-F238E27FC236}">
                <a16:creationId xmlns:a16="http://schemas.microsoft.com/office/drawing/2014/main" id="{0A181133-409A-4B80-B5B2-CCF72CB42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000" y="5091695"/>
            <a:ext cx="5447999" cy="1783707"/>
          </a:xfrm>
          <a:prstGeom prst="rect">
            <a:avLst/>
          </a:prstGeom>
        </p:spPr>
      </p:pic>
    </p:spTree>
    <p:extLst>
      <p:ext uri="{BB962C8B-B14F-4D97-AF65-F5344CB8AC3E}">
        <p14:creationId xmlns:p14="http://schemas.microsoft.com/office/powerpoint/2010/main" val="42603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Resources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GB" sz="3600" dirty="0">
                <a:solidFill>
                  <a:srgbClr val="58DEEC"/>
                </a:solidFill>
              </a:rPr>
              <a:t>Node SQS consumer</a:t>
            </a:r>
          </a:p>
          <a:p>
            <a:pPr lvl="1"/>
            <a:r>
              <a:rPr lang="en-GB" sz="3200" dirty="0">
                <a:solidFill>
                  <a:schemeClr val="bg1"/>
                </a:solidFill>
                <a:hlinkClick r:id="rId3">
                  <a:extLst>
                    <a:ext uri="{A12FA001-AC4F-418D-AE19-62706E023703}">
                      <ahyp:hlinkClr xmlns:ahyp="http://schemas.microsoft.com/office/drawing/2018/hyperlinkcolor" val="tx"/>
                    </a:ext>
                  </a:extLst>
                </a:hlinkClick>
              </a:rPr>
              <a:t>https://github.com/bbc/sqs-consumer</a:t>
            </a:r>
            <a:endParaRPr lang="en-GB" sz="3200" dirty="0">
              <a:solidFill>
                <a:schemeClr val="bg1"/>
              </a:solidFill>
            </a:endParaRPr>
          </a:p>
          <a:p>
            <a:r>
              <a:rPr lang="en-GB" sz="3600" dirty="0">
                <a:solidFill>
                  <a:srgbClr val="58DEEC"/>
                </a:solidFill>
              </a:rPr>
              <a:t>Spring Cloud </a:t>
            </a:r>
          </a:p>
          <a:p>
            <a:pPr lvl="1"/>
            <a:r>
              <a:rPr lang="en-GB" sz="3200" dirty="0">
                <a:solidFill>
                  <a:schemeClr val="bg1"/>
                </a:solidFill>
                <a:hlinkClick r:id="rId4">
                  <a:extLst>
                    <a:ext uri="{A12FA001-AC4F-418D-AE19-62706E023703}">
                      <ahyp:hlinkClr xmlns:ahyp="http://schemas.microsoft.com/office/drawing/2018/hyperlinkcolor" val="tx"/>
                    </a:ext>
                  </a:extLst>
                </a:hlinkClick>
              </a:rPr>
              <a:t>https://cloud.spring.io/spring-cloud-aws/spring-cloud-aws.html</a:t>
            </a:r>
            <a:r>
              <a:rPr lang="en-GB" sz="3200" dirty="0">
                <a:solidFill>
                  <a:schemeClr val="bg1"/>
                </a:solidFill>
              </a:rPr>
              <a:t> </a:t>
            </a:r>
          </a:p>
          <a:p>
            <a:r>
              <a:rPr lang="en-GB" sz="3600" dirty="0">
                <a:solidFill>
                  <a:srgbClr val="58DEEC"/>
                </a:solidFill>
              </a:rPr>
              <a:t>Sample code</a:t>
            </a:r>
          </a:p>
          <a:p>
            <a:pPr lvl="1"/>
            <a:r>
              <a:rPr lang="en-GB" sz="3200" dirty="0">
                <a:solidFill>
                  <a:schemeClr val="bg1"/>
                </a:solidFill>
                <a:hlinkClick r:id="rId5">
                  <a:extLst>
                    <a:ext uri="{A12FA001-AC4F-418D-AE19-62706E023703}">
                      <ahyp:hlinkClr xmlns:ahyp="http://schemas.microsoft.com/office/drawing/2018/hyperlinkcolor" val="tx"/>
                    </a:ext>
                  </a:extLst>
                </a:hlinkClick>
              </a:rPr>
              <a:t>https://github.com/RealityCtrl/learn_day</a:t>
            </a:r>
            <a:endParaRPr lang="en-GB" sz="3200" dirty="0">
              <a:solidFill>
                <a:schemeClr val="bg1"/>
              </a:solidFill>
            </a:endParaRPr>
          </a:p>
          <a:p>
            <a:endParaRPr lang="en-US" sz="3600" dirty="0">
              <a:solidFill>
                <a:srgbClr val="58DEEC"/>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18896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Recommend Resources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GB" sz="3600" dirty="0">
                <a:solidFill>
                  <a:srgbClr val="58DEEC"/>
                </a:solidFill>
              </a:rPr>
              <a:t>Reactive Design Patterns</a:t>
            </a:r>
          </a:p>
          <a:p>
            <a:r>
              <a:rPr lang="en-GB" sz="3600" dirty="0">
                <a:solidFill>
                  <a:srgbClr val="58DEEC"/>
                </a:solidFill>
              </a:rPr>
              <a:t>The Practice of Cloud System Admin </a:t>
            </a:r>
          </a:p>
          <a:p>
            <a:r>
              <a:rPr lang="en-GB" sz="3600" dirty="0">
                <a:solidFill>
                  <a:srgbClr val="58DEEC"/>
                </a:solidFill>
              </a:rPr>
              <a:t>Release It!</a:t>
            </a:r>
          </a:p>
          <a:p>
            <a:r>
              <a:rPr lang="en-GB" sz="3600" dirty="0">
                <a:solidFill>
                  <a:srgbClr val="58DEEC"/>
                </a:solidFill>
              </a:rPr>
              <a:t>DevOps Handbook</a:t>
            </a:r>
          </a:p>
          <a:p>
            <a:r>
              <a:rPr lang="en-GB" sz="3600" dirty="0">
                <a:solidFill>
                  <a:srgbClr val="58DEEC"/>
                </a:solidFill>
              </a:rPr>
              <a:t>A Cloud Guru courses</a:t>
            </a:r>
          </a:p>
          <a:p>
            <a:r>
              <a:rPr lang="en-GB" sz="3600" dirty="0">
                <a:solidFill>
                  <a:srgbClr val="58DEEC"/>
                </a:solidFill>
              </a:rPr>
              <a:t>AWS Documentation</a:t>
            </a:r>
          </a:p>
          <a:p>
            <a:endParaRPr lang="en-US" sz="3600" dirty="0">
              <a:solidFill>
                <a:srgbClr val="58DEEC"/>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6914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is a reactive system?</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Reactive Manifesto</a:t>
            </a:r>
          </a:p>
          <a:p>
            <a:r>
              <a:rPr lang="en-US" sz="3600" dirty="0">
                <a:solidFill>
                  <a:schemeClr val="bg1"/>
                </a:solidFill>
              </a:rPr>
              <a:t>Responsive</a:t>
            </a:r>
          </a:p>
          <a:p>
            <a:r>
              <a:rPr lang="en-US" sz="3600" dirty="0">
                <a:solidFill>
                  <a:schemeClr val="bg1"/>
                </a:solidFill>
              </a:rPr>
              <a:t>Resilient</a:t>
            </a:r>
          </a:p>
          <a:p>
            <a:r>
              <a:rPr lang="en-US" sz="3600" dirty="0">
                <a:solidFill>
                  <a:schemeClr val="bg1"/>
                </a:solidFill>
              </a:rPr>
              <a:t>Elastic</a:t>
            </a:r>
          </a:p>
          <a:p>
            <a:r>
              <a:rPr lang="en-US" sz="3600" dirty="0">
                <a:solidFill>
                  <a:schemeClr val="bg1"/>
                </a:solidFill>
              </a:rPr>
              <a:t>Message Driven</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61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Why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Responsive</a:t>
            </a:r>
          </a:p>
          <a:p>
            <a:r>
              <a:rPr lang="en-US" sz="3600" dirty="0">
                <a:solidFill>
                  <a:schemeClr val="bg1"/>
                </a:solidFill>
              </a:rPr>
              <a:t>System should behave consistently</a:t>
            </a:r>
          </a:p>
          <a:p>
            <a:r>
              <a:rPr lang="en-US" sz="3600" dirty="0">
                <a:solidFill>
                  <a:schemeClr val="bg1"/>
                </a:solidFill>
              </a:rPr>
              <a:t>System should return quickly</a:t>
            </a:r>
          </a:p>
          <a:p>
            <a:r>
              <a:rPr lang="en-US" sz="3600" dirty="0">
                <a:solidFill>
                  <a:schemeClr val="bg1"/>
                </a:solidFill>
              </a:rPr>
              <a:t>Builds user confidence</a:t>
            </a:r>
          </a:p>
          <a:p>
            <a:r>
              <a:rPr lang="en-US" sz="3600" dirty="0">
                <a:solidFill>
                  <a:schemeClr val="bg1"/>
                </a:solidFill>
              </a:rPr>
              <a:t>Not just front end</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0923"/>
            <a:ext cx="2997098" cy="899129"/>
          </a:xfrm>
          <a:prstGeom prst="rect">
            <a:avLst/>
          </a:prstGeom>
        </p:spPr>
      </p:pic>
    </p:spTree>
    <p:extLst>
      <p:ext uri="{BB962C8B-B14F-4D97-AF65-F5344CB8AC3E}">
        <p14:creationId xmlns:p14="http://schemas.microsoft.com/office/powerpoint/2010/main" val="362340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Why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Resilient</a:t>
            </a:r>
          </a:p>
          <a:p>
            <a:r>
              <a:rPr lang="en-US" sz="3600" dirty="0">
                <a:solidFill>
                  <a:schemeClr val="bg1"/>
                </a:solidFill>
              </a:rPr>
              <a:t>Self healing</a:t>
            </a:r>
          </a:p>
          <a:p>
            <a:r>
              <a:rPr lang="en-US" sz="3600" dirty="0">
                <a:solidFill>
                  <a:schemeClr val="bg1"/>
                </a:solidFill>
              </a:rPr>
              <a:t>Blue-green deployments</a:t>
            </a:r>
          </a:p>
          <a:p>
            <a:r>
              <a:rPr lang="en-US" sz="3600" dirty="0">
                <a:solidFill>
                  <a:schemeClr val="bg1"/>
                </a:solidFill>
              </a:rPr>
              <a:t>Canary deployments</a:t>
            </a:r>
          </a:p>
          <a:p>
            <a:r>
              <a:rPr lang="en-US" sz="3600" dirty="0">
                <a:solidFill>
                  <a:schemeClr val="bg1"/>
                </a:solidFill>
              </a:rPr>
              <a:t>Design for failure</a:t>
            </a:r>
          </a:p>
          <a:p>
            <a:r>
              <a:rPr lang="en-US" sz="3600" dirty="0">
                <a:solidFill>
                  <a:schemeClr val="bg1"/>
                </a:solidFill>
              </a:rPr>
              <a:t>Degrade gracefully</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9D788509-04E0-47B2-878E-A020B2107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754" y="3032560"/>
            <a:ext cx="3686246" cy="3825440"/>
          </a:xfrm>
          <a:prstGeom prst="rect">
            <a:avLst/>
          </a:prstGeom>
        </p:spPr>
      </p:pic>
    </p:spTree>
    <p:extLst>
      <p:ext uri="{BB962C8B-B14F-4D97-AF65-F5344CB8AC3E}">
        <p14:creationId xmlns:p14="http://schemas.microsoft.com/office/powerpoint/2010/main" val="144011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Why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a:t>
            </a:r>
          </a:p>
          <a:p>
            <a:r>
              <a:rPr lang="en-US" sz="3600" dirty="0">
                <a:solidFill>
                  <a:schemeClr val="bg1"/>
                </a:solidFill>
              </a:rPr>
              <a:t>Customers bring in revenue</a:t>
            </a:r>
          </a:p>
          <a:p>
            <a:r>
              <a:rPr lang="en-US" sz="3600" dirty="0">
                <a:solidFill>
                  <a:schemeClr val="bg1"/>
                </a:solidFill>
              </a:rPr>
              <a:t>Scale with use of service</a:t>
            </a:r>
          </a:p>
          <a:p>
            <a:r>
              <a:rPr lang="en-US" sz="3600" dirty="0">
                <a:solidFill>
                  <a:schemeClr val="bg1"/>
                </a:solidFill>
              </a:rPr>
              <a:t>Scaling up has limits</a:t>
            </a:r>
          </a:p>
          <a:p>
            <a:r>
              <a:rPr lang="en-US" sz="3600" dirty="0">
                <a:solidFill>
                  <a:schemeClr val="bg1"/>
                </a:solidFill>
              </a:rPr>
              <a:t>Design to scale horizontally</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B61A3886-440B-43C5-A3E2-B9EEF33A3A2C}"/>
              </a:ext>
            </a:extLst>
          </p:cNvPr>
          <p:cNvPicPr>
            <a:picLocks noChangeAspect="1"/>
          </p:cNvPicPr>
          <p:nvPr/>
        </p:nvPicPr>
        <p:blipFill>
          <a:blip r:embed="rId4"/>
          <a:stretch>
            <a:fillRect/>
          </a:stretch>
        </p:blipFill>
        <p:spPr>
          <a:xfrm>
            <a:off x="6302257" y="3765884"/>
            <a:ext cx="5889743" cy="3092115"/>
          </a:xfrm>
          <a:prstGeom prst="rect">
            <a:avLst/>
          </a:prstGeom>
        </p:spPr>
      </p:pic>
    </p:spTree>
    <p:extLst>
      <p:ext uri="{BB962C8B-B14F-4D97-AF65-F5344CB8AC3E}">
        <p14:creationId xmlns:p14="http://schemas.microsoft.com/office/powerpoint/2010/main" val="346811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Why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Message driven</a:t>
            </a:r>
          </a:p>
          <a:p>
            <a:r>
              <a:rPr lang="en-US" sz="3600" dirty="0">
                <a:solidFill>
                  <a:schemeClr val="bg1"/>
                </a:solidFill>
              </a:rPr>
              <a:t>Decouples services</a:t>
            </a:r>
          </a:p>
          <a:p>
            <a:r>
              <a:rPr lang="en-US" sz="3600" dirty="0">
                <a:solidFill>
                  <a:schemeClr val="bg1"/>
                </a:solidFill>
              </a:rPr>
              <a:t>Allows for easy scaling</a:t>
            </a:r>
          </a:p>
          <a:p>
            <a:r>
              <a:rPr lang="en-US" sz="3600" dirty="0">
                <a:solidFill>
                  <a:schemeClr val="bg1"/>
                </a:solidFill>
              </a:rPr>
              <a:t>Allows for failure by buffering</a:t>
            </a:r>
          </a:p>
          <a:p>
            <a:r>
              <a:rPr lang="en-US" sz="3600" dirty="0">
                <a:solidFill>
                  <a:schemeClr val="bg1"/>
                </a:solidFill>
              </a:rPr>
              <a:t>Can provide back pressure </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66459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How does cloud help?</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 compute</a:t>
            </a:r>
          </a:p>
          <a:p>
            <a:r>
              <a:rPr lang="en-US" sz="3600" dirty="0">
                <a:solidFill>
                  <a:schemeClr val="bg1"/>
                </a:solidFill>
              </a:rPr>
              <a:t>Provisioned by demand</a:t>
            </a:r>
          </a:p>
          <a:p>
            <a:r>
              <a:rPr lang="en-US" sz="3600" dirty="0">
                <a:solidFill>
                  <a:schemeClr val="bg1"/>
                </a:solidFill>
              </a:rPr>
              <a:t>Pay for what you use</a:t>
            </a:r>
          </a:p>
          <a:p>
            <a:r>
              <a:rPr lang="en-US" sz="3600" dirty="0">
                <a:solidFill>
                  <a:schemeClr val="bg1"/>
                </a:solidFill>
              </a:rPr>
              <a:t>Set maximum price for job</a:t>
            </a:r>
          </a:p>
          <a:p>
            <a:r>
              <a:rPr lang="en-US" sz="3600" dirty="0">
                <a:solidFill>
                  <a:schemeClr val="bg1"/>
                </a:solidFill>
              </a:rPr>
              <a:t>Infrastructure as code</a:t>
            </a:r>
          </a:p>
          <a:p>
            <a:r>
              <a:rPr lang="en-US" sz="3600" dirty="0">
                <a:solidFill>
                  <a:schemeClr val="bg1"/>
                </a:solidFill>
              </a:rPr>
              <a:t>Many server configurations</a:t>
            </a:r>
          </a:p>
          <a:p>
            <a:r>
              <a:rPr lang="en-US" sz="3600" dirty="0">
                <a:solidFill>
                  <a:schemeClr val="bg1"/>
                </a:solidFill>
              </a:rPr>
              <a:t>Provision performance levels</a:t>
            </a:r>
          </a:p>
          <a:p>
            <a:endParaRPr lang="en-US" sz="3600" dirty="0">
              <a:solidFill>
                <a:schemeClr val="bg1"/>
              </a:solidFill>
            </a:endParaRP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06169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How does cloud help?</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Resilience</a:t>
            </a:r>
          </a:p>
          <a:p>
            <a:r>
              <a:rPr lang="en-US" sz="3600" dirty="0">
                <a:solidFill>
                  <a:schemeClr val="bg1"/>
                </a:solidFill>
              </a:rPr>
              <a:t>Geographically dispersed</a:t>
            </a:r>
          </a:p>
          <a:p>
            <a:r>
              <a:rPr lang="en-US" sz="3600" dirty="0">
                <a:solidFill>
                  <a:schemeClr val="bg1"/>
                </a:solidFill>
              </a:rPr>
              <a:t>Experts at operating DCs</a:t>
            </a:r>
          </a:p>
          <a:p>
            <a:r>
              <a:rPr lang="en-US" sz="3600" dirty="0">
                <a:solidFill>
                  <a:schemeClr val="bg1"/>
                </a:solidFill>
              </a:rPr>
              <a:t>Load balancing across DCs</a:t>
            </a:r>
          </a:p>
          <a:p>
            <a:r>
              <a:rPr lang="en-US" sz="3600" dirty="0">
                <a:solidFill>
                  <a:schemeClr val="bg1"/>
                </a:solidFill>
              </a:rPr>
              <a:t>Push button Replication</a:t>
            </a:r>
          </a:p>
          <a:p>
            <a:r>
              <a:rPr lang="en-US" sz="3600" dirty="0">
                <a:solidFill>
                  <a:schemeClr val="bg1"/>
                </a:solidFill>
              </a:rPr>
              <a:t>Failover without extra cost</a:t>
            </a:r>
          </a:p>
          <a:p>
            <a:endParaRPr lang="en-US" sz="3600" dirty="0">
              <a:solidFill>
                <a:schemeClr val="bg1"/>
              </a:solidFill>
            </a:endParaRP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75B8B2B1-95EB-494B-A402-51FAE5D041BE}"/>
              </a:ext>
            </a:extLst>
          </p:cNvPr>
          <p:cNvPicPr>
            <a:picLocks noChangeAspect="1"/>
          </p:cNvPicPr>
          <p:nvPr/>
        </p:nvPicPr>
        <p:blipFill>
          <a:blip r:embed="rId4"/>
          <a:stretch>
            <a:fillRect/>
          </a:stretch>
        </p:blipFill>
        <p:spPr>
          <a:xfrm>
            <a:off x="6204983" y="1629740"/>
            <a:ext cx="5979837" cy="4547223"/>
          </a:xfrm>
          <a:prstGeom prst="rect">
            <a:avLst/>
          </a:prstGeom>
        </p:spPr>
      </p:pic>
    </p:spTree>
    <p:extLst>
      <p:ext uri="{BB962C8B-B14F-4D97-AF65-F5344CB8AC3E}">
        <p14:creationId xmlns:p14="http://schemas.microsoft.com/office/powerpoint/2010/main" val="408835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AWS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 Compute Cloud (EC2)</a:t>
            </a:r>
          </a:p>
          <a:p>
            <a:r>
              <a:rPr lang="en-US" sz="3600" dirty="0">
                <a:solidFill>
                  <a:schemeClr val="bg1"/>
                </a:solidFill>
              </a:rPr>
              <a:t>Traditional VMs in the cloud (IaaS)</a:t>
            </a:r>
          </a:p>
          <a:p>
            <a:r>
              <a:rPr lang="en-US" sz="3600" dirty="0">
                <a:solidFill>
                  <a:schemeClr val="bg1"/>
                </a:solidFill>
              </a:rPr>
              <a:t>Own whole stack</a:t>
            </a:r>
          </a:p>
          <a:p>
            <a:r>
              <a:rPr lang="en-US" sz="3600" dirty="0">
                <a:solidFill>
                  <a:schemeClr val="bg1"/>
                </a:solidFill>
              </a:rPr>
              <a:t>Can be scaled with metrics</a:t>
            </a:r>
          </a:p>
          <a:p>
            <a:r>
              <a:rPr lang="en-US" sz="3600" dirty="0">
                <a:solidFill>
                  <a:schemeClr val="bg1"/>
                </a:solidFill>
              </a:rPr>
              <a:t>Charged by instance type</a:t>
            </a:r>
          </a:p>
          <a:p>
            <a:r>
              <a:rPr lang="en-US" sz="3600" dirty="0">
                <a:solidFill>
                  <a:schemeClr val="bg1"/>
                </a:solidFill>
              </a:rPr>
              <a:t>Charged by time instance running</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3075188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9180</TotalTime>
  <Words>2221</Words>
  <Application>Microsoft Office PowerPoint</Application>
  <PresentationFormat>Widescreen</PresentationFormat>
  <Paragraphs>252</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What is a reactive system?</vt:lpstr>
      <vt:lpstr>Why are these features important?</vt:lpstr>
      <vt:lpstr>Why are these features important?</vt:lpstr>
      <vt:lpstr>Why are these features important?</vt:lpstr>
      <vt:lpstr>Why are these features important?</vt:lpstr>
      <vt:lpstr>How does cloud help?</vt:lpstr>
      <vt:lpstr>How does cloud help?</vt:lpstr>
      <vt:lpstr>AWS Compute Options</vt:lpstr>
      <vt:lpstr>EC2 Microservice Example</vt:lpstr>
      <vt:lpstr>AWS Compute Options</vt:lpstr>
      <vt:lpstr>Lambda Microservice Example</vt:lpstr>
      <vt:lpstr>Lambda</vt:lpstr>
      <vt:lpstr>EC2</vt:lpstr>
      <vt:lpstr>Lambda Use Cases</vt:lpstr>
      <vt:lpstr>Other compute options</vt:lpstr>
      <vt:lpstr>Resources</vt:lpstr>
      <vt:lpstr>Recommend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McCandless, David</dc:creator>
  <cp:lastModifiedBy>David McCandless</cp:lastModifiedBy>
  <cp:revision>15</cp:revision>
  <dcterms:created xsi:type="dcterms:W3CDTF">2019-04-29T09:10:30Z</dcterms:created>
  <dcterms:modified xsi:type="dcterms:W3CDTF">2019-05-31T13:09:57Z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f8fdad-6f51-40b7-9ecc-e69d40f2075f_Enabled">
    <vt:lpwstr>True</vt:lpwstr>
  </property>
  <property fmtid="{D5CDD505-2E9C-101B-9397-08002B2CF9AE}" pid="3" name="MSIP_Label_41f8fdad-6f51-40b7-9ecc-e69d40f2075f_SiteId">
    <vt:lpwstr>88b431e7-cf2a-43a9-bd00-81441f5c2d3c</vt:lpwstr>
  </property>
  <property fmtid="{D5CDD505-2E9C-101B-9397-08002B2CF9AE}" pid="4" name="MSIP_Label_41f8fdad-6f51-40b7-9ecc-e69d40f2075f_Owner">
    <vt:lpwstr>dmcca@allstate.com</vt:lpwstr>
  </property>
  <property fmtid="{D5CDD505-2E9C-101B-9397-08002B2CF9AE}" pid="5" name="MSIP_Label_41f8fdad-6f51-40b7-9ecc-e69d40f2075f_SetDate">
    <vt:lpwstr>2019-05-22T20:33:13.8636069Z</vt:lpwstr>
  </property>
  <property fmtid="{D5CDD505-2E9C-101B-9397-08002B2CF9AE}" pid="6" name="MSIP_Label_41f8fdad-6f51-40b7-9ecc-e69d40f2075f_Name">
    <vt:lpwstr>Public</vt:lpwstr>
  </property>
  <property fmtid="{D5CDD505-2E9C-101B-9397-08002B2CF9AE}" pid="7" name="MSIP_Label_41f8fdad-6f51-40b7-9ecc-e69d40f2075f_Application">
    <vt:lpwstr>Microsoft Azure Information Protection</vt:lpwstr>
  </property>
  <property fmtid="{D5CDD505-2E9C-101B-9397-08002B2CF9AE}" pid="8" name="MSIP_Label_41f8fdad-6f51-40b7-9ecc-e69d40f2075f_Extended_MSFT_Method">
    <vt:lpwstr>Manual</vt:lpwstr>
  </property>
  <property fmtid="{D5CDD505-2E9C-101B-9397-08002B2CF9AE}" pid="9" name="Sensitivity">
    <vt:lpwstr>Public</vt:lpwstr>
  </property>
</Properties>
</file>