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3" r:id="rId7"/>
    <p:sldId id="264" r:id="rId8"/>
    <p:sldId id="269" r:id="rId9"/>
    <p:sldId id="268" r:id="rId10"/>
    <p:sldId id="267" r:id="rId11"/>
    <p:sldId id="273" r:id="rId12"/>
    <p:sldId id="272" r:id="rId13"/>
    <p:sldId id="270" r:id="rId14"/>
    <p:sldId id="271" r:id="rId15"/>
    <p:sldId id="274" r:id="rId16"/>
    <p:sldId id="266" r:id="rId17"/>
    <p:sldId id="265" r:id="rId18"/>
    <p:sldId id="261" r:id="rId19"/>
    <p:sldId id="26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120" y="-2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40CA20-6466-4338-A339-C44E9E369667}"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0E659-3F88-441D-932D-1CF5EB0C0772}" type="slidenum">
              <a:rPr lang="en-US" smtClean="0"/>
              <a:t>‹#›</a:t>
            </a:fld>
            <a:endParaRPr lang="en-US"/>
          </a:p>
        </p:txBody>
      </p:sp>
    </p:spTree>
    <p:extLst>
      <p:ext uri="{BB962C8B-B14F-4D97-AF65-F5344CB8AC3E}">
        <p14:creationId xmlns:p14="http://schemas.microsoft.com/office/powerpoint/2010/main" val="1838356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40CA20-6466-4338-A339-C44E9E369667}" type="datetimeFigureOut">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0E659-3F88-441D-932D-1CF5EB0C0772}" type="slidenum">
              <a:rPr lang="en-US" smtClean="0"/>
              <a:t>‹#›</a:t>
            </a:fld>
            <a:endParaRPr lang="en-US"/>
          </a:p>
        </p:txBody>
      </p:sp>
    </p:spTree>
    <p:extLst>
      <p:ext uri="{BB962C8B-B14F-4D97-AF65-F5344CB8AC3E}">
        <p14:creationId xmlns:p14="http://schemas.microsoft.com/office/powerpoint/2010/main" val="462594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640CA20-6466-4338-A339-C44E9E369667}"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0E659-3F88-441D-932D-1CF5EB0C0772}" type="slidenum">
              <a:rPr lang="en-US" smtClean="0"/>
              <a:t>‹#›</a:t>
            </a:fld>
            <a:endParaRPr lang="en-US"/>
          </a:p>
        </p:txBody>
      </p:sp>
    </p:spTree>
    <p:extLst>
      <p:ext uri="{BB962C8B-B14F-4D97-AF65-F5344CB8AC3E}">
        <p14:creationId xmlns:p14="http://schemas.microsoft.com/office/powerpoint/2010/main" val="1141751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640CA20-6466-4338-A339-C44E9E369667}"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0E659-3F88-441D-932D-1CF5EB0C077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86888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40CA20-6466-4338-A339-C44E9E369667}"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0E659-3F88-441D-932D-1CF5EB0C0772}" type="slidenum">
              <a:rPr lang="en-US" smtClean="0"/>
              <a:t>‹#›</a:t>
            </a:fld>
            <a:endParaRPr lang="en-US"/>
          </a:p>
        </p:txBody>
      </p:sp>
    </p:spTree>
    <p:extLst>
      <p:ext uri="{BB962C8B-B14F-4D97-AF65-F5344CB8AC3E}">
        <p14:creationId xmlns:p14="http://schemas.microsoft.com/office/powerpoint/2010/main" val="2740179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640CA20-6466-4338-A339-C44E9E369667}" type="datetimeFigureOut">
              <a:rPr lang="en-US" smtClean="0"/>
              <a:t>3/21/2024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0E659-3F88-441D-932D-1CF5EB0C0772}" type="slidenum">
              <a:rPr lang="en-US" smtClean="0"/>
              <a:t>‹#›</a:t>
            </a:fld>
            <a:endParaRPr lang="en-US"/>
          </a:p>
        </p:txBody>
      </p:sp>
    </p:spTree>
    <p:extLst>
      <p:ext uri="{BB962C8B-B14F-4D97-AF65-F5344CB8AC3E}">
        <p14:creationId xmlns:p14="http://schemas.microsoft.com/office/powerpoint/2010/main" val="2738984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640CA20-6466-4338-A339-C44E9E369667}" type="datetimeFigureOut">
              <a:rPr lang="en-US" smtClean="0"/>
              <a:t>3/21/2024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0E659-3F88-441D-932D-1CF5EB0C0772}" type="slidenum">
              <a:rPr lang="en-US" smtClean="0"/>
              <a:t>‹#›</a:t>
            </a:fld>
            <a:endParaRPr lang="en-US"/>
          </a:p>
        </p:txBody>
      </p:sp>
    </p:spTree>
    <p:extLst>
      <p:ext uri="{BB962C8B-B14F-4D97-AF65-F5344CB8AC3E}">
        <p14:creationId xmlns:p14="http://schemas.microsoft.com/office/powerpoint/2010/main" val="4289188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40CA20-6466-4338-A339-C44E9E369667}"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0E659-3F88-441D-932D-1CF5EB0C0772}" type="slidenum">
              <a:rPr lang="en-US" smtClean="0"/>
              <a:t>‹#›</a:t>
            </a:fld>
            <a:endParaRPr lang="en-US"/>
          </a:p>
        </p:txBody>
      </p:sp>
    </p:spTree>
    <p:extLst>
      <p:ext uri="{BB962C8B-B14F-4D97-AF65-F5344CB8AC3E}">
        <p14:creationId xmlns:p14="http://schemas.microsoft.com/office/powerpoint/2010/main" val="3873160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40CA20-6466-4338-A339-C44E9E369667}"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0E659-3F88-441D-932D-1CF5EB0C0772}" type="slidenum">
              <a:rPr lang="en-US" smtClean="0"/>
              <a:t>‹#›</a:t>
            </a:fld>
            <a:endParaRPr lang="en-US"/>
          </a:p>
        </p:txBody>
      </p:sp>
    </p:spTree>
    <p:extLst>
      <p:ext uri="{BB962C8B-B14F-4D97-AF65-F5344CB8AC3E}">
        <p14:creationId xmlns:p14="http://schemas.microsoft.com/office/powerpoint/2010/main" val="2635501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640CA20-6466-4338-A339-C44E9E369667}"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0E659-3F88-441D-932D-1CF5EB0C0772}" type="slidenum">
              <a:rPr lang="en-US" smtClean="0"/>
              <a:t>‹#›</a:t>
            </a:fld>
            <a:endParaRPr lang="en-US"/>
          </a:p>
        </p:txBody>
      </p:sp>
    </p:spTree>
    <p:extLst>
      <p:ext uri="{BB962C8B-B14F-4D97-AF65-F5344CB8AC3E}">
        <p14:creationId xmlns:p14="http://schemas.microsoft.com/office/powerpoint/2010/main" val="2078163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40CA20-6466-4338-A339-C44E9E369667}"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0E659-3F88-441D-932D-1CF5EB0C0772}" type="slidenum">
              <a:rPr lang="en-US" smtClean="0"/>
              <a:t>‹#›</a:t>
            </a:fld>
            <a:endParaRPr lang="en-US"/>
          </a:p>
        </p:txBody>
      </p:sp>
    </p:spTree>
    <p:extLst>
      <p:ext uri="{BB962C8B-B14F-4D97-AF65-F5344CB8AC3E}">
        <p14:creationId xmlns:p14="http://schemas.microsoft.com/office/powerpoint/2010/main" val="2575382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40CA20-6466-4338-A339-C44E9E369667}" type="datetimeFigureOut">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0E659-3F88-441D-932D-1CF5EB0C0772}" type="slidenum">
              <a:rPr lang="en-US" smtClean="0"/>
              <a:t>‹#›</a:t>
            </a:fld>
            <a:endParaRPr lang="en-US"/>
          </a:p>
        </p:txBody>
      </p:sp>
    </p:spTree>
    <p:extLst>
      <p:ext uri="{BB962C8B-B14F-4D97-AF65-F5344CB8AC3E}">
        <p14:creationId xmlns:p14="http://schemas.microsoft.com/office/powerpoint/2010/main" val="1266912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40CA20-6466-4338-A339-C44E9E369667}" type="datetimeFigureOut">
              <a:rPr lang="en-US" smtClean="0"/>
              <a:t>3/21/2024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B0E659-3F88-441D-932D-1CF5EB0C0772}" type="slidenum">
              <a:rPr lang="en-US" smtClean="0"/>
              <a:t>‹#›</a:t>
            </a:fld>
            <a:endParaRPr lang="en-US"/>
          </a:p>
        </p:txBody>
      </p:sp>
    </p:spTree>
    <p:extLst>
      <p:ext uri="{BB962C8B-B14F-4D97-AF65-F5344CB8AC3E}">
        <p14:creationId xmlns:p14="http://schemas.microsoft.com/office/powerpoint/2010/main" val="2453659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640CA20-6466-4338-A339-C44E9E369667}" type="datetimeFigureOut">
              <a:rPr lang="en-US" smtClean="0"/>
              <a:t>3/21/2024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AB0E659-3F88-441D-932D-1CF5EB0C0772}" type="slidenum">
              <a:rPr lang="en-US" smtClean="0"/>
              <a:t>‹#›</a:t>
            </a:fld>
            <a:endParaRPr lang="en-US"/>
          </a:p>
        </p:txBody>
      </p:sp>
    </p:spTree>
    <p:extLst>
      <p:ext uri="{BB962C8B-B14F-4D97-AF65-F5344CB8AC3E}">
        <p14:creationId xmlns:p14="http://schemas.microsoft.com/office/powerpoint/2010/main" val="2251648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640CA20-6466-4338-A339-C44E9E369667}" type="datetimeFigureOut">
              <a:rPr lang="en-US" smtClean="0"/>
              <a:t>3/21/2024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AB0E659-3F88-441D-932D-1CF5EB0C0772}" type="slidenum">
              <a:rPr lang="en-US" smtClean="0"/>
              <a:t>‹#›</a:t>
            </a:fld>
            <a:endParaRPr lang="en-US"/>
          </a:p>
        </p:txBody>
      </p:sp>
    </p:spTree>
    <p:extLst>
      <p:ext uri="{BB962C8B-B14F-4D97-AF65-F5344CB8AC3E}">
        <p14:creationId xmlns:p14="http://schemas.microsoft.com/office/powerpoint/2010/main" val="1528968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640CA20-6466-4338-A339-C44E9E369667}" type="datetimeFigureOut">
              <a:rPr lang="en-US" smtClean="0"/>
              <a:t>3/21/2024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AB0E659-3F88-441D-932D-1CF5EB0C0772}" type="slidenum">
              <a:rPr lang="en-US" smtClean="0"/>
              <a:t>‹#›</a:t>
            </a:fld>
            <a:endParaRPr lang="en-US"/>
          </a:p>
        </p:txBody>
      </p:sp>
    </p:spTree>
    <p:extLst>
      <p:ext uri="{BB962C8B-B14F-4D97-AF65-F5344CB8AC3E}">
        <p14:creationId xmlns:p14="http://schemas.microsoft.com/office/powerpoint/2010/main" val="3709189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40CA20-6466-4338-A339-C44E9E369667}" type="datetimeFigureOut">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0E659-3F88-441D-932D-1CF5EB0C0772}" type="slidenum">
              <a:rPr lang="en-US" smtClean="0"/>
              <a:t>‹#›</a:t>
            </a:fld>
            <a:endParaRPr lang="en-US"/>
          </a:p>
        </p:txBody>
      </p:sp>
    </p:spTree>
    <p:extLst>
      <p:ext uri="{BB962C8B-B14F-4D97-AF65-F5344CB8AC3E}">
        <p14:creationId xmlns:p14="http://schemas.microsoft.com/office/powerpoint/2010/main" val="785260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640CA20-6466-4338-A339-C44E9E369667}" type="datetimeFigureOut">
              <a:rPr lang="en-US" smtClean="0"/>
              <a:t>3/21/2024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AB0E659-3F88-441D-932D-1CF5EB0C0772}" type="slidenum">
              <a:rPr lang="en-US" smtClean="0"/>
              <a:t>‹#›</a:t>
            </a:fld>
            <a:endParaRPr lang="en-US"/>
          </a:p>
        </p:txBody>
      </p:sp>
    </p:spTree>
    <p:extLst>
      <p:ext uri="{BB962C8B-B14F-4D97-AF65-F5344CB8AC3E}">
        <p14:creationId xmlns:p14="http://schemas.microsoft.com/office/powerpoint/2010/main" val="32561415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i.org/10.3390/s2117571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ED4F5-7764-93B7-AEB9-BF2AE06F540B}"/>
              </a:ext>
            </a:extLst>
          </p:cNvPr>
          <p:cNvSpPr>
            <a:spLocks noGrp="1"/>
          </p:cNvSpPr>
          <p:nvPr>
            <p:ph type="ctrTitle"/>
          </p:nvPr>
        </p:nvSpPr>
        <p:spPr/>
        <p:txBody>
          <a:bodyPr/>
          <a:lstStyle/>
          <a:p>
            <a:r>
              <a:rPr lang="en-US" dirty="0"/>
              <a:t>Voltage Regulators</a:t>
            </a:r>
          </a:p>
        </p:txBody>
      </p:sp>
      <p:sp>
        <p:nvSpPr>
          <p:cNvPr id="3" name="Subtitle 2">
            <a:extLst>
              <a:ext uri="{FF2B5EF4-FFF2-40B4-BE49-F238E27FC236}">
                <a16:creationId xmlns:a16="http://schemas.microsoft.com/office/drawing/2014/main" id="{27CB6D17-7DCA-9D80-5192-9C7BF45939D7}"/>
              </a:ext>
            </a:extLst>
          </p:cNvPr>
          <p:cNvSpPr>
            <a:spLocks noGrp="1"/>
          </p:cNvSpPr>
          <p:nvPr>
            <p:ph type="subTitle" idx="1"/>
          </p:nvPr>
        </p:nvSpPr>
        <p:spPr/>
        <p:txBody>
          <a:bodyPr/>
          <a:lstStyle/>
          <a:p>
            <a:r>
              <a:rPr lang="en-US" dirty="0"/>
              <a:t>By: Bryan Rhoton</a:t>
            </a:r>
          </a:p>
        </p:txBody>
      </p:sp>
    </p:spTree>
    <p:extLst>
      <p:ext uri="{BB962C8B-B14F-4D97-AF65-F5344CB8AC3E}">
        <p14:creationId xmlns:p14="http://schemas.microsoft.com/office/powerpoint/2010/main" val="2003638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1CC36-177E-F319-DB15-5984AFFB8022}"/>
              </a:ext>
            </a:extLst>
          </p:cNvPr>
          <p:cNvSpPr>
            <a:spLocks noGrp="1"/>
          </p:cNvSpPr>
          <p:nvPr>
            <p:ph type="title"/>
          </p:nvPr>
        </p:nvSpPr>
        <p:spPr/>
        <p:txBody>
          <a:bodyPr/>
          <a:lstStyle/>
          <a:p>
            <a:r>
              <a:rPr lang="en-US" dirty="0"/>
              <a:t>Design Process (1)</a:t>
            </a:r>
          </a:p>
        </p:txBody>
      </p:sp>
      <p:sp>
        <p:nvSpPr>
          <p:cNvPr id="3" name="Content Placeholder 2">
            <a:extLst>
              <a:ext uri="{FF2B5EF4-FFF2-40B4-BE49-F238E27FC236}">
                <a16:creationId xmlns:a16="http://schemas.microsoft.com/office/drawing/2014/main" id="{DC68D9FD-2A05-E257-867F-BBD5FAEEE09F}"/>
              </a:ext>
            </a:extLst>
          </p:cNvPr>
          <p:cNvSpPr>
            <a:spLocks noGrp="1"/>
          </p:cNvSpPr>
          <p:nvPr>
            <p:ph idx="1"/>
          </p:nvPr>
        </p:nvSpPr>
        <p:spPr/>
        <p:txBody>
          <a:bodyPr>
            <a:normAutofit lnSpcReduction="10000"/>
          </a:bodyPr>
          <a:lstStyle/>
          <a:p>
            <a:r>
              <a:rPr lang="en-US" dirty="0"/>
              <a:t>When designing a buck-boost converter one must consider several factors including:</a:t>
            </a:r>
          </a:p>
          <a:p>
            <a:pPr lvl="1"/>
            <a:r>
              <a:rPr lang="en-US" dirty="0"/>
              <a:t>Selection of components</a:t>
            </a:r>
          </a:p>
          <a:p>
            <a:pPr lvl="1"/>
            <a:r>
              <a:rPr lang="en-US" dirty="0"/>
              <a:t>Strategy by which to control components</a:t>
            </a:r>
          </a:p>
          <a:p>
            <a:pPr lvl="1"/>
            <a:r>
              <a:rPr lang="en-US" dirty="0"/>
              <a:t>Calculations for required parameters</a:t>
            </a:r>
          </a:p>
          <a:p>
            <a:pPr lvl="1"/>
            <a:r>
              <a:rPr lang="en-US" dirty="0"/>
              <a:t>Capacitor capacitances</a:t>
            </a:r>
          </a:p>
          <a:p>
            <a:r>
              <a:rPr lang="en-US" dirty="0"/>
              <a:t>Component considerations: </a:t>
            </a:r>
          </a:p>
          <a:p>
            <a:pPr lvl="1"/>
            <a:r>
              <a:rPr lang="en-US" dirty="0"/>
              <a:t>Appropriate voltage and current ratings for switches</a:t>
            </a:r>
          </a:p>
          <a:p>
            <a:pPr lvl="1"/>
            <a:r>
              <a:rPr lang="en-US" dirty="0"/>
              <a:t>Low forward voltage drop and quick recovery time for diodes</a:t>
            </a:r>
          </a:p>
          <a:p>
            <a:pPr lvl="1"/>
            <a:r>
              <a:rPr lang="en-US" dirty="0"/>
              <a:t>Maintainability of chosen conduction mode for inductors</a:t>
            </a:r>
          </a:p>
          <a:p>
            <a:pPr lvl="1"/>
            <a:r>
              <a:rPr lang="en-US" dirty="0"/>
              <a:t>Low series resistance and high capacitance for capacitors [3]</a:t>
            </a:r>
          </a:p>
        </p:txBody>
      </p:sp>
    </p:spTree>
    <p:extLst>
      <p:ext uri="{BB962C8B-B14F-4D97-AF65-F5344CB8AC3E}">
        <p14:creationId xmlns:p14="http://schemas.microsoft.com/office/powerpoint/2010/main" val="2476714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00835-615C-E5FA-5EB6-55F5CBFF2383}"/>
              </a:ext>
            </a:extLst>
          </p:cNvPr>
          <p:cNvSpPr>
            <a:spLocks noGrp="1"/>
          </p:cNvSpPr>
          <p:nvPr>
            <p:ph type="title"/>
          </p:nvPr>
        </p:nvSpPr>
        <p:spPr/>
        <p:txBody>
          <a:bodyPr/>
          <a:lstStyle/>
          <a:p>
            <a:r>
              <a:rPr lang="en-US" dirty="0"/>
              <a:t>Design Process (2)</a:t>
            </a:r>
          </a:p>
        </p:txBody>
      </p:sp>
      <p:sp>
        <p:nvSpPr>
          <p:cNvPr id="3" name="Content Placeholder 2">
            <a:extLst>
              <a:ext uri="{FF2B5EF4-FFF2-40B4-BE49-F238E27FC236}">
                <a16:creationId xmlns:a16="http://schemas.microsoft.com/office/drawing/2014/main" id="{A5EB4463-2D4E-97DC-16A2-955AD8B6A414}"/>
              </a:ext>
            </a:extLst>
          </p:cNvPr>
          <p:cNvSpPr>
            <a:spLocks noGrp="1"/>
          </p:cNvSpPr>
          <p:nvPr>
            <p:ph idx="1"/>
          </p:nvPr>
        </p:nvSpPr>
        <p:spPr/>
        <p:txBody>
          <a:bodyPr>
            <a:normAutofit/>
          </a:bodyPr>
          <a:lstStyle/>
          <a:p>
            <a:r>
              <a:rPr lang="en-US" dirty="0"/>
              <a:t>Control strategy considerations:</a:t>
            </a:r>
          </a:p>
          <a:p>
            <a:pPr lvl="1"/>
            <a:r>
              <a:rPr lang="en-US" dirty="0"/>
              <a:t>Desired output voltage, usually managed with pulse-width modulation (PWM)</a:t>
            </a:r>
          </a:p>
          <a:p>
            <a:pPr lvl="1"/>
            <a:r>
              <a:rPr lang="en-US" dirty="0"/>
              <a:t>Circuit stability</a:t>
            </a:r>
          </a:p>
          <a:p>
            <a:r>
              <a:rPr lang="en-US" dirty="0"/>
              <a:t>Parameter considerations: </a:t>
            </a:r>
          </a:p>
          <a:p>
            <a:pPr lvl="1"/>
            <a:r>
              <a:rPr lang="en-US" dirty="0"/>
              <a:t>Duty cycle, to control output voltage</a:t>
            </a:r>
          </a:p>
          <a:p>
            <a:pPr lvl="1"/>
            <a:r>
              <a:rPr lang="en-US" dirty="0"/>
              <a:t>Inductance, to determine conduction mode ripple of output voltage [3]</a:t>
            </a:r>
          </a:p>
        </p:txBody>
      </p:sp>
    </p:spTree>
    <p:extLst>
      <p:ext uri="{BB962C8B-B14F-4D97-AF65-F5344CB8AC3E}">
        <p14:creationId xmlns:p14="http://schemas.microsoft.com/office/powerpoint/2010/main" val="3526200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BBCC-4515-DE79-A165-A8D27C556F1C}"/>
              </a:ext>
            </a:extLst>
          </p:cNvPr>
          <p:cNvSpPr>
            <a:spLocks noGrp="1"/>
          </p:cNvSpPr>
          <p:nvPr>
            <p:ph type="title"/>
          </p:nvPr>
        </p:nvSpPr>
        <p:spPr/>
        <p:txBody>
          <a:bodyPr/>
          <a:lstStyle/>
          <a:p>
            <a:r>
              <a:rPr lang="en-US" dirty="0"/>
              <a:t>Typical Essential Components</a:t>
            </a:r>
          </a:p>
        </p:txBody>
      </p:sp>
      <p:sp>
        <p:nvSpPr>
          <p:cNvPr id="3" name="Content Placeholder 2">
            <a:extLst>
              <a:ext uri="{FF2B5EF4-FFF2-40B4-BE49-F238E27FC236}">
                <a16:creationId xmlns:a16="http://schemas.microsoft.com/office/drawing/2014/main" id="{8C5D51D6-21B0-CF0C-7963-511309121775}"/>
              </a:ext>
            </a:extLst>
          </p:cNvPr>
          <p:cNvSpPr>
            <a:spLocks noGrp="1"/>
          </p:cNvSpPr>
          <p:nvPr>
            <p:ph idx="1"/>
          </p:nvPr>
        </p:nvSpPr>
        <p:spPr/>
        <p:txBody>
          <a:bodyPr/>
          <a:lstStyle/>
          <a:p>
            <a:r>
              <a:rPr lang="en-US" dirty="0"/>
              <a:t>Buck-boost converters usually consist of the following components:</a:t>
            </a:r>
          </a:p>
          <a:p>
            <a:pPr lvl="1"/>
            <a:r>
              <a:rPr lang="en-US" dirty="0"/>
              <a:t>A switch, or switching device, which is usually a transistor chosen to regulate the inductor’s current flow and to determine the converters modes of operation and voltage output.</a:t>
            </a:r>
          </a:p>
          <a:p>
            <a:pPr lvl="1"/>
            <a:r>
              <a:rPr lang="en-US" dirty="0"/>
              <a:t>A diode to direct current from the inductor to the load and to prevent the capacitor from outputting voltage to the input.</a:t>
            </a:r>
          </a:p>
          <a:p>
            <a:pPr lvl="1"/>
            <a:r>
              <a:rPr lang="en-US" dirty="0"/>
              <a:t>An inductor to store energy and disperse it to the load depending on the switch’s “on/off” cycle.</a:t>
            </a:r>
          </a:p>
          <a:p>
            <a:pPr lvl="1"/>
            <a:r>
              <a:rPr lang="en-US" dirty="0"/>
              <a:t>A capacitor to provide a smooth and stable output voltage.</a:t>
            </a:r>
          </a:p>
          <a:p>
            <a:pPr lvl="1"/>
            <a:r>
              <a:rPr lang="en-US" dirty="0"/>
              <a:t>And finally input and output filters to reduce interference and “noise” from outside sources [3].</a:t>
            </a:r>
          </a:p>
        </p:txBody>
      </p:sp>
    </p:spTree>
    <p:extLst>
      <p:ext uri="{BB962C8B-B14F-4D97-AF65-F5344CB8AC3E}">
        <p14:creationId xmlns:p14="http://schemas.microsoft.com/office/powerpoint/2010/main" val="116584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BD7A-8E65-2FF5-B67C-6AB1590AC576}"/>
              </a:ext>
            </a:extLst>
          </p:cNvPr>
          <p:cNvSpPr>
            <a:spLocks noGrp="1"/>
          </p:cNvSpPr>
          <p:nvPr>
            <p:ph type="title"/>
          </p:nvPr>
        </p:nvSpPr>
        <p:spPr/>
        <p:txBody>
          <a:bodyPr/>
          <a:lstStyle/>
          <a:p>
            <a:r>
              <a:rPr lang="en-US" dirty="0"/>
              <a:t>Design Parameter Equations</a:t>
            </a:r>
          </a:p>
        </p:txBody>
      </p:sp>
      <p:sp>
        <p:nvSpPr>
          <p:cNvPr id="3" name="Content Placeholder 2">
            <a:extLst>
              <a:ext uri="{FF2B5EF4-FFF2-40B4-BE49-F238E27FC236}">
                <a16:creationId xmlns:a16="http://schemas.microsoft.com/office/drawing/2014/main" id="{876CCA60-5051-2E31-F81D-7B7AEFADB60E}"/>
              </a:ext>
            </a:extLst>
          </p:cNvPr>
          <p:cNvSpPr>
            <a:spLocks noGrp="1"/>
          </p:cNvSpPr>
          <p:nvPr>
            <p:ph idx="1"/>
          </p:nvPr>
        </p:nvSpPr>
        <p:spPr/>
        <p:txBody>
          <a:bodyPr/>
          <a:lstStyle/>
          <a:p>
            <a:r>
              <a:rPr lang="en-US" dirty="0"/>
              <a:t>Duty Cycle = Output Voltage / (Input Voltage + Output Voltage)</a:t>
            </a:r>
          </a:p>
          <a:p>
            <a:r>
              <a:rPr lang="en-US" dirty="0"/>
              <a:t>Output Voltage = Input Voltage x (Time On / Time Off)</a:t>
            </a:r>
          </a:p>
          <a:p>
            <a:r>
              <a:rPr lang="en-US" dirty="0"/>
              <a:t>Inductor Value = (Input Voltage x Duty Cycle) / (Change in Inductor Current over Time x Switch Frequency)</a:t>
            </a:r>
          </a:p>
        </p:txBody>
      </p:sp>
    </p:spTree>
    <p:extLst>
      <p:ext uri="{BB962C8B-B14F-4D97-AF65-F5344CB8AC3E}">
        <p14:creationId xmlns:p14="http://schemas.microsoft.com/office/powerpoint/2010/main" val="2322539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93369-8507-4BCD-23D2-98B117734B48}"/>
              </a:ext>
            </a:extLst>
          </p:cNvPr>
          <p:cNvSpPr>
            <a:spLocks noGrp="1"/>
          </p:cNvSpPr>
          <p:nvPr>
            <p:ph type="title"/>
          </p:nvPr>
        </p:nvSpPr>
        <p:spPr/>
        <p:txBody>
          <a:bodyPr/>
          <a:lstStyle/>
          <a:p>
            <a:r>
              <a:rPr lang="en-US" dirty="0"/>
              <a:t>Regulator Efficiency and Circuit Losses (1)</a:t>
            </a:r>
          </a:p>
        </p:txBody>
      </p:sp>
      <p:sp>
        <p:nvSpPr>
          <p:cNvPr id="3" name="Content Placeholder 2">
            <a:extLst>
              <a:ext uri="{FF2B5EF4-FFF2-40B4-BE49-F238E27FC236}">
                <a16:creationId xmlns:a16="http://schemas.microsoft.com/office/drawing/2014/main" id="{3F11DDD8-95AD-1CD9-2E91-A78B95E865D7}"/>
              </a:ext>
            </a:extLst>
          </p:cNvPr>
          <p:cNvSpPr>
            <a:spLocks noGrp="1"/>
          </p:cNvSpPr>
          <p:nvPr>
            <p:ph idx="1"/>
          </p:nvPr>
        </p:nvSpPr>
        <p:spPr/>
        <p:txBody>
          <a:bodyPr>
            <a:normAutofit/>
          </a:bodyPr>
          <a:lstStyle/>
          <a:p>
            <a:r>
              <a:rPr lang="en-US" dirty="0"/>
              <a:t>The overall efficiency of a buck-boost converter circuit is dependent on several factors including: </a:t>
            </a:r>
          </a:p>
          <a:p>
            <a:pPr lvl="1"/>
            <a:r>
              <a:rPr lang="en-US" dirty="0"/>
              <a:t>Losses in conduction</a:t>
            </a:r>
          </a:p>
          <a:p>
            <a:pPr lvl="1"/>
            <a:r>
              <a:rPr lang="en-US" dirty="0"/>
              <a:t>Efficiency of the switch</a:t>
            </a:r>
          </a:p>
          <a:p>
            <a:pPr lvl="1"/>
            <a:r>
              <a:rPr lang="en-US" dirty="0"/>
              <a:t>Losses due to magnetic energy</a:t>
            </a:r>
          </a:p>
          <a:p>
            <a:pPr lvl="1"/>
            <a:r>
              <a:rPr lang="en-US" dirty="0"/>
              <a:t>Control circuitry based losses</a:t>
            </a:r>
          </a:p>
          <a:p>
            <a:r>
              <a:rPr lang="en-US" dirty="0"/>
              <a:t>Losses in circuit conduction causes:</a:t>
            </a:r>
          </a:p>
          <a:p>
            <a:pPr lvl="1"/>
            <a:r>
              <a:rPr lang="en-US" dirty="0"/>
              <a:t>Individual component’s natural resistances</a:t>
            </a:r>
          </a:p>
          <a:p>
            <a:pPr lvl="1"/>
            <a:r>
              <a:rPr lang="en-US" dirty="0"/>
              <a:t>Current through the switch and its “on” mode resistance</a:t>
            </a:r>
          </a:p>
          <a:p>
            <a:pPr lvl="1"/>
            <a:r>
              <a:rPr lang="en-US" dirty="0"/>
              <a:t>Current through the diode and its forward voltage drop [3]</a:t>
            </a:r>
          </a:p>
        </p:txBody>
      </p:sp>
    </p:spTree>
    <p:extLst>
      <p:ext uri="{BB962C8B-B14F-4D97-AF65-F5344CB8AC3E}">
        <p14:creationId xmlns:p14="http://schemas.microsoft.com/office/powerpoint/2010/main" val="1065751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69475-665D-9F05-292D-E77FFCEDD752}"/>
              </a:ext>
            </a:extLst>
          </p:cNvPr>
          <p:cNvSpPr>
            <a:spLocks noGrp="1"/>
          </p:cNvSpPr>
          <p:nvPr>
            <p:ph type="title"/>
          </p:nvPr>
        </p:nvSpPr>
        <p:spPr/>
        <p:txBody>
          <a:bodyPr/>
          <a:lstStyle/>
          <a:p>
            <a:r>
              <a:rPr lang="en-US" dirty="0"/>
              <a:t>Regulator Efficiency and Circuit Losses (2)</a:t>
            </a:r>
          </a:p>
        </p:txBody>
      </p:sp>
      <p:sp>
        <p:nvSpPr>
          <p:cNvPr id="3" name="Content Placeholder 2">
            <a:extLst>
              <a:ext uri="{FF2B5EF4-FFF2-40B4-BE49-F238E27FC236}">
                <a16:creationId xmlns:a16="http://schemas.microsoft.com/office/drawing/2014/main" id="{713445AC-CFDA-EB09-A00B-42F2CDCD227E}"/>
              </a:ext>
            </a:extLst>
          </p:cNvPr>
          <p:cNvSpPr>
            <a:spLocks noGrp="1"/>
          </p:cNvSpPr>
          <p:nvPr>
            <p:ph idx="1"/>
          </p:nvPr>
        </p:nvSpPr>
        <p:spPr/>
        <p:txBody>
          <a:bodyPr/>
          <a:lstStyle/>
          <a:p>
            <a:r>
              <a:rPr lang="en-US" dirty="0"/>
              <a:t>Switching efficiency is affected by the time it takes for the chosen device to switch from its “on” state into its “off” state and vice versa.</a:t>
            </a:r>
          </a:p>
          <a:p>
            <a:r>
              <a:rPr lang="en-US" dirty="0"/>
              <a:t>Magnetic energy loss causes:</a:t>
            </a:r>
          </a:p>
          <a:p>
            <a:pPr lvl="1"/>
            <a:r>
              <a:rPr lang="en-US" dirty="0"/>
              <a:t>Inductor core material</a:t>
            </a:r>
          </a:p>
          <a:p>
            <a:pPr lvl="1"/>
            <a:r>
              <a:rPr lang="en-US" dirty="0"/>
              <a:t>Wire winding method</a:t>
            </a:r>
          </a:p>
          <a:p>
            <a:r>
              <a:rPr lang="en-US" dirty="0"/>
              <a:t>The chosen wiring and circuitry for the converter’s controls cause minimal losses within power efficiency but are still considered when calculating the overall converter efficiency [3].</a:t>
            </a:r>
          </a:p>
        </p:txBody>
      </p:sp>
    </p:spTree>
    <p:extLst>
      <p:ext uri="{BB962C8B-B14F-4D97-AF65-F5344CB8AC3E}">
        <p14:creationId xmlns:p14="http://schemas.microsoft.com/office/powerpoint/2010/main" val="224335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A4827-F2F7-141A-BC34-74916AEC3DAA}"/>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5496FE01-D1AD-AD2E-8D03-91C390E1F98B}"/>
              </a:ext>
            </a:extLst>
          </p:cNvPr>
          <p:cNvSpPr>
            <a:spLocks noGrp="1"/>
          </p:cNvSpPr>
          <p:nvPr>
            <p:ph idx="1"/>
          </p:nvPr>
        </p:nvSpPr>
        <p:spPr/>
        <p:txBody>
          <a:bodyPr/>
          <a:lstStyle/>
          <a:p>
            <a:r>
              <a:rPr lang="en-US" dirty="0"/>
              <a:t>Energy efficient</a:t>
            </a:r>
          </a:p>
          <a:p>
            <a:r>
              <a:rPr lang="en-US" dirty="0"/>
              <a:t>Fewer external components</a:t>
            </a:r>
          </a:p>
          <a:p>
            <a:r>
              <a:rPr lang="en-US" dirty="0"/>
              <a:t>Smaller components</a:t>
            </a:r>
          </a:p>
          <a:p>
            <a:r>
              <a:rPr lang="en-US" dirty="0"/>
              <a:t>Availability of both step-up and step-down voltages</a:t>
            </a:r>
          </a:p>
          <a:p>
            <a:r>
              <a:rPr lang="en-US" dirty="0"/>
              <a:t>Cost efficient [4]</a:t>
            </a:r>
          </a:p>
        </p:txBody>
      </p:sp>
    </p:spTree>
    <p:extLst>
      <p:ext uri="{BB962C8B-B14F-4D97-AF65-F5344CB8AC3E}">
        <p14:creationId xmlns:p14="http://schemas.microsoft.com/office/powerpoint/2010/main" val="1536812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A1C5F-CB3B-DAAE-5EE7-5CB93AAE2D34}"/>
              </a:ext>
            </a:extLst>
          </p:cNvPr>
          <p:cNvSpPr>
            <a:spLocks noGrp="1"/>
          </p:cNvSpPr>
          <p:nvPr>
            <p:ph type="title"/>
          </p:nvPr>
        </p:nvSpPr>
        <p:spPr>
          <a:xfrm>
            <a:off x="648930" y="629266"/>
            <a:ext cx="9252154" cy="1223983"/>
          </a:xfrm>
        </p:spPr>
        <p:txBody>
          <a:bodyPr>
            <a:normAutofit/>
          </a:bodyPr>
          <a:lstStyle/>
          <a:p>
            <a:r>
              <a:rPr lang="en-US" dirty="0"/>
              <a:t>Disadvantages</a:t>
            </a:r>
          </a:p>
        </p:txBody>
      </p:sp>
      <p:sp>
        <p:nvSpPr>
          <p:cNvPr id="3" name="Content Placeholder 2">
            <a:extLst>
              <a:ext uri="{FF2B5EF4-FFF2-40B4-BE49-F238E27FC236}">
                <a16:creationId xmlns:a16="http://schemas.microsoft.com/office/drawing/2014/main" id="{BAAAB274-B501-FCD9-B582-BEDFA37F02E2}"/>
              </a:ext>
            </a:extLst>
          </p:cNvPr>
          <p:cNvSpPr>
            <a:spLocks noGrp="1"/>
          </p:cNvSpPr>
          <p:nvPr>
            <p:ph idx="1"/>
          </p:nvPr>
        </p:nvSpPr>
        <p:spPr>
          <a:xfrm>
            <a:off x="1103311" y="2052214"/>
            <a:ext cx="5965394" cy="4196185"/>
          </a:xfrm>
        </p:spPr>
        <p:txBody>
          <a:bodyPr>
            <a:normAutofit/>
          </a:bodyPr>
          <a:lstStyle/>
          <a:p>
            <a:r>
              <a:rPr lang="en-US" dirty="0"/>
              <a:t>High gains not possible</a:t>
            </a:r>
          </a:p>
          <a:p>
            <a:r>
              <a:rPr lang="en-US" dirty="0"/>
              <a:t>No input/output isolation [4]</a:t>
            </a:r>
          </a:p>
          <a:p>
            <a:pPr marL="0" indent="0">
              <a:buNone/>
            </a:pPr>
            <a:endParaRPr lang="en-US" dirty="0"/>
          </a:p>
        </p:txBody>
      </p:sp>
      <p:pic>
        <p:nvPicPr>
          <p:cNvPr id="4" name="Picture 3" descr="A close-up of a circuit board&#10;&#10;Description automatically generated">
            <a:extLst>
              <a:ext uri="{FF2B5EF4-FFF2-40B4-BE49-F238E27FC236}">
                <a16:creationId xmlns:a16="http://schemas.microsoft.com/office/drawing/2014/main" id="{BA1FE6F8-3308-6698-1D4C-E1BF62DE324E}"/>
              </a:ext>
            </a:extLst>
          </p:cNvPr>
          <p:cNvPicPr>
            <a:picLocks noChangeAspect="1"/>
          </p:cNvPicPr>
          <p:nvPr/>
        </p:nvPicPr>
        <p:blipFill>
          <a:blip r:embed="rId3"/>
          <a:stretch>
            <a:fillRect/>
          </a:stretch>
        </p:blipFill>
        <p:spPr>
          <a:xfrm>
            <a:off x="5477255" y="1241257"/>
            <a:ext cx="4008888" cy="4008888"/>
          </a:xfrm>
          <a:prstGeom prst="rect">
            <a:avLst/>
          </a:prstGeom>
          <a:effectLst>
            <a:outerShdw blurRad="50800" dist="38100" dir="5400000" algn="t" rotWithShape="0">
              <a:prstClr val="black">
                <a:alpha val="43000"/>
              </a:prstClr>
            </a:outerShdw>
          </a:effectLst>
        </p:spPr>
      </p:pic>
      <p:sp>
        <p:nvSpPr>
          <p:cNvPr id="5" name="TextBox 4">
            <a:extLst>
              <a:ext uri="{FF2B5EF4-FFF2-40B4-BE49-F238E27FC236}">
                <a16:creationId xmlns:a16="http://schemas.microsoft.com/office/drawing/2014/main" id="{ECC4B63A-37D0-6AB4-9C51-B4C8FA23C0F4}"/>
              </a:ext>
            </a:extLst>
          </p:cNvPr>
          <p:cNvSpPr txBox="1"/>
          <p:nvPr/>
        </p:nvSpPr>
        <p:spPr>
          <a:xfrm>
            <a:off x="5477255" y="5433060"/>
            <a:ext cx="4008888" cy="523220"/>
          </a:xfrm>
          <a:prstGeom prst="rect">
            <a:avLst/>
          </a:prstGeom>
          <a:noFill/>
        </p:spPr>
        <p:txBody>
          <a:bodyPr wrap="square" rtlCol="0">
            <a:spAutoFit/>
          </a:bodyPr>
          <a:lstStyle/>
          <a:p>
            <a:r>
              <a:rPr lang="en-US" sz="1400" dirty="0"/>
              <a:t>Figure 4. Buck-boost Converter Example</a:t>
            </a:r>
          </a:p>
          <a:p>
            <a:r>
              <a:rPr lang="en-US" sz="1400" dirty="0"/>
              <a:t>Source: Adapted from [5]</a:t>
            </a:r>
          </a:p>
        </p:txBody>
      </p:sp>
    </p:spTree>
    <p:extLst>
      <p:ext uri="{BB962C8B-B14F-4D97-AF65-F5344CB8AC3E}">
        <p14:creationId xmlns:p14="http://schemas.microsoft.com/office/powerpoint/2010/main" val="1270780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86485-7524-364E-A884-6682F8ACFDC1}"/>
              </a:ext>
            </a:extLst>
          </p:cNvPr>
          <p:cNvSpPr>
            <a:spLocks noGrp="1"/>
          </p:cNvSpPr>
          <p:nvPr>
            <p:ph type="title"/>
          </p:nvPr>
        </p:nvSpPr>
        <p:spPr>
          <a:xfrm>
            <a:off x="648930" y="629266"/>
            <a:ext cx="9252154" cy="1223983"/>
          </a:xfrm>
        </p:spPr>
        <p:txBody>
          <a:bodyPr>
            <a:normAutofit/>
          </a:bodyPr>
          <a:lstStyle/>
          <a:p>
            <a:r>
              <a:rPr lang="en-US" dirty="0"/>
              <a:t>Uses </a:t>
            </a:r>
          </a:p>
        </p:txBody>
      </p:sp>
      <p:sp>
        <p:nvSpPr>
          <p:cNvPr id="3" name="Content Placeholder 2">
            <a:extLst>
              <a:ext uri="{FF2B5EF4-FFF2-40B4-BE49-F238E27FC236}">
                <a16:creationId xmlns:a16="http://schemas.microsoft.com/office/drawing/2014/main" id="{8FCEF9B1-D796-FCE0-02B4-8272DAE2EBC0}"/>
              </a:ext>
            </a:extLst>
          </p:cNvPr>
          <p:cNvSpPr>
            <a:spLocks noGrp="1"/>
          </p:cNvSpPr>
          <p:nvPr>
            <p:ph idx="1"/>
          </p:nvPr>
        </p:nvSpPr>
        <p:spPr>
          <a:xfrm>
            <a:off x="1103311" y="2052214"/>
            <a:ext cx="4338409" cy="4196185"/>
          </a:xfrm>
        </p:spPr>
        <p:txBody>
          <a:bodyPr>
            <a:normAutofit/>
          </a:bodyPr>
          <a:lstStyle/>
          <a:p>
            <a:r>
              <a:rPr lang="en-US" dirty="0"/>
              <a:t>Portable and handheld devices</a:t>
            </a:r>
          </a:p>
          <a:p>
            <a:r>
              <a:rPr lang="en-US" dirty="0"/>
              <a:t>Energy collection and storage systems</a:t>
            </a:r>
          </a:p>
          <a:p>
            <a:r>
              <a:rPr lang="en-US" dirty="0"/>
              <a:t>Vehicles</a:t>
            </a:r>
          </a:p>
          <a:p>
            <a:r>
              <a:rPr lang="en-US" dirty="0"/>
              <a:t>Industrial and communication technology</a:t>
            </a:r>
          </a:p>
          <a:p>
            <a:r>
              <a:rPr lang="en-US" dirty="0"/>
              <a:t>Lighting [3]</a:t>
            </a:r>
          </a:p>
        </p:txBody>
      </p:sp>
      <p:pic>
        <p:nvPicPr>
          <p:cNvPr id="4" name="Picture 3" descr="Diagram of a vehicle with different components&#10;&#10;Description automatically generated with medium confidence">
            <a:extLst>
              <a:ext uri="{FF2B5EF4-FFF2-40B4-BE49-F238E27FC236}">
                <a16:creationId xmlns:a16="http://schemas.microsoft.com/office/drawing/2014/main" id="{52782FD4-3209-9A44-AB8A-F87ADB702228}"/>
              </a:ext>
            </a:extLst>
          </p:cNvPr>
          <p:cNvPicPr>
            <a:picLocks noChangeAspect="1"/>
          </p:cNvPicPr>
          <p:nvPr/>
        </p:nvPicPr>
        <p:blipFill>
          <a:blip r:embed="rId3"/>
          <a:stretch>
            <a:fillRect/>
          </a:stretch>
        </p:blipFill>
        <p:spPr>
          <a:xfrm>
            <a:off x="6091916" y="2787399"/>
            <a:ext cx="5451627" cy="2725813"/>
          </a:xfrm>
          <a:prstGeom prst="rect">
            <a:avLst/>
          </a:prstGeom>
          <a:effectLst>
            <a:outerShdw blurRad="50800" dist="38100" dir="5400000" algn="t" rotWithShape="0">
              <a:prstClr val="black">
                <a:alpha val="43000"/>
              </a:prstClr>
            </a:outerShdw>
          </a:effectLst>
        </p:spPr>
      </p:pic>
      <p:sp>
        <p:nvSpPr>
          <p:cNvPr id="5" name="TextBox 4">
            <a:extLst>
              <a:ext uri="{FF2B5EF4-FFF2-40B4-BE49-F238E27FC236}">
                <a16:creationId xmlns:a16="http://schemas.microsoft.com/office/drawing/2014/main" id="{B3235742-6B6D-EB05-B811-6F0BF79092DD}"/>
              </a:ext>
            </a:extLst>
          </p:cNvPr>
          <p:cNvSpPr txBox="1"/>
          <p:nvPr/>
        </p:nvSpPr>
        <p:spPr>
          <a:xfrm>
            <a:off x="6091916" y="5692140"/>
            <a:ext cx="5451627" cy="523220"/>
          </a:xfrm>
          <a:prstGeom prst="rect">
            <a:avLst/>
          </a:prstGeom>
          <a:noFill/>
        </p:spPr>
        <p:txBody>
          <a:bodyPr wrap="square" rtlCol="0">
            <a:spAutoFit/>
          </a:bodyPr>
          <a:lstStyle/>
          <a:p>
            <a:r>
              <a:rPr lang="en-US" sz="1400" dirty="0"/>
              <a:t>Figure 5. Converter Inside Electric Vehicle</a:t>
            </a:r>
          </a:p>
          <a:p>
            <a:r>
              <a:rPr lang="en-US" sz="1400" dirty="0"/>
              <a:t>Source: Adapted from [6] </a:t>
            </a:r>
          </a:p>
        </p:txBody>
      </p:sp>
    </p:spTree>
    <p:extLst>
      <p:ext uri="{BB962C8B-B14F-4D97-AF65-F5344CB8AC3E}">
        <p14:creationId xmlns:p14="http://schemas.microsoft.com/office/powerpoint/2010/main" val="3062528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1E498-95C9-1513-A29B-53ED00E1298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8E376CD-BBCE-9A11-9D1B-A248AEE9236C}"/>
              </a:ext>
            </a:extLst>
          </p:cNvPr>
          <p:cNvSpPr>
            <a:spLocks noGrp="1"/>
          </p:cNvSpPr>
          <p:nvPr>
            <p:ph idx="1"/>
          </p:nvPr>
        </p:nvSpPr>
        <p:spPr/>
        <p:txBody>
          <a:bodyPr>
            <a:normAutofit/>
          </a:bodyPr>
          <a:lstStyle/>
          <a:p>
            <a:r>
              <a:rPr lang="en-US" sz="1200" dirty="0"/>
              <a:t>[1] Monolithic Power Systems. “Voltage Regulator Types and Working Principles”. (2024). Accessed: Mar. 20, 2024. [online]. Available: https://www.monolithicpower.com/en/voltage-regulator-types#:~:text=There%20are%20two%20main%20types,regulators%20operate%20with%20high%20efficiency.</a:t>
            </a:r>
          </a:p>
          <a:p>
            <a:r>
              <a:rPr lang="en-US" sz="1200" dirty="0"/>
              <a:t>[2] </a:t>
            </a:r>
            <a:r>
              <a:rPr lang="en-US" sz="1200" dirty="0" err="1"/>
              <a:t>DigiKey</a:t>
            </a:r>
            <a:r>
              <a:rPr lang="en-US" sz="1200" dirty="0"/>
              <a:t>. “Linear Voltage Regulator vs. Switching Regulator”. (Nov. 2017). Accessed: Mar. 21, 2024. [online]. Available: https://forum.digikey.com/t/linear-voltage-regulator-vs-switching-regulator/817</a:t>
            </a:r>
          </a:p>
          <a:p>
            <a:r>
              <a:rPr lang="en-US" sz="1200" dirty="0"/>
              <a:t>[3] Monolithic Power Systems. “Buck-Boost Converters”. (2024). Accessed: Mar. 20, 2024. [online]. Available: https://www.monolithicpower.com/en/power-electronics/dc-dc-converters/buck-boost-converters#:~:text=The%20buck-boost%20converter%20operates%20using%20a%20switch%2C%20typically%20a,the%20output%20through%20the%20diode.</a:t>
            </a:r>
          </a:p>
          <a:p>
            <a:r>
              <a:rPr lang="en-US" sz="1200" dirty="0"/>
              <a:t>[4] L. James, “Advantages of buck-boost converters”. Power &amp; Beyond. Accessed: Mar. 20, 2024. [online]. Available: https://www.power-and-beyond.com/advantages-of-buck-boost-converters-a-f75372c245154eb05a436628cb0a8faa/#:~:text=Buck-boost%20converters%20are%20also,–%20no%20in-between).</a:t>
            </a:r>
          </a:p>
          <a:p>
            <a:r>
              <a:rPr lang="en-US" sz="1200" dirty="0"/>
              <a:t>[5] </a:t>
            </a:r>
            <a:r>
              <a:rPr lang="en-US" sz="1200" dirty="0" err="1"/>
              <a:t>Ebay</a:t>
            </a:r>
            <a:r>
              <a:rPr lang="en-US" sz="1200" dirty="0"/>
              <a:t>. Accessed: Mar. 21, 2024. [online]. Available: https://www.ebay.com/itm/225508000268</a:t>
            </a:r>
          </a:p>
          <a:p>
            <a:r>
              <a:rPr lang="en-US" sz="1200" dirty="0"/>
              <a:t>[6] C. Gonzalez-Castano, C. Restrepo, S. </a:t>
            </a:r>
            <a:r>
              <a:rPr lang="en-US" sz="1200" dirty="0" err="1"/>
              <a:t>Kouro</a:t>
            </a:r>
            <a:r>
              <a:rPr lang="en-US" sz="1200" dirty="0"/>
              <a:t>, E. Vidal-</a:t>
            </a:r>
            <a:r>
              <a:rPr lang="en-US" sz="1200" dirty="0" err="1"/>
              <a:t>Idiarte</a:t>
            </a:r>
            <a:r>
              <a:rPr lang="en-US" sz="1200" dirty="0"/>
              <a:t>, J. </a:t>
            </a:r>
            <a:r>
              <a:rPr lang="en-US" sz="1200" dirty="0" err="1"/>
              <a:t>Calvente</a:t>
            </a:r>
            <a:r>
              <a:rPr lang="en-US" sz="1200" dirty="0"/>
              <a:t>, “A Bidirectional Versatile Buck-Boost Converter Driver for Electric Vehicle Applications,” Sensors, vol. 21, no. 17, Aug. 2024. Accessed: Mar. 21, 2024. </a:t>
            </a:r>
            <a:r>
              <a:rPr lang="en-US" sz="1200" dirty="0" err="1"/>
              <a:t>doi</a:t>
            </a:r>
            <a:r>
              <a:rPr lang="en-US" sz="1200" dirty="0"/>
              <a:t>: </a:t>
            </a:r>
            <a:r>
              <a:rPr lang="en-US" sz="1200" b="1" i="0" u="none" strike="noStrike" dirty="0">
                <a:solidFill>
                  <a:srgbClr val="4F5671"/>
                </a:solidFill>
                <a:effectLst/>
                <a:latin typeface="Arial" panose="020B0604020202020204" pitchFamily="34" charset="0"/>
                <a:hlinkClick r:id="rId2"/>
              </a:rPr>
              <a:t>10.3390/s21175712</a:t>
            </a:r>
            <a:r>
              <a:rPr lang="en-US" sz="1200" i="0" u="none" strike="noStrike" dirty="0">
                <a:effectLst/>
                <a:latin typeface="Arial" panose="020B0604020202020204" pitchFamily="34" charset="0"/>
              </a:rPr>
              <a:t>. [online]. Available: https://www.mdpi.com/1424-8220/21/17/5712.</a:t>
            </a:r>
            <a:endParaRPr lang="en-US" sz="1200" dirty="0"/>
          </a:p>
        </p:txBody>
      </p:sp>
    </p:spTree>
    <p:extLst>
      <p:ext uri="{BB962C8B-B14F-4D97-AF65-F5344CB8AC3E}">
        <p14:creationId xmlns:p14="http://schemas.microsoft.com/office/powerpoint/2010/main" val="36031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E84DE8-5D42-66B9-9BF4-68B5338A28D7}"/>
              </a:ext>
            </a:extLst>
          </p:cNvPr>
          <p:cNvSpPr>
            <a:spLocks noGrp="1"/>
          </p:cNvSpPr>
          <p:nvPr>
            <p:ph type="title"/>
          </p:nvPr>
        </p:nvSpPr>
        <p:spPr>
          <a:xfrm>
            <a:off x="648930" y="629266"/>
            <a:ext cx="5616217" cy="1622321"/>
          </a:xfrm>
        </p:spPr>
        <p:txBody>
          <a:bodyPr>
            <a:normAutofit/>
          </a:bodyPr>
          <a:lstStyle/>
          <a:p>
            <a:r>
              <a:rPr lang="en-US">
                <a:solidFill>
                  <a:srgbClr val="EBEBEB"/>
                </a:solidFill>
              </a:rPr>
              <a:t>Intro</a:t>
            </a:r>
          </a:p>
        </p:txBody>
      </p:sp>
      <p:sp>
        <p:nvSpPr>
          <p:cNvPr id="1033"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035" name="Freeform: Shape 1034">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pic>
        <p:nvPicPr>
          <p:cNvPr id="1026" name="Picture 2" descr="Linear Voltage Regulator vs. Switching Regulator - Integrated Circuits  (ICs) - Electronic Component and Engineering Solution Forum - TechForum │  DigiKey">
            <a:extLst>
              <a:ext uri="{FF2B5EF4-FFF2-40B4-BE49-F238E27FC236}">
                <a16:creationId xmlns:a16="http://schemas.microsoft.com/office/drawing/2014/main" id="{46CE6513-1A2A-25F4-00FD-65FAF6D6580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37325" y="2438400"/>
            <a:ext cx="4306555" cy="1965960"/>
          </a:xfrm>
          <a:prstGeom prst="rect">
            <a:avLst/>
          </a:prstGeom>
          <a:noFill/>
          <a:effectLst/>
          <a:extLst>
            <a:ext uri="{909E8E84-426E-40DD-AFC4-6F175D3DCCD1}">
              <a14:hiddenFill xmlns:a14="http://schemas.microsoft.com/office/drawing/2010/main">
                <a:solidFill>
                  <a:srgbClr val="FFFFFF"/>
                </a:solidFill>
              </a14:hiddenFill>
            </a:ext>
          </a:extLst>
        </p:spPr>
      </p:pic>
      <p:sp>
        <p:nvSpPr>
          <p:cNvPr id="1037" name="Rectangle 1036">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1DE5F695-0C9A-0E44-CC47-91969C601B7D}"/>
              </a:ext>
            </a:extLst>
          </p:cNvPr>
          <p:cNvSpPr>
            <a:spLocks noGrp="1"/>
          </p:cNvSpPr>
          <p:nvPr>
            <p:ph idx="1"/>
          </p:nvPr>
        </p:nvSpPr>
        <p:spPr>
          <a:xfrm>
            <a:off x="648931" y="2438400"/>
            <a:ext cx="5616216" cy="3785419"/>
          </a:xfrm>
        </p:spPr>
        <p:txBody>
          <a:bodyPr>
            <a:normAutofit/>
          </a:bodyPr>
          <a:lstStyle/>
          <a:p>
            <a:r>
              <a:rPr lang="en-US">
                <a:solidFill>
                  <a:srgbClr val="FFFFFF"/>
                </a:solidFill>
              </a:rPr>
              <a:t>Voltage Regulators, also known as voltage converters, are a group of electronic components designed to provide a constant voltage output with a varying voltage input.</a:t>
            </a:r>
          </a:p>
          <a:p>
            <a:r>
              <a:rPr lang="en-US">
                <a:solidFill>
                  <a:srgbClr val="FFFFFF"/>
                </a:solidFill>
              </a:rPr>
              <a:t>There are two main types of these regulators: switching and linear.</a:t>
            </a:r>
          </a:p>
          <a:p>
            <a:r>
              <a:rPr lang="en-US">
                <a:solidFill>
                  <a:srgbClr val="FFFFFF"/>
                </a:solidFill>
              </a:rPr>
              <a:t>The main difference between the two types is the difference in the efficiencies in their outputs [1].</a:t>
            </a:r>
          </a:p>
          <a:p>
            <a:pPr marL="0" indent="0">
              <a:buNone/>
            </a:pPr>
            <a:endParaRPr lang="en-US">
              <a:solidFill>
                <a:srgbClr val="FFFFFF"/>
              </a:solidFill>
            </a:endParaRPr>
          </a:p>
        </p:txBody>
      </p:sp>
      <p:sp>
        <p:nvSpPr>
          <p:cNvPr id="4" name="TextBox 3">
            <a:extLst>
              <a:ext uri="{FF2B5EF4-FFF2-40B4-BE49-F238E27FC236}">
                <a16:creationId xmlns:a16="http://schemas.microsoft.com/office/drawing/2014/main" id="{6CC58091-921A-6103-F682-5EF159B20A89}"/>
              </a:ext>
            </a:extLst>
          </p:cNvPr>
          <p:cNvSpPr txBox="1"/>
          <p:nvPr/>
        </p:nvSpPr>
        <p:spPr>
          <a:xfrm>
            <a:off x="7214045" y="4404360"/>
            <a:ext cx="4329024" cy="461665"/>
          </a:xfrm>
          <a:prstGeom prst="rect">
            <a:avLst/>
          </a:prstGeom>
          <a:noFill/>
        </p:spPr>
        <p:txBody>
          <a:bodyPr wrap="square" rtlCol="0">
            <a:spAutoFit/>
          </a:bodyPr>
          <a:lstStyle/>
          <a:p>
            <a:r>
              <a:rPr lang="en-US" sz="1200" dirty="0"/>
              <a:t>Figure 1. Linear and Switching Regulator Circuits</a:t>
            </a:r>
          </a:p>
          <a:p>
            <a:r>
              <a:rPr lang="en-US" sz="1200" dirty="0"/>
              <a:t>Source: adapted from [2]</a:t>
            </a:r>
          </a:p>
        </p:txBody>
      </p:sp>
    </p:spTree>
    <p:extLst>
      <p:ext uri="{BB962C8B-B14F-4D97-AF65-F5344CB8AC3E}">
        <p14:creationId xmlns:p14="http://schemas.microsoft.com/office/powerpoint/2010/main" val="11710355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70462EF-E20D-FBAE-75D4-5382F00EFBB6}"/>
              </a:ext>
            </a:extLst>
          </p:cNvPr>
          <p:cNvSpPr>
            <a:spLocks noGrp="1"/>
          </p:cNvSpPr>
          <p:nvPr>
            <p:ph type="title"/>
          </p:nvPr>
        </p:nvSpPr>
        <p:spPr>
          <a:xfrm>
            <a:off x="648930" y="629267"/>
            <a:ext cx="9252154" cy="1016654"/>
          </a:xfrm>
        </p:spPr>
        <p:txBody>
          <a:bodyPr>
            <a:normAutofit/>
          </a:bodyPr>
          <a:lstStyle/>
          <a:p>
            <a:r>
              <a:rPr lang="en-US">
                <a:solidFill>
                  <a:srgbClr val="EBEBEB"/>
                </a:solidFill>
              </a:rPr>
              <a:t>Types</a:t>
            </a:r>
          </a:p>
        </p:txBody>
      </p:sp>
      <p:sp useBgFill="1">
        <p:nvSpPr>
          <p:cNvPr id="15" name="Freeform: Shape 14">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3" name="Content Placeholder 2">
            <a:extLst>
              <a:ext uri="{FF2B5EF4-FFF2-40B4-BE49-F238E27FC236}">
                <a16:creationId xmlns:a16="http://schemas.microsoft.com/office/drawing/2014/main" id="{4C69D9BC-D1E9-902A-04D6-D8C080E1CB4F}"/>
              </a:ext>
            </a:extLst>
          </p:cNvPr>
          <p:cNvSpPr>
            <a:spLocks noGrp="1"/>
          </p:cNvSpPr>
          <p:nvPr>
            <p:ph idx="1"/>
          </p:nvPr>
        </p:nvSpPr>
        <p:spPr>
          <a:xfrm>
            <a:off x="648931" y="2548281"/>
            <a:ext cx="5122606" cy="3658689"/>
          </a:xfrm>
        </p:spPr>
        <p:txBody>
          <a:bodyPr>
            <a:normAutofit/>
          </a:bodyPr>
          <a:lstStyle/>
          <a:p>
            <a:r>
              <a:rPr lang="en-US" dirty="0"/>
              <a:t>There are several different types of switching regulators including: </a:t>
            </a:r>
          </a:p>
          <a:p>
            <a:pPr lvl="1"/>
            <a:r>
              <a:rPr lang="en-US" dirty="0"/>
              <a:t>Step-up regulators</a:t>
            </a:r>
          </a:p>
          <a:p>
            <a:pPr lvl="1"/>
            <a:r>
              <a:rPr lang="en-US" dirty="0"/>
              <a:t>Step-down regulators</a:t>
            </a:r>
          </a:p>
          <a:p>
            <a:pPr lvl="1"/>
            <a:r>
              <a:rPr lang="en-US" dirty="0"/>
              <a:t>Inverting regulators</a:t>
            </a:r>
          </a:p>
          <a:p>
            <a:pPr lvl="1"/>
            <a:r>
              <a:rPr lang="en-US" dirty="0"/>
              <a:t>Step-up / Step-down regulators</a:t>
            </a:r>
          </a:p>
        </p:txBody>
      </p:sp>
      <p:pic>
        <p:nvPicPr>
          <p:cNvPr id="4" name="Picture 3" descr="A diagram of a circuit&#10;&#10;Description automatically generated">
            <a:extLst>
              <a:ext uri="{FF2B5EF4-FFF2-40B4-BE49-F238E27FC236}">
                <a16:creationId xmlns:a16="http://schemas.microsoft.com/office/drawing/2014/main" id="{D3F2EE82-73CB-A818-A2DD-D1F5FCD5E464}"/>
              </a:ext>
            </a:extLst>
          </p:cNvPr>
          <p:cNvPicPr>
            <a:picLocks noChangeAspect="1"/>
          </p:cNvPicPr>
          <p:nvPr/>
        </p:nvPicPr>
        <p:blipFill>
          <a:blip r:embed="rId2"/>
          <a:stretch>
            <a:fillRect/>
          </a:stretch>
        </p:blipFill>
        <p:spPr>
          <a:xfrm>
            <a:off x="5303290" y="3041977"/>
            <a:ext cx="6244338" cy="1529862"/>
          </a:xfrm>
          <a:prstGeom prst="rect">
            <a:avLst/>
          </a:prstGeom>
          <a:effectLst/>
        </p:spPr>
      </p:pic>
      <p:sp>
        <p:nvSpPr>
          <p:cNvPr id="5" name="TextBox 4">
            <a:extLst>
              <a:ext uri="{FF2B5EF4-FFF2-40B4-BE49-F238E27FC236}">
                <a16:creationId xmlns:a16="http://schemas.microsoft.com/office/drawing/2014/main" id="{D88446D0-14C0-8C26-F733-6781778640E5}"/>
              </a:ext>
            </a:extLst>
          </p:cNvPr>
          <p:cNvSpPr txBox="1"/>
          <p:nvPr/>
        </p:nvSpPr>
        <p:spPr>
          <a:xfrm>
            <a:off x="7370450" y="4687985"/>
            <a:ext cx="2466970" cy="461665"/>
          </a:xfrm>
          <a:prstGeom prst="rect">
            <a:avLst/>
          </a:prstGeom>
          <a:noFill/>
        </p:spPr>
        <p:txBody>
          <a:bodyPr wrap="square" rtlCol="0">
            <a:spAutoFit/>
          </a:bodyPr>
          <a:lstStyle/>
          <a:p>
            <a:r>
              <a:rPr lang="en-US" sz="1200" dirty="0"/>
              <a:t>Figure 2. Buck-boost Converter</a:t>
            </a:r>
          </a:p>
          <a:p>
            <a:r>
              <a:rPr lang="en-US" sz="1200" dirty="0"/>
              <a:t>Source: Adapted from [3]</a:t>
            </a:r>
          </a:p>
        </p:txBody>
      </p:sp>
    </p:spTree>
    <p:extLst>
      <p:ext uri="{BB962C8B-B14F-4D97-AF65-F5344CB8AC3E}">
        <p14:creationId xmlns:p14="http://schemas.microsoft.com/office/powerpoint/2010/main" val="75690011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9E28B-A0C5-6A0D-1AAF-AE9A1218757C}"/>
              </a:ext>
            </a:extLst>
          </p:cNvPr>
          <p:cNvSpPr>
            <a:spLocks noGrp="1"/>
          </p:cNvSpPr>
          <p:nvPr>
            <p:ph type="title"/>
          </p:nvPr>
        </p:nvSpPr>
        <p:spPr/>
        <p:txBody>
          <a:bodyPr/>
          <a:lstStyle/>
          <a:p>
            <a:r>
              <a:rPr lang="en-US" dirty="0"/>
              <a:t>What They Do</a:t>
            </a:r>
          </a:p>
        </p:txBody>
      </p:sp>
      <p:sp>
        <p:nvSpPr>
          <p:cNvPr id="3" name="Content Placeholder 2">
            <a:extLst>
              <a:ext uri="{FF2B5EF4-FFF2-40B4-BE49-F238E27FC236}">
                <a16:creationId xmlns:a16="http://schemas.microsoft.com/office/drawing/2014/main" id="{A9144BF3-0932-6424-20E7-5FC0C982E5E5}"/>
              </a:ext>
            </a:extLst>
          </p:cNvPr>
          <p:cNvSpPr>
            <a:spLocks noGrp="1"/>
          </p:cNvSpPr>
          <p:nvPr>
            <p:ph idx="1"/>
          </p:nvPr>
        </p:nvSpPr>
        <p:spPr/>
        <p:txBody>
          <a:bodyPr/>
          <a:lstStyle/>
          <a:p>
            <a:r>
              <a:rPr lang="en-US" dirty="0"/>
              <a:t>Switching regulators are used to convert only dc voltages specifically, they are also regularly referred to as dc-to-dc converters.</a:t>
            </a:r>
          </a:p>
          <a:p>
            <a:r>
              <a:rPr lang="en-US" dirty="0"/>
              <a:t>Step up/down regulators, also called buck/boost converters, specifically are used to convert input voltages to either higher or lower voltages depending on the desired output.</a:t>
            </a:r>
          </a:p>
          <a:p>
            <a:pPr marL="0" indent="0">
              <a:buNone/>
            </a:pPr>
            <a:endParaRPr lang="en-US" dirty="0"/>
          </a:p>
        </p:txBody>
      </p:sp>
    </p:spTree>
    <p:extLst>
      <p:ext uri="{BB962C8B-B14F-4D97-AF65-F5344CB8AC3E}">
        <p14:creationId xmlns:p14="http://schemas.microsoft.com/office/powerpoint/2010/main" val="1876279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8876-E3F7-4BE8-B1DC-F6DCC9291900}"/>
              </a:ext>
            </a:extLst>
          </p:cNvPr>
          <p:cNvSpPr>
            <a:spLocks noGrp="1"/>
          </p:cNvSpPr>
          <p:nvPr>
            <p:ph type="title"/>
          </p:nvPr>
        </p:nvSpPr>
        <p:spPr/>
        <p:txBody>
          <a:bodyPr/>
          <a:lstStyle/>
          <a:p>
            <a:r>
              <a:rPr lang="en-US" dirty="0"/>
              <a:t>How They Work (1)</a:t>
            </a:r>
          </a:p>
        </p:txBody>
      </p:sp>
      <p:sp>
        <p:nvSpPr>
          <p:cNvPr id="3" name="Content Placeholder 2">
            <a:extLst>
              <a:ext uri="{FF2B5EF4-FFF2-40B4-BE49-F238E27FC236}">
                <a16:creationId xmlns:a16="http://schemas.microsoft.com/office/drawing/2014/main" id="{4EF3FBA6-4F00-DA54-6E87-83C6FD12E807}"/>
              </a:ext>
            </a:extLst>
          </p:cNvPr>
          <p:cNvSpPr>
            <a:spLocks noGrp="1"/>
          </p:cNvSpPr>
          <p:nvPr>
            <p:ph idx="1"/>
          </p:nvPr>
        </p:nvSpPr>
        <p:spPr/>
        <p:txBody>
          <a:bodyPr/>
          <a:lstStyle/>
          <a:p>
            <a:r>
              <a:rPr lang="en-US" dirty="0"/>
              <a:t>Buck-boost converters use two separate modes to control if the converter is “bucking” or “boosting”. </a:t>
            </a:r>
          </a:p>
          <a:p>
            <a:r>
              <a:rPr lang="en-US" dirty="0"/>
              <a:t>While in “buck” mode the converter will produce a lower voltage than the input and while in “boost” mode it will produce a higher voltage.</a:t>
            </a:r>
          </a:p>
          <a:p>
            <a:r>
              <a:rPr lang="en-US" dirty="0"/>
              <a:t>They usually operate by using a transistor as a switch connected to a diode to control current flow through an inductor and a capacitor with energy being stored with the inductor in the “on” state and dispersed to the output via the diode in the “off” state.</a:t>
            </a:r>
          </a:p>
          <a:p>
            <a:r>
              <a:rPr lang="en-US" dirty="0"/>
              <a:t>The converter’s output voltage is controlled via the switch’s duty cycle which allows the converter to maintain a desired voltage level for prolonged periods [3].</a:t>
            </a:r>
          </a:p>
        </p:txBody>
      </p:sp>
    </p:spTree>
    <p:extLst>
      <p:ext uri="{BB962C8B-B14F-4D97-AF65-F5344CB8AC3E}">
        <p14:creationId xmlns:p14="http://schemas.microsoft.com/office/powerpoint/2010/main" val="1727330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D589-C3EA-524C-09AA-E48C1DA10CD1}"/>
              </a:ext>
            </a:extLst>
          </p:cNvPr>
          <p:cNvSpPr>
            <a:spLocks noGrp="1"/>
          </p:cNvSpPr>
          <p:nvPr>
            <p:ph type="title"/>
          </p:nvPr>
        </p:nvSpPr>
        <p:spPr/>
        <p:txBody>
          <a:bodyPr/>
          <a:lstStyle/>
          <a:p>
            <a:r>
              <a:rPr lang="en-US" dirty="0"/>
              <a:t>How They Work (2)</a:t>
            </a:r>
          </a:p>
        </p:txBody>
      </p:sp>
      <p:sp>
        <p:nvSpPr>
          <p:cNvPr id="3" name="Content Placeholder 2">
            <a:extLst>
              <a:ext uri="{FF2B5EF4-FFF2-40B4-BE49-F238E27FC236}">
                <a16:creationId xmlns:a16="http://schemas.microsoft.com/office/drawing/2014/main" id="{20377548-1B6C-FC2F-89DE-73360AB34EC8}"/>
              </a:ext>
            </a:extLst>
          </p:cNvPr>
          <p:cNvSpPr>
            <a:spLocks noGrp="1"/>
          </p:cNvSpPr>
          <p:nvPr>
            <p:ph idx="1"/>
          </p:nvPr>
        </p:nvSpPr>
        <p:spPr/>
        <p:txBody>
          <a:bodyPr/>
          <a:lstStyle/>
          <a:p>
            <a:r>
              <a:rPr lang="en-US" dirty="0"/>
              <a:t>When the switch is set in the “on” position the input voltage is connected directly to the inductor causing its current to rise in a linear fashion until reaching its maximum value.</a:t>
            </a:r>
          </a:p>
          <a:p>
            <a:r>
              <a:rPr lang="en-US" dirty="0"/>
              <a:t>When in the “off” position, the inductor current is passed through the diode to supply the desired voltage to the load over time the current inside the inductor is reduced to its minimum value resetting the cycle.</a:t>
            </a:r>
          </a:p>
          <a:p>
            <a:r>
              <a:rPr lang="en-US" dirty="0"/>
              <a:t>While in the resting state there is no voltage across the inductor [3].</a:t>
            </a:r>
          </a:p>
        </p:txBody>
      </p:sp>
    </p:spTree>
    <p:extLst>
      <p:ext uri="{BB962C8B-B14F-4D97-AF65-F5344CB8AC3E}">
        <p14:creationId xmlns:p14="http://schemas.microsoft.com/office/powerpoint/2010/main" val="1576481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834AC-5A1B-1B53-EA91-DDA7E3E85AE8}"/>
              </a:ext>
            </a:extLst>
          </p:cNvPr>
          <p:cNvSpPr>
            <a:spLocks noGrp="1"/>
          </p:cNvSpPr>
          <p:nvPr>
            <p:ph type="title"/>
          </p:nvPr>
        </p:nvSpPr>
        <p:spPr/>
        <p:txBody>
          <a:bodyPr/>
          <a:lstStyle/>
          <a:p>
            <a:r>
              <a:rPr lang="en-US" dirty="0"/>
              <a:t>Voltage Supply Calculations</a:t>
            </a:r>
          </a:p>
        </p:txBody>
      </p:sp>
      <p:sp>
        <p:nvSpPr>
          <p:cNvPr id="3" name="Content Placeholder 2">
            <a:extLst>
              <a:ext uri="{FF2B5EF4-FFF2-40B4-BE49-F238E27FC236}">
                <a16:creationId xmlns:a16="http://schemas.microsoft.com/office/drawing/2014/main" id="{F6D58D77-E45A-1D85-3D6D-96ABCDB774F7}"/>
              </a:ext>
            </a:extLst>
          </p:cNvPr>
          <p:cNvSpPr>
            <a:spLocks noGrp="1"/>
          </p:cNvSpPr>
          <p:nvPr>
            <p:ph idx="1"/>
          </p:nvPr>
        </p:nvSpPr>
        <p:spPr/>
        <p:txBody>
          <a:bodyPr/>
          <a:lstStyle/>
          <a:p>
            <a:r>
              <a:rPr lang="en-US" dirty="0"/>
              <a:t>The following are some examples of calculations for the supplied voltages:</a:t>
            </a:r>
          </a:p>
          <a:p>
            <a:r>
              <a:rPr lang="en-US" dirty="0"/>
              <a:t>Positive switch voltage = power supply voltage x time on</a:t>
            </a:r>
          </a:p>
          <a:p>
            <a:r>
              <a:rPr lang="en-US" dirty="0"/>
              <a:t>Negative switch voltage = load voltage x time off</a:t>
            </a:r>
          </a:p>
          <a:p>
            <a:pPr marL="0" indent="0">
              <a:buNone/>
            </a:pPr>
            <a:endParaRPr lang="en-US" dirty="0"/>
          </a:p>
        </p:txBody>
      </p:sp>
    </p:spTree>
    <p:extLst>
      <p:ext uri="{BB962C8B-B14F-4D97-AF65-F5344CB8AC3E}">
        <p14:creationId xmlns:p14="http://schemas.microsoft.com/office/powerpoint/2010/main" val="1841270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B97CF-A31D-B686-04AC-9704E39C825E}"/>
              </a:ext>
            </a:extLst>
          </p:cNvPr>
          <p:cNvSpPr>
            <a:spLocks noGrp="1"/>
          </p:cNvSpPr>
          <p:nvPr>
            <p:ph type="title"/>
          </p:nvPr>
        </p:nvSpPr>
        <p:spPr/>
        <p:txBody>
          <a:bodyPr/>
          <a:lstStyle/>
          <a:p>
            <a:r>
              <a:rPr lang="en-US" dirty="0"/>
              <a:t>Regulator Modes</a:t>
            </a:r>
          </a:p>
        </p:txBody>
      </p:sp>
      <p:sp>
        <p:nvSpPr>
          <p:cNvPr id="3" name="Content Placeholder 2">
            <a:extLst>
              <a:ext uri="{FF2B5EF4-FFF2-40B4-BE49-F238E27FC236}">
                <a16:creationId xmlns:a16="http://schemas.microsoft.com/office/drawing/2014/main" id="{AE4E7776-AF65-FFCD-B1D8-527B0D59A381}"/>
              </a:ext>
            </a:extLst>
          </p:cNvPr>
          <p:cNvSpPr>
            <a:spLocks noGrp="1"/>
          </p:cNvSpPr>
          <p:nvPr>
            <p:ph idx="1"/>
          </p:nvPr>
        </p:nvSpPr>
        <p:spPr/>
        <p:txBody>
          <a:bodyPr>
            <a:normAutofit fontScale="92500"/>
          </a:bodyPr>
          <a:lstStyle/>
          <a:p>
            <a:r>
              <a:rPr lang="en-US" dirty="0"/>
              <a:t>Buck-boost converters have two distinct modes that they operate in indicated by the behavior of the inductor’s current during the switching cycle:</a:t>
            </a:r>
          </a:p>
          <a:p>
            <a:pPr lvl="1"/>
            <a:r>
              <a:rPr lang="en-US" dirty="0"/>
              <a:t>Continuous Conduction Mode or CCM, current never reaches zero and is always positive.</a:t>
            </a:r>
          </a:p>
          <a:p>
            <a:pPr lvl="2"/>
            <a:r>
              <a:rPr lang="en-US" dirty="0"/>
              <a:t>Advantages: Better responsiveness and efficiency</a:t>
            </a:r>
          </a:p>
          <a:p>
            <a:pPr lvl="2"/>
            <a:r>
              <a:rPr lang="en-US" dirty="0"/>
              <a:t>Disadvantages: Larger inductor values</a:t>
            </a:r>
          </a:p>
          <a:p>
            <a:pPr lvl="1"/>
            <a:r>
              <a:rPr lang="en-US" dirty="0"/>
              <a:t>Discontinuous Conduction Mod or DCM, current periodically reaches zero.</a:t>
            </a:r>
          </a:p>
          <a:p>
            <a:pPr lvl="2"/>
            <a:r>
              <a:rPr lang="en-US" dirty="0"/>
              <a:t>Advantages: Smaller inductor values and more compact design</a:t>
            </a:r>
          </a:p>
          <a:p>
            <a:pPr lvl="2"/>
            <a:r>
              <a:rPr lang="en-US" dirty="0"/>
              <a:t>Disadvantages: Bigger output ripple and less efficiency</a:t>
            </a:r>
          </a:p>
          <a:p>
            <a:r>
              <a:rPr lang="en-US" dirty="0"/>
              <a:t>Some converters operate in both modes switching between the two when necessary [3].</a:t>
            </a:r>
          </a:p>
        </p:txBody>
      </p:sp>
    </p:spTree>
    <p:extLst>
      <p:ext uri="{BB962C8B-B14F-4D97-AF65-F5344CB8AC3E}">
        <p14:creationId xmlns:p14="http://schemas.microsoft.com/office/powerpoint/2010/main" val="4190422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6F14-1CB1-B5EF-7DC7-BA8A83489A35}"/>
              </a:ext>
            </a:extLst>
          </p:cNvPr>
          <p:cNvSpPr>
            <a:spLocks noGrp="1"/>
          </p:cNvSpPr>
          <p:nvPr>
            <p:ph type="title"/>
          </p:nvPr>
        </p:nvSpPr>
        <p:spPr/>
        <p:txBody>
          <a:bodyPr/>
          <a:lstStyle/>
          <a:p>
            <a:r>
              <a:rPr lang="en-US" dirty="0"/>
              <a:t>Mode Uses</a:t>
            </a:r>
          </a:p>
        </p:txBody>
      </p:sp>
      <p:sp>
        <p:nvSpPr>
          <p:cNvPr id="3" name="Content Placeholder 2">
            <a:extLst>
              <a:ext uri="{FF2B5EF4-FFF2-40B4-BE49-F238E27FC236}">
                <a16:creationId xmlns:a16="http://schemas.microsoft.com/office/drawing/2014/main" id="{7C353437-C12E-5527-8C43-E0F16C0ECD7F}"/>
              </a:ext>
            </a:extLst>
          </p:cNvPr>
          <p:cNvSpPr>
            <a:spLocks noGrp="1"/>
          </p:cNvSpPr>
          <p:nvPr>
            <p:ph idx="1"/>
          </p:nvPr>
        </p:nvSpPr>
        <p:spPr/>
        <p:txBody>
          <a:bodyPr/>
          <a:lstStyle/>
          <a:p>
            <a:r>
              <a:rPr lang="en-US" dirty="0"/>
              <a:t>CCM is frequently used in large power applications due to its highly reliable output and responsiveness.</a:t>
            </a:r>
          </a:p>
          <a:p>
            <a:r>
              <a:rPr lang="en-US" dirty="0"/>
              <a:t>CCM is also used when output voltage needs to remain relatively constant and cannot be widely varied.</a:t>
            </a:r>
          </a:p>
          <a:p>
            <a:r>
              <a:rPr lang="en-US" dirty="0"/>
              <a:t>DCM is typically used in low power applications and situations with extremely low load current due to its lower efficiency and higher output ripple voltage [3].</a:t>
            </a:r>
          </a:p>
        </p:txBody>
      </p:sp>
    </p:spTree>
    <p:extLst>
      <p:ext uri="{BB962C8B-B14F-4D97-AF65-F5344CB8AC3E}">
        <p14:creationId xmlns:p14="http://schemas.microsoft.com/office/powerpoint/2010/main" val="28435577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674</TotalTime>
  <Words>1456</Words>
  <Application>Microsoft Office PowerPoint</Application>
  <PresentationFormat>Widescreen</PresentationFormat>
  <Paragraphs>116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Ion</vt:lpstr>
      <vt:lpstr>Voltage Regulators</vt:lpstr>
      <vt:lpstr>Intro</vt:lpstr>
      <vt:lpstr>Types</vt:lpstr>
      <vt:lpstr>What They Do</vt:lpstr>
      <vt:lpstr>How They Work (1)</vt:lpstr>
      <vt:lpstr>How They Work (2)</vt:lpstr>
      <vt:lpstr>Voltage Supply Calculations</vt:lpstr>
      <vt:lpstr>Regulator Modes</vt:lpstr>
      <vt:lpstr>Mode Uses</vt:lpstr>
      <vt:lpstr>Design Process (1)</vt:lpstr>
      <vt:lpstr>Design Process (2)</vt:lpstr>
      <vt:lpstr>Typical Essential Components</vt:lpstr>
      <vt:lpstr>Design Parameter Equations</vt:lpstr>
      <vt:lpstr>Regulator Efficiency and Circuit Losses (1)</vt:lpstr>
      <vt:lpstr>Regulator Efficiency and Circuit Losses (2)</vt:lpstr>
      <vt:lpstr>Advantages</vt:lpstr>
      <vt:lpstr>Disadvantages</vt:lpstr>
      <vt:lpstr>Uses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Voltage Regulators</dc:title>
  <dc:creator>Rhoton, Bryan (barhoton42)</dc:creator>
  <cp:lastModifiedBy>Rhoton, Bryan (barhoton42)</cp:lastModifiedBy>
  <cp:revision>4</cp:revision>
  <dcterms:created xsi:type="dcterms:W3CDTF">2024-03-21T00:04:10Z</dcterms:created>
  <dcterms:modified xsi:type="dcterms:W3CDTF">2024-03-22T03:04:03Z</dcterms:modified>
</cp:coreProperties>
</file>