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9" r:id="rId3"/>
    <p:sldId id="569" r:id="rId4"/>
    <p:sldId id="554" r:id="rId5"/>
    <p:sldId id="570" r:id="rId6"/>
    <p:sldId id="571" r:id="rId7"/>
    <p:sldId id="395" r:id="rId8"/>
    <p:sldId id="396" r:id="rId9"/>
    <p:sldId id="539" r:id="rId10"/>
    <p:sldId id="561" r:id="rId11"/>
    <p:sldId id="562" r:id="rId12"/>
    <p:sldId id="573" r:id="rId13"/>
    <p:sldId id="563" r:id="rId14"/>
    <p:sldId id="564" r:id="rId15"/>
    <p:sldId id="565" r:id="rId16"/>
    <p:sldId id="595" r:id="rId17"/>
    <p:sldId id="572" r:id="rId18"/>
    <p:sldId id="566" r:id="rId19"/>
    <p:sldId id="583" r:id="rId20"/>
    <p:sldId id="589" r:id="rId21"/>
    <p:sldId id="3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69"/>
            <p14:sldId id="554"/>
            <p14:sldId id="570"/>
            <p14:sldId id="571"/>
            <p14:sldId id="395"/>
            <p14:sldId id="396"/>
            <p14:sldId id="539"/>
            <p14:sldId id="561"/>
            <p14:sldId id="562"/>
            <p14:sldId id="573"/>
            <p14:sldId id="563"/>
            <p14:sldId id="564"/>
            <p14:sldId id="565"/>
            <p14:sldId id="595"/>
            <p14:sldId id="572"/>
            <p14:sldId id="566"/>
            <p14:sldId id="583"/>
            <p14:sldId id="58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88" d="100"/>
          <a:sy n="88" d="100"/>
        </p:scale>
        <p:origin x="110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https://platform.openai.com/docs/guides/fine-tuning/train-and-test-splits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https://platform.openai.com/docs/guides/fine-tuning/create-a-fine-tuned-model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https://community.openai.com/t/is-there-any-way-to-get-gpt-4o-fine-tune-access/831437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Fine-Tuning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Part 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B051-3AFE-AA3F-E885-C7CAE5BD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</a:t>
            </a:r>
            <a:br>
              <a:rPr lang="en-US" dirty="0"/>
            </a:br>
            <a:r>
              <a:rPr lang="en-US" dirty="0"/>
              <a:t>Fine-Tuning Job</a:t>
            </a:r>
          </a:p>
        </p:txBody>
      </p:sp>
    </p:spTree>
    <p:extLst>
      <p:ext uri="{BB962C8B-B14F-4D97-AF65-F5344CB8AC3E}">
        <p14:creationId xmlns:p14="http://schemas.microsoft.com/office/powerpoint/2010/main" val="15258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9A52-BB04-C14C-6E5C-A4090C30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2" y="990600"/>
            <a:ext cx="11909257" cy="1399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A07B6-2CE9-4357-0ABD-353BAA3E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" y="3095353"/>
            <a:ext cx="12050628" cy="11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6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3EC-AFD7-92A2-3F61-0DFD40B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 to the Better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0B0AF-8F07-F11C-4F5B-3B94C671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07" y="2057400"/>
            <a:ext cx="90193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8BB-625D-8B36-3ABB-9EF9473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Simple Fine-Tuning Job (Code)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16542-7463-B1CD-5727-A6309B5A897A}"/>
              </a:ext>
            </a:extLst>
          </p:cNvPr>
          <p:cNvSpPr txBox="1"/>
          <p:nvPr/>
        </p:nvSpPr>
        <p:spPr>
          <a:xfrm>
            <a:off x="1752600" y="2274838"/>
            <a:ext cx="868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fine-tuning job using the uploaded training data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client.fine_tuning.jobs.create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training_file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fine_tune_file.id, 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"gpt-4o-mini-2024-07-18"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35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CB48C-772D-61EE-9F26-03DA69F0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75" y="0"/>
            <a:ext cx="6997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E3F64-7BBB-5A81-3373-8349DD98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34" y="0"/>
            <a:ext cx="5758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5489-9393-293A-607C-C341D997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57200"/>
            <a:ext cx="9144000" cy="1143000"/>
          </a:xfrm>
        </p:spPr>
        <p:txBody>
          <a:bodyPr/>
          <a:lstStyle/>
          <a:p>
            <a:r>
              <a:rPr lang="en-US" dirty="0"/>
              <a:t>Make Sure to Name Your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FC759-F2D5-1F65-9019-B995981C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4" y="2819400"/>
            <a:ext cx="10388932" cy="1933495"/>
          </a:xfrm>
          <a:prstGeom prst="rect">
            <a:avLst/>
          </a:prstGeom>
        </p:spPr>
      </p:pic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7DA5D6F1-3EB3-4C37-2E63-CFBCE836F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76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7C19-69CA-154A-8894-958A8AE5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Simple </a:t>
            </a:r>
            <a:br>
              <a:rPr lang="en-US" dirty="0"/>
            </a:br>
            <a:r>
              <a:rPr lang="en-US" dirty="0"/>
              <a:t>Fine-Tuned Model (UI)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82975-DF00-DF47-29F2-915E3908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4" y="0"/>
            <a:ext cx="4848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2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8BB-625D-8B36-3ABB-9EF94736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Fine-Tuning Job</a:t>
            </a:r>
            <a:br>
              <a:rPr lang="en-US" dirty="0"/>
            </a:br>
            <a:r>
              <a:rPr lang="en-US" dirty="0"/>
              <a:t>with All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0BE59-87D5-46AC-F64A-EF0BF5093CB2}"/>
              </a:ext>
            </a:extLst>
          </p:cNvPr>
          <p:cNvSpPr txBox="1"/>
          <p:nvPr/>
        </p:nvSpPr>
        <p:spPr>
          <a:xfrm>
            <a:off x="1409700" y="2209800"/>
            <a:ext cx="9372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fine-tuning job using the uploaded training data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my_ft_job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client.fine_tuning.jobs.create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"gpt-4o-mini-2024-07-18"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training_file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fine_tune_file.id,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validation_file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hyperparameters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batch_size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learning_rate_multiplier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n_epochs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marv_fine_tune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”,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integrations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406739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0411-CEA5-CD0B-89EA-D639824A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E2BC5-3DEA-3193-6CB3-1174E7BA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14" y="1676400"/>
            <a:ext cx="622857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901825"/>
            <a:ext cx="5638800" cy="4270375"/>
          </a:xfrm>
        </p:spPr>
        <p:txBody>
          <a:bodyPr>
            <a:normAutofit fontScale="77500" lnSpcReduction="20000"/>
          </a:bodyPr>
          <a:lstStyle/>
          <a:p>
            <a:r>
              <a:rPr lang="en-US" sz="4000" strike="sngStrike" dirty="0"/>
              <a:t>Understanding Pre-Training</a:t>
            </a:r>
          </a:p>
          <a:p>
            <a:r>
              <a:rPr lang="en-US" sz="4000" strike="sngStrike" dirty="0"/>
              <a:t>Understanding Fine-Tuning</a:t>
            </a:r>
          </a:p>
          <a:p>
            <a:r>
              <a:rPr lang="en-US" sz="4000" strike="sngStrike" dirty="0"/>
              <a:t>When to Use Fine-Tuning </a:t>
            </a:r>
          </a:p>
          <a:p>
            <a:r>
              <a:rPr lang="en-US" sz="4000" strike="sngStrike" dirty="0"/>
              <a:t>Preparing Training Data</a:t>
            </a:r>
          </a:p>
          <a:p>
            <a:r>
              <a:rPr lang="en-US" sz="4000" strike="sngStrike" dirty="0"/>
              <a:t>Cost Calculations</a:t>
            </a:r>
          </a:p>
          <a:p>
            <a:r>
              <a:rPr lang="en-US" sz="4000" dirty="0"/>
              <a:t>Train / Test Split</a:t>
            </a:r>
          </a:p>
          <a:p>
            <a:r>
              <a:rPr lang="en-US" sz="4000" dirty="0"/>
              <a:t>Creating Fine-Tuning Jobs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C160-FF0E-F5F3-FD0D-4DF79C29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901825"/>
            <a:ext cx="5486400" cy="42703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Analyzing the Training Metrics</a:t>
            </a:r>
          </a:p>
          <a:p>
            <a:r>
              <a:rPr lang="en-US" sz="4000" dirty="0"/>
              <a:t>Exploring Fine-Tuning Jobs</a:t>
            </a:r>
          </a:p>
          <a:p>
            <a:r>
              <a:rPr lang="en-US" sz="4000" dirty="0"/>
              <a:t>Understanding Checkpoints</a:t>
            </a:r>
          </a:p>
          <a:p>
            <a:r>
              <a:rPr lang="en-US" sz="4000" dirty="0"/>
              <a:t>Exploring Fine-Tuning Events</a:t>
            </a:r>
          </a:p>
          <a:p>
            <a:r>
              <a:rPr lang="en-US" sz="4000" dirty="0"/>
              <a:t>Using Fine-Tuned Models</a:t>
            </a:r>
          </a:p>
          <a:p>
            <a:r>
              <a:rPr lang="en-US" sz="4000" dirty="0"/>
              <a:t>Fine-Tuning Use Cases</a:t>
            </a:r>
          </a:p>
          <a:p>
            <a:r>
              <a:rPr lang="en-US" sz="4000" dirty="0"/>
              <a:t>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90ABCD31-0378-7874-D5CB-D07AFC126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76200"/>
            <a:ext cx="213360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9B47C-4CB6-2193-C164-33D5C2306886}"/>
              </a:ext>
            </a:extLst>
          </p:cNvPr>
          <p:cNvSpPr txBox="1"/>
          <p:nvPr/>
        </p:nvSpPr>
        <p:spPr>
          <a:xfrm>
            <a:off x="457200" y="2514600"/>
            <a:ext cx="1127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RateLimitError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Error code: 429 - {'error’: {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'message': 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"This fine-tune request has been rate-limited. Your organization has reached the maximum of 10 fine-tuning requests per day for the model 'gpt-4o-mini-2024-07-18'."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'type': '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invalid_request_error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'param': None,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'code': '</a:t>
            </a:r>
            <a:r>
              <a:rPr lang="en-US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daily_rate_limit_exceeded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141981-F400-CC50-1E86-F723C390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57200"/>
            <a:ext cx="9144000" cy="1143000"/>
          </a:xfrm>
        </p:spPr>
        <p:txBody>
          <a:bodyPr/>
          <a:lstStyle/>
          <a:p>
            <a:r>
              <a:rPr lang="en-US" dirty="0"/>
              <a:t>Watch Out for Per-Model Limits</a:t>
            </a:r>
          </a:p>
        </p:txBody>
      </p:sp>
    </p:spTree>
    <p:extLst>
      <p:ext uri="{BB962C8B-B14F-4D97-AF65-F5344CB8AC3E}">
        <p14:creationId xmlns:p14="http://schemas.microsoft.com/office/powerpoint/2010/main" val="372778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7DAF5-6815-07AA-08DB-D092F86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</a:t>
            </a:r>
          </a:p>
        </p:txBody>
      </p:sp>
    </p:spTree>
    <p:extLst>
      <p:ext uri="{BB962C8B-B14F-4D97-AF65-F5344CB8AC3E}">
        <p14:creationId xmlns:p14="http://schemas.microsoft.com/office/powerpoint/2010/main" val="121993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69757-0610-4E87-2E07-65D71B29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3" y="2452742"/>
            <a:ext cx="11526134" cy="19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152C1-D475-8042-C8EB-ACCABACA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Train / Test Split?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5EE9E1-8732-F475-6782-9181F963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Evaluation:</a:t>
            </a:r>
          </a:p>
          <a:p>
            <a:pPr lvl="1"/>
            <a:r>
              <a:rPr lang="en-US" dirty="0"/>
              <a:t>Prevent Overfitting: By evaluating a model on unseen data, we can assess its generalization capability. Overfitting occurs when a model learns the training data too well, including noise and outliers, leading to poor performance on new data.</a:t>
            </a:r>
          </a:p>
          <a:p>
            <a:pPr lvl="1"/>
            <a:r>
              <a:rPr lang="en-US" dirty="0"/>
              <a:t>Estimate Performance: It provides a more accurate estimate of how the model will perform in real-world scenarios by testing it on data that was not used during training.</a:t>
            </a:r>
          </a:p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Hyperparameter Tuning: Splitting the data into training and validation sets allows for tuning hyperparameters in a way that mimics real-world performance without biasing the model.</a:t>
            </a:r>
          </a:p>
          <a:p>
            <a:pPr lvl="1"/>
            <a:r>
              <a:rPr lang="en-US" dirty="0"/>
              <a:t>Model Selection: Helps in comparing different models or algorithms by evaluating their performance on the same test set. Prevention of Data </a:t>
            </a:r>
            <a:r>
              <a:rPr lang="en-US" dirty="0" err="1"/>
              <a:t>Leakage:Data</a:t>
            </a:r>
            <a:r>
              <a:rPr lang="en-US" dirty="0"/>
              <a:t> Integrity: Ensures that information from the test set does not leak into the training process, maintaining the integrity and validity of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138659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036F3-8FD4-FFB2-EBDA-EAD53942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Train / Test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7EAD9-E07F-DDA5-B3A1-296AD094D7F3}"/>
              </a:ext>
            </a:extLst>
          </p:cNvPr>
          <p:cNvSpPr txBox="1"/>
          <p:nvPr/>
        </p:nvSpPr>
        <p:spPr>
          <a:xfrm>
            <a:off x="1790700" y="1981200"/>
            <a:ext cx="8610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split_jsonl_file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train_ratio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0.8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Read the input file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Path(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file_path.open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f: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data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json.loads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(line)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line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f]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Shuffle the data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random.shuffle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(data)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Calculate split index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split_index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(data)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train_ratio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Split the data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train_data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data[: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split_index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test_data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data[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split_index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31505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6896786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34186</TotalTime>
  <Words>736</Words>
  <Application>Microsoft Office PowerPoint</Application>
  <PresentationFormat>Widescreen</PresentationFormat>
  <Paragraphs>94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Candara</vt:lpstr>
      <vt:lpstr>Consolas</vt:lpstr>
      <vt:lpstr>Tech Computer 16x9</vt:lpstr>
      <vt:lpstr>Fine-Tuning Models Part 4</vt:lpstr>
      <vt:lpstr>What We Will Cover</vt:lpstr>
      <vt:lpstr>Train / Test Split</vt:lpstr>
      <vt:lpstr>PowerPoint Presentation</vt:lpstr>
      <vt:lpstr>Why Train / Test Split?</vt:lpstr>
      <vt:lpstr>Demo: Creating a Train / Test Split</vt:lpstr>
      <vt:lpstr>PowerPoint Presentation</vt:lpstr>
      <vt:lpstr>Membership has its privileges</vt:lpstr>
      <vt:lpstr>https://www.youtube.com/@AINewsFresh</vt:lpstr>
      <vt:lpstr>Creating a Fine-Tuning Job</vt:lpstr>
      <vt:lpstr>PowerPoint Presentation</vt:lpstr>
      <vt:lpstr>Get Access to the Better Models</vt:lpstr>
      <vt:lpstr>Demo: Creating a Simple Fine-Tuning Job (Code)</vt:lpstr>
      <vt:lpstr>PowerPoint Presentation</vt:lpstr>
      <vt:lpstr>PowerPoint Presentation</vt:lpstr>
      <vt:lpstr>Make Sure to Name Your Models</vt:lpstr>
      <vt:lpstr>Demo: Creating a Simple  Fine-Tuned Model (UI)</vt:lpstr>
      <vt:lpstr>Demo: Creating a Fine-Tuning Job with All Parameters</vt:lpstr>
      <vt:lpstr>Notification Email</vt:lpstr>
      <vt:lpstr>Watch Out for Per-Model Limits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99</cp:revision>
  <dcterms:created xsi:type="dcterms:W3CDTF">2024-02-05T00:50:55Z</dcterms:created>
  <dcterms:modified xsi:type="dcterms:W3CDTF">2024-08-11T10:12:52Z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