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69" r:id="rId3"/>
    <p:sldId id="591" r:id="rId4"/>
    <p:sldId id="592" r:id="rId5"/>
    <p:sldId id="594" r:id="rId6"/>
    <p:sldId id="593" r:id="rId7"/>
    <p:sldId id="395" r:id="rId8"/>
    <p:sldId id="396" r:id="rId9"/>
    <p:sldId id="539" r:id="rId10"/>
    <p:sldId id="584" r:id="rId11"/>
    <p:sldId id="580" r:id="rId12"/>
    <p:sldId id="582" r:id="rId13"/>
    <p:sldId id="581" r:id="rId14"/>
    <p:sldId id="587" r:id="rId15"/>
    <p:sldId id="588" r:id="rId16"/>
    <p:sldId id="590" r:id="rId17"/>
    <p:sldId id="596" r:id="rId18"/>
    <p:sldId id="597" r:id="rId19"/>
    <p:sldId id="599" r:id="rId20"/>
    <p:sldId id="598" r:id="rId21"/>
    <p:sldId id="609" r:id="rId22"/>
    <p:sldId id="610" r:id="rId23"/>
    <p:sldId id="654" r:id="rId24"/>
    <p:sldId id="655" r:id="rId25"/>
    <p:sldId id="611" r:id="rId26"/>
    <p:sldId id="612" r:id="rId27"/>
    <p:sldId id="39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9469B4-21D8-4B4C-8832-24530C8F1201}">
          <p14:sldIdLst>
            <p14:sldId id="256"/>
            <p14:sldId id="469"/>
            <p14:sldId id="591"/>
            <p14:sldId id="592"/>
            <p14:sldId id="594"/>
            <p14:sldId id="593"/>
            <p14:sldId id="395"/>
            <p14:sldId id="396"/>
            <p14:sldId id="539"/>
            <p14:sldId id="584"/>
            <p14:sldId id="580"/>
            <p14:sldId id="582"/>
            <p14:sldId id="581"/>
            <p14:sldId id="587"/>
            <p14:sldId id="588"/>
            <p14:sldId id="590"/>
            <p14:sldId id="596"/>
            <p14:sldId id="597"/>
            <p14:sldId id="599"/>
            <p14:sldId id="598"/>
            <p14:sldId id="609"/>
            <p14:sldId id="610"/>
            <p14:sldId id="654"/>
            <p14:sldId id="655"/>
            <p14:sldId id="611"/>
            <p14:sldId id="612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808" autoAdjust="0"/>
  </p:normalViewPr>
  <p:slideViewPr>
    <p:cSldViewPr>
      <p:cViewPr varScale="1">
        <p:scale>
          <a:sx n="88" d="100"/>
          <a:sy n="88" d="100"/>
        </p:scale>
        <p:origin x="110" y="5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5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https://platform.openai.com/docs/guides/fine-tuning/use-a-checkpointed-model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47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https://platform.openai.com/docs/guides/fine-tuning/use-a-checkpointed-model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14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https://platform.openai.com/docs/api-reference/fine-tuning/checkpoint-object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7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7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https://platform.openai.com/docs/api-reference/fine-tuning/list-events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https://platform.openai.com/docs/api-reference/fine-tuning/event-object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9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https://platform.openai.com/docs/api-reference/fine-tuning/cancel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38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https://platform.openai.com/docs/guides/fine-tuning/use-a-fine-tuned-model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25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24199"/>
            <a:ext cx="10363200" cy="2514601"/>
          </a:xfrm>
        </p:spPr>
        <p:txBody>
          <a:bodyPr>
            <a:normAutofit/>
          </a:bodyPr>
          <a:lstStyle/>
          <a:p>
            <a:r>
              <a:rPr lang="en-US" dirty="0"/>
              <a:t>Fine-Tuning</a:t>
            </a:r>
            <a:br>
              <a:rPr lang="en-US" dirty="0"/>
            </a:br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Part 8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794F-67A6-D6E5-DBB7-4585D6190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429000"/>
            <a:ext cx="1711037" cy="1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CCF505-8235-33C3-0132-4F337C9E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Fine-Tuning Events</a:t>
            </a:r>
          </a:p>
        </p:txBody>
      </p:sp>
    </p:spTree>
    <p:extLst>
      <p:ext uri="{BB962C8B-B14F-4D97-AF65-F5344CB8AC3E}">
        <p14:creationId xmlns:p14="http://schemas.microsoft.com/office/powerpoint/2010/main" val="224311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CBFC5-FFA5-B692-6FD5-C3797E0B1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19" y="327540"/>
            <a:ext cx="8124362" cy="62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0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DF64B-2F4A-F793-8718-85EB59599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392675"/>
            <a:ext cx="6972300" cy="60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6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B470-9E57-FB38-25F6-915C6CD2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List Fine-Tuning Events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BCC6B-99E9-F605-C47E-DBEE06B109F1}"/>
              </a:ext>
            </a:extLst>
          </p:cNvPr>
          <p:cNvSpPr txBox="1"/>
          <p:nvPr/>
        </p:nvSpPr>
        <p:spPr>
          <a:xfrm>
            <a:off x="1143000" y="251460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List the events for the first fine-tuning job in our list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ft_events_list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client.fine_tuning.jobs.list_events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fine_tuning_job_id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job.id,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limit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10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)</a:t>
            </a:r>
          </a:p>
          <a:p>
            <a:b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event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ft_events_list.data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(event.id, 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event.object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event.created_at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event.level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event.type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event.message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25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0F641-ACCC-DF68-76C0-B2FB957F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287" y="1381223"/>
            <a:ext cx="9671426" cy="409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5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0EE9-FDBB-995C-4311-0ECDDA51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Cancelling Fine-Tuning Jobs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F8A47-7849-8944-234C-5B49698B2A78}"/>
              </a:ext>
            </a:extLst>
          </p:cNvPr>
          <p:cNvSpPr txBox="1"/>
          <p:nvPr/>
        </p:nvSpPr>
        <p:spPr>
          <a:xfrm>
            <a:off x="457200" y="2819400"/>
            <a:ext cx="11049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Cancel the fine-tuning job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client.fine_tuning.jobs.cancel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(dead_ft_job_walking.id)</a:t>
            </a:r>
          </a:p>
        </p:txBody>
      </p:sp>
    </p:spTree>
    <p:extLst>
      <p:ext uri="{BB962C8B-B14F-4D97-AF65-F5344CB8AC3E}">
        <p14:creationId xmlns:p14="http://schemas.microsoft.com/office/powerpoint/2010/main" val="318259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2BAAB6-2DF6-0307-23EF-863F4B73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</a:t>
            </a:r>
            <a:br>
              <a:rPr lang="en-US" dirty="0"/>
            </a:br>
            <a:r>
              <a:rPr lang="en-US" dirty="0"/>
              <a:t>Fine-Tuned Models</a:t>
            </a:r>
          </a:p>
        </p:txBody>
      </p:sp>
    </p:spTree>
    <p:extLst>
      <p:ext uri="{BB962C8B-B14F-4D97-AF65-F5344CB8AC3E}">
        <p14:creationId xmlns:p14="http://schemas.microsoft.com/office/powerpoint/2010/main" val="338002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183D6B-E763-F08E-8009-98AC5FDA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87" y="1933662"/>
            <a:ext cx="11163826" cy="299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78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5C75-9CE1-FB32-71BE-FC69EE7C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Using Fine-Tuned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56293-D728-A61F-45D1-CEB1370B133B}"/>
              </a:ext>
            </a:extLst>
          </p:cNvPr>
          <p:cNvSpPr txBox="1"/>
          <p:nvPr/>
        </p:nvSpPr>
        <p:spPr>
          <a:xfrm>
            <a:off x="152400" y="2209800"/>
            <a:ext cx="1173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Use the fine-tuned model to generate a completion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client.chat.completions.create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“ft:gpt-4o-mini-2024-07-18:personal::9rD1XNCu”</a:t>
            </a:r>
            <a:r>
              <a:rPr lang="en-US" dirty="0"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"Marv is a factual chatbot that is also sarcastic."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"What is limburger cheese?"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completion.choices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message.content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6591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3BFBA-D6D4-40B2-3545-01987CD3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9" y="1243142"/>
            <a:ext cx="11079002" cy="43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8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E99D-C1DA-0A05-393C-535F37AF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6351-4E56-49A3-D7AF-45D384C19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901825"/>
            <a:ext cx="5638800" cy="4270375"/>
          </a:xfrm>
        </p:spPr>
        <p:txBody>
          <a:bodyPr>
            <a:normAutofit fontScale="55000" lnSpcReduction="20000"/>
          </a:bodyPr>
          <a:lstStyle/>
          <a:p>
            <a:r>
              <a:rPr lang="en-US" sz="4000" strike="sngStrike" dirty="0"/>
              <a:t>Understanding Pre-Training</a:t>
            </a:r>
          </a:p>
          <a:p>
            <a:r>
              <a:rPr lang="en-US" sz="4000" strike="sngStrike" dirty="0"/>
              <a:t>Understanding Fine-Tuning</a:t>
            </a:r>
          </a:p>
          <a:p>
            <a:r>
              <a:rPr lang="en-US" sz="4000" strike="sngStrike" dirty="0"/>
              <a:t>When to Use Fine-Tuning </a:t>
            </a:r>
          </a:p>
          <a:p>
            <a:r>
              <a:rPr lang="en-US" sz="4000" strike="sngStrike" dirty="0"/>
              <a:t>Preparing Training Data</a:t>
            </a:r>
          </a:p>
          <a:p>
            <a:r>
              <a:rPr lang="en-US" sz="4000" strike="sngStrike" dirty="0"/>
              <a:t>Cost Calculations</a:t>
            </a:r>
          </a:p>
          <a:p>
            <a:r>
              <a:rPr lang="en-US" sz="4000" strike="sngStrike" dirty="0"/>
              <a:t>Train / Test Split</a:t>
            </a:r>
          </a:p>
          <a:p>
            <a:r>
              <a:rPr lang="en-US" sz="4000" strike="sngStrike" dirty="0"/>
              <a:t>Creating Fine-Tuning Jobs</a:t>
            </a:r>
          </a:p>
          <a:p>
            <a:r>
              <a:rPr lang="en-US" sz="4000" strike="sngStrike" dirty="0"/>
              <a:t>Revisiting Hyperparameters</a:t>
            </a:r>
          </a:p>
          <a:p>
            <a:r>
              <a:rPr lang="en-US" sz="4000" strike="sngStrike" dirty="0"/>
              <a:t>Analyzing the Training Metrics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8C160-FF0E-F5F3-FD0D-4DF79C29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901825"/>
            <a:ext cx="5486400" cy="4270375"/>
          </a:xfrm>
        </p:spPr>
        <p:txBody>
          <a:bodyPr>
            <a:normAutofit fontScale="55000" lnSpcReduction="20000"/>
          </a:bodyPr>
          <a:lstStyle/>
          <a:p>
            <a:r>
              <a:rPr lang="en-US" sz="4000" strike="sngStrike" dirty="0"/>
              <a:t>Integrations</a:t>
            </a:r>
          </a:p>
          <a:p>
            <a:r>
              <a:rPr lang="en-US" sz="4000" strike="sngStrike" dirty="0"/>
              <a:t>Exploring Fine-Tuning Jobs</a:t>
            </a:r>
          </a:p>
          <a:p>
            <a:r>
              <a:rPr lang="en-US" sz="4000" dirty="0"/>
              <a:t>Understanding Checkpoints</a:t>
            </a:r>
          </a:p>
          <a:p>
            <a:r>
              <a:rPr lang="en-US" sz="4000" dirty="0"/>
              <a:t>Exploring Fine-Tuning Events</a:t>
            </a:r>
          </a:p>
          <a:p>
            <a:r>
              <a:rPr lang="en-US" sz="4000" dirty="0"/>
              <a:t>Using Fine-Tuned Models</a:t>
            </a:r>
          </a:p>
          <a:p>
            <a:r>
              <a:rPr lang="en-US" sz="4000" dirty="0"/>
              <a:t>Fine-Tuning Use Cases</a:t>
            </a:r>
          </a:p>
          <a:p>
            <a:r>
              <a:rPr lang="en-US" sz="4000" dirty="0"/>
              <a:t>Continued Fine-Tuning</a:t>
            </a:r>
          </a:p>
          <a:p>
            <a:r>
              <a:rPr lang="en-US" sz="4000" dirty="0"/>
              <a:t>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396700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CC1646-5739-E5F0-8C5E-CD3D131C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Using Checkpointed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8BAAA-6F14-88FA-8F7C-D5BAB9BD108F}"/>
              </a:ext>
            </a:extLst>
          </p:cNvPr>
          <p:cNvSpPr txBox="1"/>
          <p:nvPr/>
        </p:nvSpPr>
        <p:spPr>
          <a:xfrm>
            <a:off x="76200" y="2362200"/>
            <a:ext cx="120395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Use the checkpointed model to generate a completion</a:t>
            </a:r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completion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client.chat.completions.create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“ft:gpt-4o-mini-2024-07-18:personal::9rD1XEpY:ckpt-step-200”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"system"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"Marv is a factual chatbot that is also sarcastic."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"What is limburger cheese?"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]</a:t>
            </a: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1661449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C4E292-447D-24D3-F63A-F2DAB9BD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Use Cases</a:t>
            </a:r>
          </a:p>
        </p:txBody>
      </p:sp>
    </p:spTree>
    <p:extLst>
      <p:ext uri="{BB962C8B-B14F-4D97-AF65-F5344CB8AC3E}">
        <p14:creationId xmlns:p14="http://schemas.microsoft.com/office/powerpoint/2010/main" val="279807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75FE17-188F-4D86-647E-777E1A13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and 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B9D7D-0D61-DACF-CB49-21D25052354A}"/>
              </a:ext>
            </a:extLst>
          </p:cNvPr>
          <p:cNvSpPr txBox="1"/>
          <p:nvPr/>
        </p:nvSpPr>
        <p:spPr>
          <a:xfrm>
            <a:off x="266700" y="2590800"/>
            <a:ext cx="11658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"messages"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Marv is a factual chatbot that is also sarcastic.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What's the capital of France?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role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Paris, as if everyone doesn't know that already.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}]}</a:t>
            </a:r>
          </a:p>
        </p:txBody>
      </p:sp>
    </p:spTree>
    <p:extLst>
      <p:ext uri="{BB962C8B-B14F-4D97-AF65-F5344CB8AC3E}">
        <p14:creationId xmlns:p14="http://schemas.microsoft.com/office/powerpoint/2010/main" val="1955372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8F2-9DCC-6570-778C-DEC2B23A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8FDCC-B27E-E4E0-F444-A515AE65C177}"/>
              </a:ext>
            </a:extLst>
          </p:cNvPr>
          <p:cNvSpPr txBox="1"/>
          <p:nvPr/>
        </p:nvSpPr>
        <p:spPr>
          <a:xfrm>
            <a:off x="381000" y="2514600"/>
            <a:ext cx="10972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{"messages": [</a:t>
            </a:r>
          </a:p>
          <a:p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{"role":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"content":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Given a sports headline, provide the following fields in a JSON </a:t>
            </a:r>
            <a:r>
              <a:rPr lang="en-US" b="0" dirty="0" err="1">
                <a:solidFill>
                  <a:schemeClr val="accent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chemeClr val="accent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where applicable: \"player\" (full name), \"team\", \"sport\", and \"gender\".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{"role":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"content":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Lakers sign LeBron James to 2-year contract extension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{"role":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"content": </a:t>
            </a:r>
            <a:r>
              <a:rPr lang="en-US" b="0" dirty="0">
                <a:solidFill>
                  <a:schemeClr val="accent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"{\"player\": \"LeBron James\", \"team\": \"Lakers\", \"sport\": \"basketball\", \"gender\": \"male\" </a:t>
            </a:r>
            <a:r>
              <a:rPr lang="en-US" dirty="0">
                <a:solidFill>
                  <a:srgbClr val="CE9178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}"}]}</a:t>
            </a:r>
          </a:p>
        </p:txBody>
      </p:sp>
    </p:spTree>
    <p:extLst>
      <p:ext uri="{BB962C8B-B14F-4D97-AF65-F5344CB8AC3E}">
        <p14:creationId xmlns:p14="http://schemas.microsoft.com/office/powerpoint/2010/main" val="1574845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86E1-2898-B526-3208-35313CF5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Structured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0025E-484B-C9F8-D2FA-30B80FCC6FE4}"/>
              </a:ext>
            </a:extLst>
          </p:cNvPr>
          <p:cNvSpPr txBox="1"/>
          <p:nvPr/>
        </p:nvSpPr>
        <p:spPr>
          <a:xfrm>
            <a:off x="1181100" y="1876485"/>
            <a:ext cx="9829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Use the fine-tuned model to generate a completion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chat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completions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retrieved_job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fine_tuned_model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Use the fine-tuned model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"Given a sports headline, provide the following fields in a JSON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where applicable: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player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(full name),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team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sport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and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gender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"2024 Olympics: Biles earns 7th gold in dominant fashion"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]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Print the generated response</a:t>
            </a:r>
            <a:endParaRPr lang="en-US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"Generated Response:"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choices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</a:t>
            </a:r>
            <a:r>
              <a:rPr lang="en-US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258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AD4B-8B37-F43F-FC5C-A644B97A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858083"/>
          </a:xfrm>
        </p:spPr>
        <p:txBody>
          <a:bodyPr/>
          <a:lstStyle/>
          <a:p>
            <a:r>
              <a:rPr lang="en-US" dirty="0"/>
              <a:t>Tool Calling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37A1A-F754-0147-9032-926564BFE2ED}"/>
              </a:ext>
            </a:extLst>
          </p:cNvPr>
          <p:cNvSpPr txBox="1"/>
          <p:nvPr/>
        </p:nvSpPr>
        <p:spPr>
          <a:xfrm>
            <a:off x="304800" y="1571685"/>
            <a:ext cx="11811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"messages"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[{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chemeClr val="accent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chemeClr val="accent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What's the weather like in Tokyo right now?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 </a:t>
            </a:r>
          </a:p>
          <a:p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assistant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endParaRPr lang="en-US" sz="20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chemeClr val="accent3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function_call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"name"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chemeClr val="accent3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get_current_weather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"arguments"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chemeClr val="accent3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{\"location\": \"Tokyo, Japan\", \"format\": \"</a:t>
            </a:r>
            <a:r>
              <a:rPr lang="en-US" sz="2000" b="0" dirty="0" err="1">
                <a:solidFill>
                  <a:schemeClr val="accent3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celsius</a:t>
            </a:r>
            <a:r>
              <a:rPr lang="en-US" sz="2000" b="0" dirty="0">
                <a:solidFill>
                  <a:schemeClr val="accent3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\"}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}},</a:t>
            </a:r>
          </a:p>
          <a:p>
            <a:endParaRPr lang="en-US" sz="2000" dirty="0">
              <a:solidFill>
                <a:srgbClr val="FFFFFF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	{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"name"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get_current_weather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chemeClr val="accent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{\"location\": \"Tokyo, Japan\", \"temperature\": 28.5, \"unit\": \"°C\", \"humidity\": 65, \"condition\": \"partly cloudy\"}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 </a:t>
            </a:r>
          </a:p>
        </p:txBody>
      </p:sp>
    </p:spTree>
    <p:extLst>
      <p:ext uri="{BB962C8B-B14F-4D97-AF65-F5344CB8AC3E}">
        <p14:creationId xmlns:p14="http://schemas.microsoft.com/office/powerpoint/2010/main" val="46571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A18B-7738-CDDE-2286-5CC98079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Tool Calling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052F7-BDB7-BBEF-8B36-9AD1CCFC46C5}"/>
              </a:ext>
            </a:extLst>
          </p:cNvPr>
          <p:cNvSpPr txBox="1"/>
          <p:nvPr/>
        </p:nvSpPr>
        <p:spPr>
          <a:xfrm>
            <a:off x="76200" y="1631752"/>
            <a:ext cx="1203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chat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completions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create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retrieved_job</a:t>
            </a:r>
            <a:r>
              <a:rPr lang="en-US" sz="14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fine_tuned_model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 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messages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"system"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"You are a helpful assistant that can retrieve weather information."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{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"role"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"user"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"content"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user_input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],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functions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[{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"name"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get_current_weather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"description"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"Get the current weather for a specific location"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"parameters"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"object"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"properties"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"location"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"string"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"description"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"The city and country, e.g., 'London, UK'"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"format"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{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"type"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"string"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enum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celsius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fahrenheit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"description"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"The temperature unit to use"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},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"required"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"location"</a:t>
            </a:r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}],</a:t>
            </a: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function_call</a:t>
            </a:r>
            <a:r>
              <a:rPr lang="en-US" sz="1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"auto"</a:t>
            </a:r>
            <a:endParaRPr lang="en-US" sz="14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313273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DF793-DD45-53A8-B78B-E140E0CF8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6EAD55-0246-F554-CF4E-654A27871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</a:t>
            </a:r>
            <a:br>
              <a:rPr lang="en-US" dirty="0"/>
            </a:br>
            <a:r>
              <a:rPr lang="en-US" dirty="0"/>
              <a:t>Checkpoints</a:t>
            </a:r>
          </a:p>
        </p:txBody>
      </p:sp>
    </p:spTree>
    <p:extLst>
      <p:ext uri="{BB962C8B-B14F-4D97-AF65-F5344CB8AC3E}">
        <p14:creationId xmlns:p14="http://schemas.microsoft.com/office/powerpoint/2010/main" val="86752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33BFBA-D6D4-40B2-3545-01987CD37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99" y="1243142"/>
            <a:ext cx="11079002" cy="43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7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0D7C1-FFF1-6181-311F-F1CF16A9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306" y="0"/>
            <a:ext cx="674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7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7E5B-612E-91A8-043C-A5C110EE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Listing Job Checkpoints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9BBCF-2F29-B87A-30B6-5B021D66A8C8}"/>
              </a:ext>
            </a:extLst>
          </p:cNvPr>
          <p:cNvSpPr txBox="1"/>
          <p:nvPr/>
        </p:nvSpPr>
        <p:spPr>
          <a:xfrm>
            <a:off x="609600" y="2736502"/>
            <a:ext cx="10820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7CA66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# List all fine-tuning job checkpoints</a:t>
            </a:r>
            <a:endParaRPr lang="en-US" sz="2800" b="0" dirty="0">
              <a:solidFill>
                <a:srgbClr val="FFFFFF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ft_jobs_checkpoints_list</a:t>
            </a:r>
            <a:r>
              <a:rPr lang="en-US" sz="2800" dirty="0">
                <a:solidFill>
                  <a:srgbClr val="9CDCF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client.fine_tuning.jobs.checkpoints.list</a:t>
            </a:r>
            <a:r>
              <a:rPr lang="en-US" sz="28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(my_ft_job.id)</a:t>
            </a:r>
          </a:p>
        </p:txBody>
      </p:sp>
    </p:spTree>
    <p:extLst>
      <p:ext uri="{BB962C8B-B14F-4D97-AF65-F5344CB8AC3E}">
        <p14:creationId xmlns:p14="http://schemas.microsoft.com/office/powerpoint/2010/main" val="43845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8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7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413976343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35540</TotalTime>
  <Words>1199</Words>
  <Application>Microsoft Office PowerPoint</Application>
  <PresentationFormat>Widescreen</PresentationFormat>
  <Paragraphs>140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Candara</vt:lpstr>
      <vt:lpstr>Consolas</vt:lpstr>
      <vt:lpstr>Tech Computer 16x9</vt:lpstr>
      <vt:lpstr>Fine-Tuning Models Part 8</vt:lpstr>
      <vt:lpstr>What We Will Cover</vt:lpstr>
      <vt:lpstr>Understanding Checkpoints</vt:lpstr>
      <vt:lpstr>PowerPoint Presentation</vt:lpstr>
      <vt:lpstr>PowerPoint Presentation</vt:lpstr>
      <vt:lpstr>Demo: Listing Job Checkpoints</vt:lpstr>
      <vt:lpstr>PowerPoint Presentation</vt:lpstr>
      <vt:lpstr>Membership has its privileges</vt:lpstr>
      <vt:lpstr>https://www.youtube.com/@AINewsFresh</vt:lpstr>
      <vt:lpstr>Exploring  Fine-Tuning Events</vt:lpstr>
      <vt:lpstr>PowerPoint Presentation</vt:lpstr>
      <vt:lpstr>PowerPoint Presentation</vt:lpstr>
      <vt:lpstr>Demo: List Fine-Tuning Events</vt:lpstr>
      <vt:lpstr>PowerPoint Presentation</vt:lpstr>
      <vt:lpstr>Demo: Cancelling Fine-Tuning Jobs</vt:lpstr>
      <vt:lpstr>Using Fine-Tuned Models</vt:lpstr>
      <vt:lpstr>PowerPoint Presentation</vt:lpstr>
      <vt:lpstr>Demo: Using Fine-Tuned Models</vt:lpstr>
      <vt:lpstr>PowerPoint Presentation</vt:lpstr>
      <vt:lpstr>Demo: Using Checkpointed Models</vt:lpstr>
      <vt:lpstr>Fine-Tuning Use Cases</vt:lpstr>
      <vt:lpstr>Style and Tone</vt:lpstr>
      <vt:lpstr>Structured Output</vt:lpstr>
      <vt:lpstr>Demo: Structured Output</vt:lpstr>
      <vt:lpstr>Tool Calling</vt:lpstr>
      <vt:lpstr>Demo: Tool Calling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128</cp:revision>
  <dcterms:created xsi:type="dcterms:W3CDTF">2024-02-05T00:50:55Z</dcterms:created>
  <dcterms:modified xsi:type="dcterms:W3CDTF">2024-08-12T08:47:40Z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