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0"/>
  </p:notesMasterIdLst>
  <p:handoutMasterIdLst>
    <p:handoutMasterId r:id="rId31"/>
  </p:handoutMasterIdLst>
  <p:sldIdLst>
    <p:sldId id="751" r:id="rId5"/>
    <p:sldId id="925" r:id="rId6"/>
    <p:sldId id="895" r:id="rId7"/>
    <p:sldId id="904" r:id="rId8"/>
    <p:sldId id="914" r:id="rId9"/>
    <p:sldId id="896" r:id="rId10"/>
    <p:sldId id="905" r:id="rId11"/>
    <p:sldId id="915" r:id="rId12"/>
    <p:sldId id="897" r:id="rId13"/>
    <p:sldId id="395" r:id="rId14"/>
    <p:sldId id="396" r:id="rId15"/>
    <p:sldId id="602" r:id="rId16"/>
    <p:sldId id="539" r:id="rId17"/>
    <p:sldId id="601" r:id="rId18"/>
    <p:sldId id="898" r:id="rId19"/>
    <p:sldId id="907" r:id="rId20"/>
    <p:sldId id="917" r:id="rId21"/>
    <p:sldId id="899" r:id="rId22"/>
    <p:sldId id="900" r:id="rId23"/>
    <p:sldId id="901" r:id="rId24"/>
    <p:sldId id="919" r:id="rId25"/>
    <p:sldId id="920" r:id="rId26"/>
    <p:sldId id="910" r:id="rId27"/>
    <p:sldId id="921" r:id="rId28"/>
    <p:sldId id="92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0B8"/>
    <a:srgbClr val="1A3260"/>
    <a:srgbClr val="7030A0"/>
    <a:srgbClr val="42955F"/>
    <a:srgbClr val="AE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8" autoAdjust="0"/>
    <p:restoredTop sz="89422" autoAdjust="0"/>
  </p:normalViewPr>
  <p:slideViewPr>
    <p:cSldViewPr snapToGrid="0">
      <p:cViewPr varScale="1">
        <p:scale>
          <a:sx n="89" d="100"/>
          <a:sy n="89" d="100"/>
        </p:scale>
        <p:origin x="8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F8CE8-0027-A28E-98EE-635CA6BDB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AF2638-1331-52FB-A1E3-1D3A86302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F58A3C-C568-9516-481B-DF4C62DB8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CBDF-C217-2039-3C2B-AC3CE652C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51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https://www.youtube.com/@aipaperspodcastdaily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19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https://platform.openai.com/docs/api-reference/responses/create#responses-create-top_p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66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https://platform.openai.com/docs/api-reference/chat/create#chat-create-frequency_penalty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38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https://platform.openai.com/docs/api-reference/chat/create#chat-create-presence_penalty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96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https://platform.openai.com/docs/api-reference/responses/create#responses-create-stream</a:t>
            </a:r>
          </a:p>
          <a:p>
            <a:r>
              <a:rPr lang="en-US" dirty="0"/>
              <a:t>https://platform.openai.com/docs/api-reference/responses-streaming</a:t>
            </a:r>
          </a:p>
          <a:p>
            <a:r>
              <a:rPr lang="en-US" dirty="0"/>
              <a:t>https://platform.openai.com/docs/guides/streaming-responses?api-mode=responses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70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51371-6562-4289-8153-2CD9A1B3F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F3081C-1826-6AA7-7969-9A7D97C9BF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CD2B4D-8AA0-94AF-720E-10ED1B16D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1BF7A-E611-A3D2-D807-8FF0BDEB9E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3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7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https://platform.openai.com/docs/api-reference/responses/create#responses-create-temperature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7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https://platform.openai.com/docs/api-reference/responses/create#responses-create-max_output_tokens</a:t>
            </a:r>
          </a:p>
          <a:p>
            <a:r>
              <a:rPr lang="en-US" dirty="0"/>
              <a:t>https://platform.openai.com/docs/models/gpt-4o-mini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5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54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45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https://www.youtube.com/@reallyeasyai/join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3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https://shop.reallyeasy.ai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62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https://www.youtube.com/@ainewsfresh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6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44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4400" b="0" cap="none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>
            <a:normAutofit/>
          </a:bodyPr>
          <a:lstStyle>
            <a:lvl1pPr>
              <a:defRPr sz="44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kern="1200" cap="none">
          <a:solidFill>
            <a:srgbClr val="FFC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8438B-EE18-C816-1A0F-97AA62BD3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2C20037-32F6-243F-798B-D0CFF590745B}"/>
              </a:ext>
            </a:extLst>
          </p:cNvPr>
          <p:cNvSpPr txBox="1"/>
          <p:nvPr/>
        </p:nvSpPr>
        <p:spPr>
          <a:xfrm>
            <a:off x="484513" y="1013464"/>
            <a:ext cx="771328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C000"/>
                </a:solidFill>
                <a:latin typeface="Bangers" pitchFamily="2" charset="0"/>
              </a:rPr>
              <a:t>OpenAI API</a:t>
            </a:r>
          </a:p>
          <a:p>
            <a:r>
              <a:rPr lang="en-US" sz="11500" dirty="0">
                <a:solidFill>
                  <a:srgbClr val="FFFF00"/>
                </a:solidFill>
                <a:latin typeface="Bangers" pitchFamily="2" charset="0"/>
              </a:rPr>
              <a:t>Responses</a:t>
            </a:r>
          </a:p>
          <a:p>
            <a:r>
              <a:rPr lang="en-US" sz="11500" dirty="0">
                <a:solidFill>
                  <a:srgbClr val="FFFF00"/>
                </a:solidFill>
                <a:latin typeface="Bangers" pitchFamily="2" charset="0"/>
              </a:rPr>
              <a:t>two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56F293-1D8C-03BB-94DA-299BDECF8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860" y="34933"/>
            <a:ext cx="6800207" cy="68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0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60463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4774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9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C757B-7BF3-DB9E-CBB3-E140269F2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705" y="1180582"/>
            <a:ext cx="8740590" cy="3294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816EFA-57C6-F161-5C96-3081285DF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704" y="4669936"/>
            <a:ext cx="7742591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9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0C72A-C20F-708C-D10A-EFB94102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8A5DEC-6D9A-E5A3-2623-3AB3E6FC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cap="none" dirty="0"/>
              <a:t>https://shop.reallyeasy.ai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946049-2DA4-39DA-E25C-29363A592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53" y="1857375"/>
            <a:ext cx="9753295" cy="49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5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4E9F8-31BB-31FA-5596-9C1E94AAC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03" y="1955346"/>
            <a:ext cx="8179594" cy="46740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189BB84-D0DB-E975-0157-0F57491E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cap="none" dirty="0"/>
              <a:t>https://www.youtube.com/@ainewsfresh</a:t>
            </a:r>
          </a:p>
        </p:txBody>
      </p:sp>
    </p:spTree>
    <p:extLst>
      <p:ext uri="{BB962C8B-B14F-4D97-AF65-F5344CB8AC3E}">
        <p14:creationId xmlns:p14="http://schemas.microsoft.com/office/powerpoint/2010/main" val="96270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EF37B-58FB-15BF-520F-D03EA8529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DAA9B-045D-98BB-3EB1-78C22E06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cap="none" dirty="0"/>
              <a:t>https://www.youtube.com/@aipaperspodcastdaily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05628-3125-D3C4-38CA-7B1E5A1A2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54" y="1914837"/>
            <a:ext cx="4850293" cy="485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5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EA8039-3EA9-ADEE-264E-5B69B19C2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27" y="1977352"/>
            <a:ext cx="11373346" cy="290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41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833DE-96CB-ACA0-9B7A-EDD38E0AD954}"/>
              </a:ext>
            </a:extLst>
          </p:cNvPr>
          <p:cNvSpPr txBox="1"/>
          <p:nvPr/>
        </p:nvSpPr>
        <p:spPr>
          <a:xfrm>
            <a:off x="129540" y="1972191"/>
            <a:ext cx="11932920" cy="2913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.responses.create(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two paragraphs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max_output_tokens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top_p=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2393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4A71-F6F0-5F16-5D4A-5F874D1E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Top P (Nucleus Sampling)</a:t>
            </a:r>
          </a:p>
        </p:txBody>
      </p:sp>
    </p:spTree>
    <p:extLst>
      <p:ext uri="{BB962C8B-B14F-4D97-AF65-F5344CB8AC3E}">
        <p14:creationId xmlns:p14="http://schemas.microsoft.com/office/powerpoint/2010/main" val="4206030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C4CD6-E546-09DC-33ED-DF1C6D364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63" y="2686032"/>
            <a:ext cx="11860474" cy="1485937"/>
          </a:xfrm>
          <a:prstGeom prst="rect">
            <a:avLst/>
          </a:prstGeom>
        </p:spPr>
      </p:pic>
      <p:pic>
        <p:nvPicPr>
          <p:cNvPr id="2" name="Graphic 1" descr="No sign with solid fill">
            <a:extLst>
              <a:ext uri="{FF2B5EF4-FFF2-40B4-BE49-F238E27FC236}">
                <a16:creationId xmlns:a16="http://schemas.microsoft.com/office/drawing/2014/main" id="{C12D4A05-0377-6ADD-AD16-6C16AC4FF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4765" y="1167765"/>
            <a:ext cx="4522470" cy="452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2CC6BF-9109-469E-69DE-102F90FF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48" y="2687937"/>
            <a:ext cx="11776904" cy="1482127"/>
          </a:xfrm>
          <a:prstGeom prst="rect">
            <a:avLst/>
          </a:prstGeom>
        </p:spPr>
      </p:pic>
      <p:pic>
        <p:nvPicPr>
          <p:cNvPr id="2" name="Graphic 1" descr="No sign with solid fill">
            <a:extLst>
              <a:ext uri="{FF2B5EF4-FFF2-40B4-BE49-F238E27FC236}">
                <a16:creationId xmlns:a16="http://schemas.microsoft.com/office/drawing/2014/main" id="{305D1A11-060C-20A1-52F4-68C0242CB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4765" y="1167765"/>
            <a:ext cx="4522470" cy="452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8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422BFBC-59EE-6F71-A429-31646D98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the Differences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8BF0B3-1D89-421F-8806-82F1427E63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>
                <a:solidFill>
                  <a:schemeClr val="accent5"/>
                </a:solidFill>
              </a:rPr>
              <a:t>model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r>
              <a:rPr lang="en-US" sz="4000" strike="sngStrike" dirty="0">
                <a:solidFill>
                  <a:schemeClr val="bg1"/>
                </a:solidFill>
              </a:rPr>
              <a:t>messages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accent5"/>
                </a:solidFill>
              </a:rPr>
              <a:t>input</a:t>
            </a:r>
          </a:p>
          <a:p>
            <a:r>
              <a:rPr lang="en-US" sz="4000" strike="sngStrike" dirty="0">
                <a:solidFill>
                  <a:schemeClr val="bg1"/>
                </a:solidFill>
              </a:rPr>
              <a:t>response_format 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accent5"/>
                </a:solidFill>
              </a:rPr>
              <a:t>text</a:t>
            </a:r>
          </a:p>
          <a:p>
            <a:r>
              <a:rPr lang="en-US" sz="4000" dirty="0">
                <a:solidFill>
                  <a:srgbClr val="92D050"/>
                </a:solidFill>
              </a:rPr>
              <a:t>temperature</a:t>
            </a:r>
          </a:p>
          <a:p>
            <a:r>
              <a:rPr lang="en-US" sz="4000" dirty="0">
                <a:solidFill>
                  <a:srgbClr val="92D050"/>
                </a:solidFill>
              </a:rPr>
              <a:t>stream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4CC956-D3A3-C380-9F30-E35660C86B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strike="sngStrike" dirty="0" err="1">
                <a:solidFill>
                  <a:schemeClr val="bg1"/>
                </a:solidFill>
              </a:rPr>
              <a:t>max_completion_tokens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 err="1">
                <a:solidFill>
                  <a:schemeClr val="accent5"/>
                </a:solidFill>
              </a:rPr>
              <a:t>max_output_tokens</a:t>
            </a:r>
            <a:endParaRPr lang="en-US" sz="4000" dirty="0">
              <a:solidFill>
                <a:schemeClr val="accent5"/>
              </a:solidFill>
            </a:endParaRPr>
          </a:p>
          <a:p>
            <a:r>
              <a:rPr lang="en-US" sz="4000" strike="sngStrike" dirty="0">
                <a:solidFill>
                  <a:srgbClr val="FF0000"/>
                </a:solidFill>
              </a:rPr>
              <a:t>stop</a:t>
            </a:r>
          </a:p>
          <a:p>
            <a:r>
              <a:rPr lang="en-US" sz="4000" dirty="0" err="1">
                <a:solidFill>
                  <a:srgbClr val="92D050"/>
                </a:solidFill>
              </a:rPr>
              <a:t>top_p</a:t>
            </a:r>
            <a:endParaRPr lang="en-US" sz="4000" dirty="0">
              <a:solidFill>
                <a:srgbClr val="92D050"/>
              </a:solidFill>
            </a:endParaRPr>
          </a:p>
          <a:p>
            <a:r>
              <a:rPr lang="en-US" sz="4000" strike="sngStrike" dirty="0" err="1">
                <a:solidFill>
                  <a:srgbClr val="FF0000"/>
                </a:solidFill>
              </a:rPr>
              <a:t>frequency_penalty</a:t>
            </a:r>
            <a:endParaRPr lang="en-US" sz="4000" strike="sngStrike" dirty="0">
              <a:solidFill>
                <a:srgbClr val="FF0000"/>
              </a:solidFill>
            </a:endParaRPr>
          </a:p>
          <a:p>
            <a:r>
              <a:rPr lang="en-US" sz="4000" strike="sngStrike" dirty="0" err="1">
                <a:solidFill>
                  <a:srgbClr val="FF0000"/>
                </a:solidFill>
              </a:rPr>
              <a:t>presence_penalty</a:t>
            </a:r>
            <a:endParaRPr lang="en-US" sz="40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A06EC1-4B70-8583-ACFC-6DB586C8D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24" y="792480"/>
            <a:ext cx="10117752" cy="17221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E4FCE2-1083-40B4-9519-78846C7D4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124" y="2872624"/>
            <a:ext cx="10117752" cy="345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7A14-7FBD-6AC2-9DC1-A40569F2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Non-Streaming Response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6B5896-A4AF-0060-72E1-701E4172D4F7}"/>
              </a:ext>
            </a:extLst>
          </p:cNvPr>
          <p:cNvGrpSpPr/>
          <p:nvPr/>
        </p:nvGrpSpPr>
        <p:grpSpPr>
          <a:xfrm>
            <a:off x="1356389" y="2648507"/>
            <a:ext cx="9479222" cy="3283259"/>
            <a:chOff x="575894" y="2426611"/>
            <a:chExt cx="9479222" cy="3283259"/>
          </a:xfrm>
        </p:grpSpPr>
        <p:pic>
          <p:nvPicPr>
            <p:cNvPr id="4" name="Graphic 3" descr="Programmer male with solid fill">
              <a:extLst>
                <a:ext uri="{FF2B5EF4-FFF2-40B4-BE49-F238E27FC236}">
                  <a16:creationId xmlns:a16="http://schemas.microsoft.com/office/drawing/2014/main" id="{7BA1B2CD-8991-4BD4-597D-7FFE53117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894" y="2426611"/>
              <a:ext cx="3283259" cy="3283259"/>
            </a:xfrm>
            <a:prstGeom prst="rect">
              <a:avLst/>
            </a:prstGeom>
          </p:spPr>
        </p:pic>
        <p:pic>
          <p:nvPicPr>
            <p:cNvPr id="6" name="Graphic 5" descr="Processor with solid fill">
              <a:extLst>
                <a:ext uri="{FF2B5EF4-FFF2-40B4-BE49-F238E27FC236}">
                  <a16:creationId xmlns:a16="http://schemas.microsoft.com/office/drawing/2014/main" id="{80EC8923-8641-34E3-84B7-4DF882EE9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61067" y="2785368"/>
              <a:ext cx="2694049" cy="2694049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08A5AAD6-56E5-6041-AC02-F06A3F6B4BB5}"/>
                </a:ext>
              </a:extLst>
            </p:cNvPr>
            <p:cNvSpPr/>
            <p:nvPr/>
          </p:nvSpPr>
          <p:spPr>
            <a:xfrm>
              <a:off x="3537750" y="3062796"/>
              <a:ext cx="3679795" cy="577049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How are you?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538C07-900A-EE73-7B34-D7A2C20C3BB6}"/>
                </a:ext>
              </a:extLst>
            </p:cNvPr>
            <p:cNvSpPr/>
            <p:nvPr/>
          </p:nvSpPr>
          <p:spPr>
            <a:xfrm>
              <a:off x="3630967" y="3941685"/>
              <a:ext cx="3283259" cy="57704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 for Processing </a:t>
              </a:r>
            </a:p>
            <a:p>
              <a:pPr algn="ctr"/>
              <a:r>
                <a:rPr lang="en-US" dirty="0"/>
                <a:t>Full Response</a:t>
              </a:r>
            </a:p>
          </p:txBody>
        </p:sp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15A745A7-974B-78DD-A11F-FD2E448B173D}"/>
                </a:ext>
              </a:extLst>
            </p:cNvPr>
            <p:cNvSpPr/>
            <p:nvPr/>
          </p:nvSpPr>
          <p:spPr>
            <a:xfrm>
              <a:off x="3537751" y="4744954"/>
              <a:ext cx="3586579" cy="676231"/>
            </a:xfrm>
            <a:prstGeom prst="lef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 am great!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334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134F4-20B7-A7A7-9A90-CA5CA645F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7C30-E3D4-0344-4F0D-E81C2BBF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Response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94A344-7A9E-B039-7003-545B90541E78}"/>
              </a:ext>
            </a:extLst>
          </p:cNvPr>
          <p:cNvGrpSpPr/>
          <p:nvPr/>
        </p:nvGrpSpPr>
        <p:grpSpPr>
          <a:xfrm>
            <a:off x="1356389" y="2657430"/>
            <a:ext cx="9479222" cy="3564203"/>
            <a:chOff x="575894" y="2426611"/>
            <a:chExt cx="9479222" cy="3564203"/>
          </a:xfrm>
        </p:grpSpPr>
        <p:pic>
          <p:nvPicPr>
            <p:cNvPr id="4" name="Graphic 3" descr="Programmer male with solid fill">
              <a:extLst>
                <a:ext uri="{FF2B5EF4-FFF2-40B4-BE49-F238E27FC236}">
                  <a16:creationId xmlns:a16="http://schemas.microsoft.com/office/drawing/2014/main" id="{149BCC58-8741-FBA0-FFF6-BED2FFF93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894" y="2426611"/>
              <a:ext cx="3283259" cy="3283259"/>
            </a:xfrm>
            <a:prstGeom prst="rect">
              <a:avLst/>
            </a:prstGeom>
          </p:spPr>
        </p:pic>
        <p:pic>
          <p:nvPicPr>
            <p:cNvPr id="6" name="Graphic 5" descr="Processor with solid fill">
              <a:extLst>
                <a:ext uri="{FF2B5EF4-FFF2-40B4-BE49-F238E27FC236}">
                  <a16:creationId xmlns:a16="http://schemas.microsoft.com/office/drawing/2014/main" id="{3C8120BB-A818-71E3-2C89-59A5B30EA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61067" y="2785368"/>
              <a:ext cx="2694049" cy="2694049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43AE700-4EB8-642A-8F7B-B2CA668B5F29}"/>
                </a:ext>
              </a:extLst>
            </p:cNvPr>
            <p:cNvSpPr/>
            <p:nvPr/>
          </p:nvSpPr>
          <p:spPr>
            <a:xfrm>
              <a:off x="3537748" y="2467990"/>
              <a:ext cx="3679797" cy="577049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How are you?</a:t>
              </a:r>
            </a:p>
          </p:txBody>
        </p:sp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C3239D41-4CA2-B8B5-6832-52BB277FA846}"/>
                </a:ext>
              </a:extLst>
            </p:cNvPr>
            <p:cNvSpPr/>
            <p:nvPr/>
          </p:nvSpPr>
          <p:spPr>
            <a:xfrm>
              <a:off x="3537751" y="3253500"/>
              <a:ext cx="3586579" cy="676231"/>
            </a:xfrm>
            <a:prstGeom prst="lef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C7F9D5C3-2866-70B2-C8B6-26974D7522A5}"/>
                </a:ext>
              </a:extLst>
            </p:cNvPr>
            <p:cNvSpPr/>
            <p:nvPr/>
          </p:nvSpPr>
          <p:spPr>
            <a:xfrm>
              <a:off x="3537750" y="3962121"/>
              <a:ext cx="3586579" cy="676231"/>
            </a:xfrm>
            <a:prstGeom prst="lef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am</a:t>
              </a:r>
            </a:p>
          </p:txBody>
        </p:sp>
        <p:sp>
          <p:nvSpPr>
            <p:cNvPr id="5" name="Arrow: Left 4">
              <a:extLst>
                <a:ext uri="{FF2B5EF4-FFF2-40B4-BE49-F238E27FC236}">
                  <a16:creationId xmlns:a16="http://schemas.microsoft.com/office/drawing/2014/main" id="{0EF6279F-9A77-D176-8DA5-32FAA34A8025}"/>
                </a:ext>
              </a:extLst>
            </p:cNvPr>
            <p:cNvSpPr/>
            <p:nvPr/>
          </p:nvSpPr>
          <p:spPr>
            <a:xfrm>
              <a:off x="3537750" y="4638352"/>
              <a:ext cx="3586579" cy="676231"/>
            </a:xfrm>
            <a:prstGeom prst="lef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great</a:t>
              </a: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96EA0D3B-9964-07EA-4220-6F7CDE63079D}"/>
                </a:ext>
              </a:extLst>
            </p:cNvPr>
            <p:cNvSpPr/>
            <p:nvPr/>
          </p:nvSpPr>
          <p:spPr>
            <a:xfrm>
              <a:off x="3537749" y="5314583"/>
              <a:ext cx="3586579" cy="676231"/>
            </a:xfrm>
            <a:prstGeom prst="lef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171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48DF5C-913F-36D9-AF79-C80552A355EA}"/>
              </a:ext>
            </a:extLst>
          </p:cNvPr>
          <p:cNvSpPr txBox="1"/>
          <p:nvPr/>
        </p:nvSpPr>
        <p:spPr>
          <a:xfrm>
            <a:off x="118110" y="1330990"/>
            <a:ext cx="11955780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.responses.create(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two paragraphs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max_output_tokens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stream=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025"/>
              </a:lnSpc>
              <a:buNone/>
            </a:pP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 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.type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"response.output_text.delta"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.delta,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flush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 </a:t>
            </a:r>
          </a:p>
        </p:txBody>
      </p:sp>
    </p:spTree>
    <p:extLst>
      <p:ext uri="{BB962C8B-B14F-4D97-AF65-F5344CB8AC3E}">
        <p14:creationId xmlns:p14="http://schemas.microsoft.com/office/powerpoint/2010/main" val="380329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15B3-07EF-77A8-3723-616A4D0D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Streaming Responses</a:t>
            </a:r>
          </a:p>
        </p:txBody>
      </p:sp>
    </p:spTree>
    <p:extLst>
      <p:ext uri="{BB962C8B-B14F-4D97-AF65-F5344CB8AC3E}">
        <p14:creationId xmlns:p14="http://schemas.microsoft.com/office/powerpoint/2010/main" val="383022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4E95C-D5A6-F8A1-E534-2432F26A2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1C9EB9-31A4-4CCA-DD67-F1B3DB2D5D2B}"/>
              </a:ext>
            </a:extLst>
          </p:cNvPr>
          <p:cNvSpPr txBox="1"/>
          <p:nvPr/>
        </p:nvSpPr>
        <p:spPr>
          <a:xfrm>
            <a:off x="484513" y="1013464"/>
            <a:ext cx="771328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C000"/>
                </a:solidFill>
                <a:latin typeface="Bangers" pitchFamily="2" charset="0"/>
              </a:rPr>
              <a:t>OpenAI API</a:t>
            </a:r>
          </a:p>
          <a:p>
            <a:r>
              <a:rPr lang="en-US" sz="11500" dirty="0">
                <a:solidFill>
                  <a:srgbClr val="FFFF00"/>
                </a:solidFill>
                <a:latin typeface="Bangers" pitchFamily="2" charset="0"/>
              </a:rPr>
              <a:t>Responses</a:t>
            </a:r>
          </a:p>
          <a:p>
            <a:r>
              <a:rPr lang="en-US" sz="11500" dirty="0">
                <a:solidFill>
                  <a:srgbClr val="FFFF00"/>
                </a:solidFill>
                <a:latin typeface="Bangers" pitchFamily="2" charset="0"/>
              </a:rPr>
              <a:t>two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134657-6409-9FBB-68CC-06F9DFCFA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860" y="34933"/>
            <a:ext cx="6800207" cy="68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0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1A85DC-65DB-A5AA-8BF5-0D076B639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72" y="2225977"/>
            <a:ext cx="11330057" cy="240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7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106B41-C15C-6FF4-C6BD-4FFAC6BBF3EE}"/>
              </a:ext>
            </a:extLst>
          </p:cNvPr>
          <p:cNvSpPr txBox="1"/>
          <p:nvPr/>
        </p:nvSpPr>
        <p:spPr>
          <a:xfrm>
            <a:off x="99060" y="2228672"/>
            <a:ext cx="119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.responses.create(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two paragraphs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temperature=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016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3A1C-A930-A3AF-C6A6-266A4EFB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99918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630366-1A29-E08B-D255-AD4C5FBA2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98" y="2426945"/>
            <a:ext cx="11459404" cy="200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5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C88DE0-EC44-5685-7D73-720F110C4970}"/>
              </a:ext>
            </a:extLst>
          </p:cNvPr>
          <p:cNvSpPr txBox="1"/>
          <p:nvPr/>
        </p:nvSpPr>
        <p:spPr>
          <a:xfrm>
            <a:off x="99060" y="2100431"/>
            <a:ext cx="11993880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.responses.create(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two paragraphs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max_output_tokens=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1000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754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224D-4CAC-BEA9-84DD-3B720790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Max Output Tokens</a:t>
            </a:r>
          </a:p>
        </p:txBody>
      </p:sp>
    </p:spTree>
    <p:extLst>
      <p:ext uri="{BB962C8B-B14F-4D97-AF65-F5344CB8AC3E}">
        <p14:creationId xmlns:p14="http://schemas.microsoft.com/office/powerpoint/2010/main" val="126474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94637-2743-ACE9-C5D4-19B3D1FD6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41" y="2842249"/>
            <a:ext cx="11094919" cy="1173502"/>
          </a:xfrm>
          <a:prstGeom prst="rect">
            <a:avLst/>
          </a:prstGeom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95F5C343-BBF2-8EAA-7D83-1D1450AB4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4765" y="1167765"/>
            <a:ext cx="4522470" cy="452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752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10620</TotalTime>
  <Words>686</Words>
  <Application>Microsoft Office PowerPoint</Application>
  <PresentationFormat>Widescreen</PresentationFormat>
  <Paragraphs>111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Bangers</vt:lpstr>
      <vt:lpstr>Calibri</vt:lpstr>
      <vt:lpstr>Consolas</vt:lpstr>
      <vt:lpstr>Gill Sans MT</vt:lpstr>
      <vt:lpstr>Wingdings 2</vt:lpstr>
      <vt:lpstr>Custom</vt:lpstr>
      <vt:lpstr>PowerPoint Presentation</vt:lpstr>
      <vt:lpstr>Looking at the Differences</vt:lpstr>
      <vt:lpstr>PowerPoint Presentation</vt:lpstr>
      <vt:lpstr>PowerPoint Presentation</vt:lpstr>
      <vt:lpstr>DEMO: Temperature</vt:lpstr>
      <vt:lpstr>PowerPoint Presentation</vt:lpstr>
      <vt:lpstr>PowerPoint Presentation</vt:lpstr>
      <vt:lpstr>DEMO: Max Output Tokens</vt:lpstr>
      <vt:lpstr>PowerPoint Presentation</vt:lpstr>
      <vt:lpstr>PowerPoint Presentation</vt:lpstr>
      <vt:lpstr>PowerPoint Presentation</vt:lpstr>
      <vt:lpstr>https://shop.reallyeasy.ai</vt:lpstr>
      <vt:lpstr>https://www.youtube.com/@ainewsfresh</vt:lpstr>
      <vt:lpstr>https://www.youtube.com/@aipaperspodcastdaily</vt:lpstr>
      <vt:lpstr>PowerPoint Presentation</vt:lpstr>
      <vt:lpstr>PowerPoint Presentation</vt:lpstr>
      <vt:lpstr>DEMO: Top P (Nucleus Sampling)</vt:lpstr>
      <vt:lpstr>PowerPoint Presentation</vt:lpstr>
      <vt:lpstr>PowerPoint Presentation</vt:lpstr>
      <vt:lpstr>PowerPoint Presentation</vt:lpstr>
      <vt:lpstr>Non-Streaming Response</vt:lpstr>
      <vt:lpstr>Streaming Response</vt:lpstr>
      <vt:lpstr>PowerPoint Presentation</vt:lpstr>
      <vt:lpstr>DEMO: Streaming Responses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Zain Naboulsi</dc:creator>
  <cp:lastModifiedBy>Zain Naboulsi</cp:lastModifiedBy>
  <cp:revision>315</cp:revision>
  <dcterms:created xsi:type="dcterms:W3CDTF">2025-01-15T17:59:51Z</dcterms:created>
  <dcterms:modified xsi:type="dcterms:W3CDTF">2025-03-25T13:17:04Z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