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751" r:id="rId5"/>
    <p:sldId id="891" r:id="rId6"/>
    <p:sldId id="928" r:id="rId7"/>
    <p:sldId id="926" r:id="rId8"/>
    <p:sldId id="927" r:id="rId9"/>
    <p:sldId id="924" r:id="rId10"/>
    <p:sldId id="892" r:id="rId11"/>
    <p:sldId id="893" r:id="rId12"/>
    <p:sldId id="911" r:id="rId13"/>
    <p:sldId id="902" r:id="rId14"/>
    <p:sldId id="912" r:id="rId15"/>
    <p:sldId id="395" r:id="rId16"/>
    <p:sldId id="396" r:id="rId17"/>
    <p:sldId id="602" r:id="rId18"/>
    <p:sldId id="539" r:id="rId19"/>
    <p:sldId id="601" r:id="rId20"/>
    <p:sldId id="925" r:id="rId21"/>
    <p:sldId id="903" r:id="rId22"/>
    <p:sldId id="913" r:id="rId23"/>
    <p:sldId id="92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9178"/>
    <a:srgbClr val="4590B8"/>
    <a:srgbClr val="1A3260"/>
    <a:srgbClr val="7030A0"/>
    <a:srgbClr val="42955F"/>
    <a:srgbClr val="AE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9422" autoAdjust="0"/>
  </p:normalViewPr>
  <p:slideViewPr>
    <p:cSldViewPr snapToGrid="0">
      <p:cViewPr varScale="1">
        <p:scale>
          <a:sx n="88" d="100"/>
          <a:sy n="88" d="100"/>
        </p:scale>
        <p:origin x="8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F8CE8-0027-A28E-98EE-635CA6BDB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AF2638-1331-52FB-A1E3-1D3A86302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F58A3C-C568-9516-481B-DF4C62DB8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CBDF-C217-2039-3C2B-AC3CE652C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51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.responses.create(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helpful assistant."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a haiku about recursion in programming."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025"/>
              </a:lnSpc>
            </a:pP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.output_text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67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45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https://www.youtube.com/@reallyeasyai/join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3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https://shop.reallyeasy.ai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62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https://www.youtube.com/@ainewsfresh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69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https://www.youtube.com/@aipaperspodcastdaily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19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https://platform.openai.com/docs/api-reference/responses/create#responses-create-text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15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2D958-BA34-EB9F-9C50-40E9439FA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1D2695-3684-EA7B-4338-33238BA838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3ADE04-ABE4-F483-36CA-37B06F183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DA05-0F43-3F1B-D942-A45A5775AB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5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7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https://github.com/openai/openai-python/releases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6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conda list openai</a:t>
            </a:r>
          </a:p>
          <a:p>
            <a:r>
              <a:rPr lang="en-US" dirty="0"/>
              <a:t>conda install -c conda-forge openai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02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conda list openai</a:t>
            </a:r>
          </a:p>
          <a:p>
            <a:r>
              <a:rPr lang="en-US" dirty="0"/>
              <a:t>conda search -c conda-forge openai</a:t>
            </a:r>
          </a:p>
          <a:p>
            <a:r>
              <a:rPr lang="en-US" dirty="0"/>
              <a:t>conda install -c conda-forge openai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8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https://platform.openai.com/docs/api-reference/responses/create#responses-create-model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1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https://platform.openai.com/docs/models#model-endpoint-compatibility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01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https://platform.openai.com/docs/api-reference/responses/create#responses-create-input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3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openai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OpenAI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OpenAI()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9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44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4400" b="0" cap="none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>
            <a:normAutofit/>
          </a:bodyPr>
          <a:lstStyle>
            <a:lvl1pPr>
              <a:defRPr sz="44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kern="1200" cap="none">
          <a:solidFill>
            <a:srgbClr val="FFC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8438B-EE18-C816-1A0F-97AA62BD3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2C20037-32F6-243F-798B-D0CFF590745B}"/>
              </a:ext>
            </a:extLst>
          </p:cNvPr>
          <p:cNvSpPr txBox="1"/>
          <p:nvPr/>
        </p:nvSpPr>
        <p:spPr>
          <a:xfrm>
            <a:off x="484513" y="1013464"/>
            <a:ext cx="771328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C000"/>
                </a:solidFill>
                <a:latin typeface="Bangers" pitchFamily="2" charset="0"/>
              </a:rPr>
              <a:t>OpenAI API</a:t>
            </a:r>
          </a:p>
          <a:p>
            <a:r>
              <a:rPr lang="en-US" sz="11500" dirty="0">
                <a:solidFill>
                  <a:srgbClr val="FFFF00"/>
                </a:solidFill>
                <a:latin typeface="Bangers" pitchFamily="2" charset="0"/>
              </a:rPr>
              <a:t>Responses</a:t>
            </a:r>
          </a:p>
          <a:p>
            <a:r>
              <a:rPr lang="en-US" sz="11500" dirty="0">
                <a:solidFill>
                  <a:srgbClr val="FFFF00"/>
                </a:solidFill>
                <a:latin typeface="Bangers" pitchFamily="2" charset="0"/>
              </a:rPr>
              <a:t>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25B58-9F1A-50A5-9978-A8B8B87C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560" y="350520"/>
            <a:ext cx="6522720" cy="65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0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5E9CAD5-ADD7-CC6D-B6DB-1C4012ED462A}"/>
              </a:ext>
            </a:extLst>
          </p:cNvPr>
          <p:cNvGrpSpPr/>
          <p:nvPr/>
        </p:nvGrpSpPr>
        <p:grpSpPr>
          <a:xfrm>
            <a:off x="173980" y="507673"/>
            <a:ext cx="11844041" cy="6251033"/>
            <a:chOff x="164488" y="944030"/>
            <a:chExt cx="11844041" cy="625103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9F651D-3971-404A-6903-A12DFDE3B799}"/>
                </a:ext>
              </a:extLst>
            </p:cNvPr>
            <p:cNvSpPr txBox="1"/>
            <p:nvPr/>
          </p:nvSpPr>
          <p:spPr>
            <a:xfrm>
              <a:off x="183472" y="2484222"/>
              <a:ext cx="11825057" cy="47108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025"/>
                </a:lnSpc>
              </a:pPr>
              <a:r>
                <a:rPr lang="en-US" sz="2000" b="0" dirty="0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completion</a:t>
              </a:r>
              <a:r>
                <a:rPr lang="en-US" sz="2000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FFFF00"/>
                  </a:solidFill>
                  <a:effectLst/>
                  <a:latin typeface="Consolas" panose="020B0609020204030204" pitchFamily="49" charset="0"/>
                </a:rPr>
                <a:t>client.</a:t>
              </a:r>
              <a:r>
                <a:rPr lang="en-US" sz="20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responses</a:t>
              </a:r>
              <a:r>
                <a:rPr lang="en-US" sz="2000" b="0" dirty="0">
                  <a:solidFill>
                    <a:srgbClr val="FFFF00"/>
                  </a:solidFill>
                  <a:effectLst/>
                  <a:latin typeface="Consolas" panose="020B0609020204030204" pitchFamily="49" charset="0"/>
                </a:rPr>
                <a:t>.create(</a:t>
              </a:r>
            </a:p>
            <a:p>
              <a:pPr>
                <a:lnSpc>
                  <a:spcPts val="2025"/>
                </a:lnSpc>
              </a:pPr>
              <a:endPara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endPara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endPara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r>
                <a:rPr lang="en-US" sz="2000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sz="2000" b="0" dirty="0">
                  <a:solidFill>
                    <a:srgbClr val="92D050"/>
                  </a:solidFill>
                  <a:effectLst/>
                  <a:latin typeface="Consolas" panose="020B0609020204030204" pitchFamily="49" charset="0"/>
                </a:rPr>
                <a:t>model=</a:t>
              </a:r>
              <a:r>
                <a:rPr lang="en-US" sz="2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"gpt-4o-mini"</a:t>
              </a:r>
              <a:r>
                <a:rPr lang="en-US" sz="2000" b="0" dirty="0">
                  <a:solidFill>
                    <a:srgbClr val="92D05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pPr>
                <a:lnSpc>
                  <a:spcPts val="2025"/>
                </a:lnSpc>
              </a:pPr>
              <a:endPara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endPara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endParaRPr lang="en-US" sz="20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endPara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endParaRPr lang="en-US" sz="20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endPara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endPara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r>
                <a:rPr lang="en-US" sz="2000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sz="2000" b="0" dirty="0">
                  <a:solidFill>
                    <a:srgbClr val="92D050"/>
                  </a:solidFill>
                  <a:effectLst/>
                  <a:latin typeface="Consolas" panose="020B0609020204030204" pitchFamily="49" charset="0"/>
                </a:rPr>
                <a:t>input=[</a:t>
              </a:r>
            </a:p>
            <a:p>
              <a:pPr>
                <a:lnSpc>
                  <a:spcPts val="2025"/>
                </a:lnSpc>
              </a:pPr>
              <a:r>
                <a:rPr lang="en-US" sz="2000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sz="2000" b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Consolas" panose="020B0609020204030204" pitchFamily="49" charset="0"/>
                </a:rPr>
                <a:t>"role": “developer", </a:t>
              </a:r>
              <a:r>
                <a:rPr lang="en-US" sz="20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"content": "You are a helpful assistant."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sz="2000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pPr>
                <a:lnSpc>
                  <a:spcPts val="2025"/>
                </a:lnSpc>
              </a:pPr>
              <a:r>
                <a:rPr lang="en-US" sz="2000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sz="2000" b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Consolas" panose="020B0609020204030204" pitchFamily="49" charset="0"/>
                </a:rPr>
                <a:t>"role": "user", </a:t>
              </a:r>
              <a:r>
                <a:rPr lang="en-US" sz="20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"content": "Write a haiku about recursion in programming."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pPr>
                <a:lnSpc>
                  <a:spcPts val="2025"/>
                </a:lnSpc>
              </a:pPr>
              <a:r>
                <a:rPr lang="en-US" sz="2000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sz="2000" b="0" dirty="0">
                  <a:solidFill>
                    <a:srgbClr val="92D050"/>
                  </a:solidFill>
                  <a:effectLst/>
                  <a:latin typeface="Consolas" panose="020B0609020204030204" pitchFamily="49" charset="0"/>
                </a:rPr>
                <a:t>]</a:t>
              </a:r>
            </a:p>
            <a:p>
              <a:pPr>
                <a:lnSpc>
                  <a:spcPts val="2025"/>
                </a:lnSpc>
              </a:pPr>
              <a:endParaRPr lang="en-US" sz="2000" dirty="0">
                <a:solidFill>
                  <a:srgbClr val="92D05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r>
                <a:rPr lang="en-US" sz="2000" b="0" dirty="0">
                  <a:solidFill>
                    <a:srgbClr val="FFFF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470A7A6E-E60C-AACC-AF5E-1F492189D663}"/>
                </a:ext>
              </a:extLst>
            </p:cNvPr>
            <p:cNvSpPr/>
            <p:nvPr/>
          </p:nvSpPr>
          <p:spPr>
            <a:xfrm rot="5400000">
              <a:off x="514905" y="1340529"/>
              <a:ext cx="941033" cy="1216241"/>
            </a:xfrm>
            <a:prstGeom prst="leftBrac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1CA6D4EF-0F05-13EC-9699-40EF08D8183E}"/>
                </a:ext>
              </a:extLst>
            </p:cNvPr>
            <p:cNvSpPr/>
            <p:nvPr/>
          </p:nvSpPr>
          <p:spPr>
            <a:xfrm rot="5400000">
              <a:off x="3215194" y="1340530"/>
              <a:ext cx="941033" cy="1216240"/>
            </a:xfrm>
            <a:prstGeom prst="leftBrac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FAF839-2722-B0B9-E9BB-6A2A8842911A}"/>
                </a:ext>
              </a:extLst>
            </p:cNvPr>
            <p:cNvSpPr txBox="1"/>
            <p:nvPr/>
          </p:nvSpPr>
          <p:spPr>
            <a:xfrm>
              <a:off x="398978" y="951412"/>
              <a:ext cx="1172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Variable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438B55-2A7B-D37A-5BBA-A696F2F205A4}"/>
                </a:ext>
              </a:extLst>
            </p:cNvPr>
            <p:cNvSpPr txBox="1"/>
            <p:nvPr/>
          </p:nvSpPr>
          <p:spPr>
            <a:xfrm>
              <a:off x="3039379" y="945389"/>
              <a:ext cx="1292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Endpoint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A7BE310D-C7C7-84DF-E511-A2C7427DD8CA}"/>
                </a:ext>
              </a:extLst>
            </p:cNvPr>
            <p:cNvSpPr/>
            <p:nvPr/>
          </p:nvSpPr>
          <p:spPr>
            <a:xfrm rot="5400000">
              <a:off x="4434247" y="1512903"/>
              <a:ext cx="941033" cy="871494"/>
            </a:xfrm>
            <a:prstGeom prst="leftBrac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BCE26-8771-0265-0FA8-10F94B544B82}"/>
                </a:ext>
              </a:extLst>
            </p:cNvPr>
            <p:cNvSpPr txBox="1"/>
            <p:nvPr/>
          </p:nvSpPr>
          <p:spPr>
            <a:xfrm>
              <a:off x="4506256" y="944030"/>
              <a:ext cx="797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Cmd</a:t>
              </a: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8624DA1D-57B6-EE60-A592-B29FC0BA7897}"/>
                </a:ext>
              </a:extLst>
            </p:cNvPr>
            <p:cNvSpPr/>
            <p:nvPr/>
          </p:nvSpPr>
          <p:spPr>
            <a:xfrm rot="5400000">
              <a:off x="2075155" y="1509214"/>
              <a:ext cx="941033" cy="871494"/>
            </a:xfrm>
            <a:prstGeom prst="leftBrac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3E0455-53A7-E921-103C-0B7BCA3B0547}"/>
                </a:ext>
              </a:extLst>
            </p:cNvPr>
            <p:cNvSpPr txBox="1"/>
            <p:nvPr/>
          </p:nvSpPr>
          <p:spPr>
            <a:xfrm>
              <a:off x="2109924" y="944031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Conn</a:t>
              </a: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B4831515-2900-B78C-3D18-4EEE01B5E00C}"/>
                </a:ext>
              </a:extLst>
            </p:cNvPr>
            <p:cNvSpPr/>
            <p:nvPr/>
          </p:nvSpPr>
          <p:spPr>
            <a:xfrm rot="16200000">
              <a:off x="435521" y="3905133"/>
              <a:ext cx="941033" cy="681365"/>
            </a:xfrm>
            <a:prstGeom prst="leftBrac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8DAE09-C808-93DA-1B92-F3FD16E3177F}"/>
                </a:ext>
              </a:extLst>
            </p:cNvPr>
            <p:cNvSpPr txBox="1"/>
            <p:nvPr/>
          </p:nvSpPr>
          <p:spPr>
            <a:xfrm>
              <a:off x="164488" y="4648217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Parameter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78CAC48A-B35A-2AF8-00E4-C0BB42A5B0DC}"/>
                </a:ext>
              </a:extLst>
            </p:cNvPr>
            <p:cNvSpPr/>
            <p:nvPr/>
          </p:nvSpPr>
          <p:spPr>
            <a:xfrm rot="16200000">
              <a:off x="1877255" y="3388742"/>
              <a:ext cx="941033" cy="1785158"/>
            </a:xfrm>
            <a:prstGeom prst="leftBrac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4FC7FA-1D26-5796-0FBC-836B8220D664}"/>
                </a:ext>
              </a:extLst>
            </p:cNvPr>
            <p:cNvSpPr txBox="1"/>
            <p:nvPr/>
          </p:nvSpPr>
          <p:spPr>
            <a:xfrm>
              <a:off x="1666570" y="4648216"/>
              <a:ext cx="1438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Argument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37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911E-CF5B-9415-CC17-9DC2ED45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Required Parameters</a:t>
            </a:r>
          </a:p>
        </p:txBody>
      </p:sp>
    </p:spTree>
    <p:extLst>
      <p:ext uri="{BB962C8B-B14F-4D97-AF65-F5344CB8AC3E}">
        <p14:creationId xmlns:p14="http://schemas.microsoft.com/office/powerpoint/2010/main" val="307482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60463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4774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9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C757B-7BF3-DB9E-CBB3-E140269F2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705" y="1180582"/>
            <a:ext cx="8740590" cy="3294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816EFA-57C6-F161-5C96-3081285DF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704" y="4669936"/>
            <a:ext cx="7742591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9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0C72A-C20F-708C-D10A-EFB94102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8A5DEC-6D9A-E5A3-2623-3AB3E6FC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cap="none" dirty="0"/>
              <a:t>https://shop.reallyeasy.ai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946049-2DA4-39DA-E25C-29363A592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3" y="1857375"/>
            <a:ext cx="9753295" cy="49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5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4E9F8-31BB-31FA-5596-9C1E94AAC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03" y="1955346"/>
            <a:ext cx="8179594" cy="46740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189BB84-D0DB-E975-0157-0F57491E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cap="none" dirty="0"/>
              <a:t>https://www.youtube.com/@ainewsfresh</a:t>
            </a:r>
          </a:p>
        </p:txBody>
      </p:sp>
    </p:spTree>
    <p:extLst>
      <p:ext uri="{BB962C8B-B14F-4D97-AF65-F5344CB8AC3E}">
        <p14:creationId xmlns:p14="http://schemas.microsoft.com/office/powerpoint/2010/main" val="96270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EF37B-58FB-15BF-520F-D03EA8529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DAA9B-045D-98BB-3EB1-78C22E06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cap="none" dirty="0"/>
              <a:t>https://www.youtube.com/@aipaperspodcastdaily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05628-3125-D3C4-38CA-7B1E5A1A2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54" y="1914837"/>
            <a:ext cx="4850293" cy="485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5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1AE4D3-5893-4CA7-6F76-EDBFCD5CE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614" y="0"/>
            <a:ext cx="5212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74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95C7B9-11C9-D9CA-CAD4-5819C3661C3F}"/>
              </a:ext>
            </a:extLst>
          </p:cNvPr>
          <p:cNvSpPr txBox="1"/>
          <p:nvPr/>
        </p:nvSpPr>
        <p:spPr>
          <a:xfrm>
            <a:off x="38100" y="2355982"/>
            <a:ext cx="12115800" cy="2146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.responses.create(</a:t>
            </a:r>
          </a:p>
          <a:p>
            <a:pPr>
              <a:lnSpc>
                <a:spcPts val="2025"/>
              </a:lnSpc>
              <a:buNone/>
            </a:pP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  <a:buNone/>
            </a:pP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  <a:buNone/>
            </a:pP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helpful assistant."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  <a:buNone/>
            </a:pP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a haiku about recursion in programming."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  <a:buNone/>
            </a:pP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>
              <a:lnSpc>
                <a:spcPts val="2025"/>
              </a:lnSpc>
              <a:buNone/>
            </a:pP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text={</a:t>
            </a:r>
            <a:r>
              <a:rPr lang="en-US" sz="20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"format": {</a:t>
            </a:r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"type": "text"</a:t>
            </a:r>
            <a:r>
              <a:rPr lang="en-US" sz="20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>
              <a:lnSpc>
                <a:spcPts val="2025"/>
              </a:lnSpc>
            </a:pP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1942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E2B9-3364-BBF9-1287-85EA0DC1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Response Formats</a:t>
            </a:r>
          </a:p>
        </p:txBody>
      </p:sp>
    </p:spTree>
    <p:extLst>
      <p:ext uri="{BB962C8B-B14F-4D97-AF65-F5344CB8AC3E}">
        <p14:creationId xmlns:p14="http://schemas.microsoft.com/office/powerpoint/2010/main" val="17023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422BFBC-59EE-6F71-A429-31646D98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Differences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8BF0B3-1D89-421F-8806-82F1427E63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model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r>
              <a:rPr lang="en-US" sz="4000" strike="sngStrike" dirty="0">
                <a:solidFill>
                  <a:schemeClr val="bg1"/>
                </a:solidFill>
              </a:rPr>
              <a:t>messages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accent5"/>
                </a:solidFill>
              </a:rPr>
              <a:t>input</a:t>
            </a:r>
          </a:p>
          <a:p>
            <a:r>
              <a:rPr lang="en-US" sz="4000" strike="sngStrike" dirty="0">
                <a:solidFill>
                  <a:schemeClr val="bg1"/>
                </a:solidFill>
              </a:rPr>
              <a:t>response_format 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accent5"/>
                </a:solidFill>
              </a:rPr>
              <a:t>text</a:t>
            </a:r>
          </a:p>
          <a:p>
            <a:r>
              <a:rPr lang="en-US" sz="4000" dirty="0">
                <a:solidFill>
                  <a:srgbClr val="92D050"/>
                </a:solidFill>
              </a:rPr>
              <a:t>temperature</a:t>
            </a:r>
          </a:p>
          <a:p>
            <a:r>
              <a:rPr lang="en-US" sz="4000" dirty="0">
                <a:solidFill>
                  <a:srgbClr val="92D050"/>
                </a:solidFill>
              </a:rPr>
              <a:t>stream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4CC956-D3A3-C380-9F30-E35660C86B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strike="sngStrike" dirty="0" err="1">
                <a:solidFill>
                  <a:schemeClr val="bg1"/>
                </a:solidFill>
              </a:rPr>
              <a:t>max_completion_tokens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accent5"/>
                </a:solidFill>
              </a:rPr>
              <a:t>max_output_tokens</a:t>
            </a:r>
            <a:endParaRPr lang="en-US" sz="4000" dirty="0">
              <a:solidFill>
                <a:schemeClr val="accent5"/>
              </a:solidFill>
            </a:endParaRPr>
          </a:p>
          <a:p>
            <a:r>
              <a:rPr lang="en-US" sz="4000" strike="sngStrike" dirty="0">
                <a:solidFill>
                  <a:srgbClr val="FF0000"/>
                </a:solidFill>
              </a:rPr>
              <a:t>stop</a:t>
            </a:r>
          </a:p>
          <a:p>
            <a:r>
              <a:rPr lang="en-US" sz="4000" dirty="0" err="1">
                <a:solidFill>
                  <a:srgbClr val="92D050"/>
                </a:solidFill>
              </a:rPr>
              <a:t>top_p</a:t>
            </a:r>
            <a:endParaRPr lang="en-US" sz="4000" dirty="0">
              <a:solidFill>
                <a:srgbClr val="92D050"/>
              </a:solidFill>
            </a:endParaRPr>
          </a:p>
          <a:p>
            <a:r>
              <a:rPr lang="en-US" sz="4000" strike="sngStrike" dirty="0" err="1">
                <a:solidFill>
                  <a:srgbClr val="FF0000"/>
                </a:solidFill>
              </a:rPr>
              <a:t>frequency_penalty</a:t>
            </a:r>
            <a:endParaRPr lang="en-US" sz="4000" strike="sngStrike" dirty="0">
              <a:solidFill>
                <a:srgbClr val="FF0000"/>
              </a:solidFill>
            </a:endParaRPr>
          </a:p>
          <a:p>
            <a:r>
              <a:rPr lang="en-US" sz="4000" strike="sngStrike" dirty="0" err="1">
                <a:solidFill>
                  <a:srgbClr val="FF0000"/>
                </a:solidFill>
              </a:rPr>
              <a:t>presence_penalty</a:t>
            </a:r>
            <a:endParaRPr lang="en-US" sz="40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55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1920A-345A-2980-45A7-9A1E9CB90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1823A3-225F-CF8A-6829-4E32DAF1BAE2}"/>
              </a:ext>
            </a:extLst>
          </p:cNvPr>
          <p:cNvSpPr txBox="1"/>
          <p:nvPr/>
        </p:nvSpPr>
        <p:spPr>
          <a:xfrm>
            <a:off x="484513" y="1013464"/>
            <a:ext cx="771328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C000"/>
                </a:solidFill>
                <a:latin typeface="Bangers" pitchFamily="2" charset="0"/>
              </a:rPr>
              <a:t>OpenAI API</a:t>
            </a:r>
          </a:p>
          <a:p>
            <a:r>
              <a:rPr lang="en-US" sz="11500" dirty="0">
                <a:solidFill>
                  <a:srgbClr val="FFFF00"/>
                </a:solidFill>
                <a:latin typeface="Bangers" pitchFamily="2" charset="0"/>
              </a:rPr>
              <a:t>Responses</a:t>
            </a:r>
          </a:p>
          <a:p>
            <a:r>
              <a:rPr lang="en-US" sz="11500" dirty="0">
                <a:solidFill>
                  <a:srgbClr val="FFFF00"/>
                </a:solidFill>
                <a:latin typeface="Bangers" pitchFamily="2" charset="0"/>
              </a:rPr>
              <a:t>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58CA9-ED6B-8A1A-655B-E63D2A2FF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560" y="350520"/>
            <a:ext cx="6522720" cy="65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0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CD90E9-91D8-E721-9817-58939F9F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Upgrade!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09AB7-D3E2-F095-63FF-600D52663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158" y="2206618"/>
            <a:ext cx="6021509" cy="3243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181505-E0D7-584E-E522-C64E5597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78" y="2626450"/>
            <a:ext cx="5341580" cy="24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6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644BDD-EFCE-5AAE-35B8-F17A8911B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0"/>
            <a:ext cx="9829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8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1829-F3EC-670A-EA20-2230BE9B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Updating the OpenAI API Python Package</a:t>
            </a:r>
          </a:p>
        </p:txBody>
      </p:sp>
    </p:spTree>
    <p:extLst>
      <p:ext uri="{BB962C8B-B14F-4D97-AF65-F5344CB8AC3E}">
        <p14:creationId xmlns:p14="http://schemas.microsoft.com/office/powerpoint/2010/main" val="101638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80D451-1A9A-523B-6FF3-CD8CD0896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74" y="2206928"/>
            <a:ext cx="11679052" cy="244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5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9FAE70-E44C-108A-4C29-90D6F4FFC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081" y="0"/>
            <a:ext cx="9253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9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94E0E8-275B-CA34-4E0F-D44CAAB07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1" y="670413"/>
            <a:ext cx="8656319" cy="59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6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F1079F-78C7-B0C2-94C8-989D87D3A1DA}"/>
              </a:ext>
            </a:extLst>
          </p:cNvPr>
          <p:cNvSpPr txBox="1"/>
          <p:nvPr/>
        </p:nvSpPr>
        <p:spPr>
          <a:xfrm>
            <a:off x="1835828" y="2707713"/>
            <a:ext cx="8520344" cy="144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</a:p>
          <a:p>
            <a:pPr>
              <a:lnSpc>
                <a:spcPts val="2025"/>
              </a:lnSpc>
            </a:pPr>
            <a:endParaRPr lang="en-US" sz="40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endParaRPr lang="en-US" sz="40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endParaRPr lang="en-US" sz="4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8F78F1C-F6D2-0909-6481-7C7603759087}"/>
              </a:ext>
            </a:extLst>
          </p:cNvPr>
          <p:cNvSpPr/>
          <p:nvPr/>
        </p:nvSpPr>
        <p:spPr>
          <a:xfrm rot="5400000">
            <a:off x="4902696" y="-1453712"/>
            <a:ext cx="1078629" cy="6853561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86FCB82-D885-9334-55C2-0371A8B67B4B}"/>
              </a:ext>
            </a:extLst>
          </p:cNvPr>
          <p:cNvSpPr/>
          <p:nvPr/>
        </p:nvSpPr>
        <p:spPr>
          <a:xfrm rot="16200000" flipV="1">
            <a:off x="3762654" y="2306686"/>
            <a:ext cx="1078629" cy="4765831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1F919-2B8E-7732-F038-92422108D5FE}"/>
              </a:ext>
            </a:extLst>
          </p:cNvPr>
          <p:cNvSpPr txBox="1"/>
          <p:nvPr/>
        </p:nvSpPr>
        <p:spPr>
          <a:xfrm>
            <a:off x="4238380" y="812869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Python Package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B0A69-38C7-E45E-1E36-CC58A85B6E61}"/>
              </a:ext>
            </a:extLst>
          </p:cNvPr>
          <p:cNvSpPr txBox="1"/>
          <p:nvPr/>
        </p:nvSpPr>
        <p:spPr>
          <a:xfrm>
            <a:off x="3078716" y="5424246"/>
            <a:ext cx="3466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Connection to the API</a:t>
            </a:r>
          </a:p>
        </p:txBody>
      </p:sp>
    </p:spTree>
    <p:extLst>
      <p:ext uri="{BB962C8B-B14F-4D97-AF65-F5344CB8AC3E}">
        <p14:creationId xmlns:p14="http://schemas.microsoft.com/office/powerpoint/2010/main" val="25589368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10998</TotalTime>
  <Words>477</Words>
  <Application>Microsoft Office PowerPoint</Application>
  <PresentationFormat>Widescreen</PresentationFormat>
  <Paragraphs>109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Bangers</vt:lpstr>
      <vt:lpstr>Calibri</vt:lpstr>
      <vt:lpstr>Consolas</vt:lpstr>
      <vt:lpstr>Gill Sans MT</vt:lpstr>
      <vt:lpstr>Wingdings 2</vt:lpstr>
      <vt:lpstr>Custom</vt:lpstr>
      <vt:lpstr>PowerPoint Presentation</vt:lpstr>
      <vt:lpstr>Looking at the Differences</vt:lpstr>
      <vt:lpstr>Time to Upgrade!</vt:lpstr>
      <vt:lpstr>PowerPoint Presentation</vt:lpstr>
      <vt:lpstr>DEMO: Updating the OpenAI API Python 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DEMO: Required Parameters</vt:lpstr>
      <vt:lpstr>PowerPoint Presentation</vt:lpstr>
      <vt:lpstr>PowerPoint Presentation</vt:lpstr>
      <vt:lpstr>https://shop.reallyeasy.ai</vt:lpstr>
      <vt:lpstr>https://www.youtube.com/@ainewsfresh</vt:lpstr>
      <vt:lpstr>https://www.youtube.com/@aipaperspodcastdaily</vt:lpstr>
      <vt:lpstr>PowerPoint Presentation</vt:lpstr>
      <vt:lpstr>PowerPoint Presentation</vt:lpstr>
      <vt:lpstr>DEMO: Response Formats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Zain Naboulsi</dc:creator>
  <cp:lastModifiedBy>Zain Naboulsi</cp:lastModifiedBy>
  <cp:revision>319</cp:revision>
  <dcterms:created xsi:type="dcterms:W3CDTF">2025-01-15T17:59:51Z</dcterms:created>
  <dcterms:modified xsi:type="dcterms:W3CDTF">2025-03-25T11:37:41Z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