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8"/>
  </p:notesMasterIdLst>
  <p:handoutMasterIdLst>
    <p:handoutMasterId r:id="rId39"/>
  </p:handoutMasterIdLst>
  <p:sldIdLst>
    <p:sldId id="751" r:id="rId5"/>
    <p:sldId id="890" r:id="rId6"/>
    <p:sldId id="730" r:id="rId7"/>
    <p:sldId id="891" r:id="rId8"/>
    <p:sldId id="895" r:id="rId9"/>
    <p:sldId id="904" r:id="rId10"/>
    <p:sldId id="914" r:id="rId11"/>
    <p:sldId id="896" r:id="rId12"/>
    <p:sldId id="905" r:id="rId13"/>
    <p:sldId id="915" r:id="rId14"/>
    <p:sldId id="897" r:id="rId15"/>
    <p:sldId id="906" r:id="rId16"/>
    <p:sldId id="916" r:id="rId17"/>
    <p:sldId id="395" r:id="rId18"/>
    <p:sldId id="396" r:id="rId19"/>
    <p:sldId id="602" r:id="rId20"/>
    <p:sldId id="539" r:id="rId21"/>
    <p:sldId id="601" r:id="rId22"/>
    <p:sldId id="898" r:id="rId23"/>
    <p:sldId id="907" r:id="rId24"/>
    <p:sldId id="917" r:id="rId25"/>
    <p:sldId id="899" r:id="rId26"/>
    <p:sldId id="908" r:id="rId27"/>
    <p:sldId id="918" r:id="rId28"/>
    <p:sldId id="900" r:id="rId29"/>
    <p:sldId id="909" r:id="rId30"/>
    <p:sldId id="922" r:id="rId31"/>
    <p:sldId id="901" r:id="rId32"/>
    <p:sldId id="919" r:id="rId33"/>
    <p:sldId id="920" r:id="rId34"/>
    <p:sldId id="910" r:id="rId35"/>
    <p:sldId id="921" r:id="rId36"/>
    <p:sldId id="92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1A3260"/>
    <a:srgbClr val="7030A0"/>
    <a:srgbClr val="42955F"/>
    <a:srgbClr val="AE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8" autoAdjust="0"/>
    <p:restoredTop sz="89422" autoAdjust="0"/>
  </p:normalViewPr>
  <p:slideViewPr>
    <p:cSldViewPr snapToGrid="0">
      <p:cViewPr varScale="1">
        <p:scale>
          <a:sx n="89" d="100"/>
          <a:sy n="89" d="100"/>
        </p:scale>
        <p:origin x="10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8CE8-0027-A28E-98EE-635CA6BD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F2638-1331-52FB-A1E3-1D3A86302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58A3C-C568-9516-481B-DF4C62DB8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CBDF-C217-2039-3C2B-AC3CE652C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https://www.youtube.com/@ainewsfresh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https://www.youtube.com/@aipaperspodcastdaily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https://platform.openai.com/docs/api-reference/chat/create#chat-create-top_p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https://platform.openai.com/docs/api-reference/chat/create#chat-create-frequency_penalty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8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https://platform.openai.com/docs/api-reference/chat/create#chat-create-presence_penalty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9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70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2217-A1B9-E34D-5FD1-CF08C6332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8529C-2AAF-0D4B-2455-58745F9C9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8C085-E0B7-4E50-4983-FF55BF6AE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43626-ABB0-CD40-7E74-21441CFE5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6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https://www.youtube.com/watch?v=50TM9pfYv5U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https://platform.openai.com/docs/api-reference/chat/create#chat-create-max_completion_tokens</a:t>
            </a:r>
          </a:p>
          <a:p>
            <a:r>
              <a:rPr lang="en-US" dirty="0"/>
              <a:t>https://platform.openai.com/docs/models/gpt-4o-mini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5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5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5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https://www.youtube.com/@reallyeasyai/join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https://shop.reallyeasy.ai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6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44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kern="1200" cap="none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438B-EE18-C816-1A0F-97AA62BD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C20037-32F6-243F-798B-D0CFF590745B}"/>
              </a:ext>
            </a:extLst>
          </p:cNvPr>
          <p:cNvSpPr txBox="1"/>
          <p:nvPr/>
        </p:nvSpPr>
        <p:spPr>
          <a:xfrm>
            <a:off x="484513" y="1013464"/>
            <a:ext cx="7713282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Chat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Completions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two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E3E0E0-754E-E6D4-5DF0-117949EC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47" y="502920"/>
            <a:ext cx="6355080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224D-4CAC-BEA9-84DD-3B720790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Max Completion Tokens</a:t>
            </a:r>
          </a:p>
        </p:txBody>
      </p:sp>
    </p:spTree>
    <p:extLst>
      <p:ext uri="{BB962C8B-B14F-4D97-AF65-F5344CB8AC3E}">
        <p14:creationId xmlns:p14="http://schemas.microsoft.com/office/powerpoint/2010/main" val="126474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94637-2743-ACE9-C5D4-19B3D1FD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1" y="2842249"/>
            <a:ext cx="11094919" cy="11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B0CCA-C758-C018-A143-126E60B3E0FF}"/>
              </a:ext>
            </a:extLst>
          </p:cNvPr>
          <p:cNvSpPr txBox="1"/>
          <p:nvPr/>
        </p:nvSpPr>
        <p:spPr>
          <a:xfrm>
            <a:off x="108012" y="1459230"/>
            <a:ext cx="119759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one page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stop=[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"water","green"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89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1B7F-065D-1D44-4FB3-E186E4DD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Stop Sequences</a:t>
            </a:r>
          </a:p>
        </p:txBody>
      </p:sp>
    </p:spTree>
    <p:extLst>
      <p:ext uri="{BB962C8B-B14F-4D97-AF65-F5344CB8AC3E}">
        <p14:creationId xmlns:p14="http://schemas.microsoft.com/office/powerpoint/2010/main" val="387762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60463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4774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C757B-7BF3-DB9E-CBB3-E140269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05" y="1180582"/>
            <a:ext cx="8740590" cy="329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16EFA-57C6-F161-5C96-3081285D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04" y="4669936"/>
            <a:ext cx="774259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C72A-C20F-708C-D10A-EFB94102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8A5DEC-6D9A-E5A3-2623-3AB3E6FC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/>
              <a:t>https://shop.reallyeasy.ai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46049-2DA4-39DA-E25C-29363A59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3" y="1857375"/>
            <a:ext cx="9753295" cy="49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03" y="1955346"/>
            <a:ext cx="8179594" cy="46740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89BB84-D0DB-E975-0157-0F57491E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cap="none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96270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F37B-58FB-15BF-520F-D03EA852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DAA9B-045D-98BB-3EB1-78C22E0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cap="none" dirty="0"/>
              <a:t>https://www.youtube.com/@aipaperspodcastdaily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05628-3125-D3C4-38CA-7B1E5A1A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54" y="1914837"/>
            <a:ext cx="4850293" cy="48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3076D-CCBA-818F-EB90-1C08EAF1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01" y="2205960"/>
            <a:ext cx="11578999" cy="24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n you throw your newly promoted manager into the deep end on your  project | Glassdoor Forum">
            <a:extLst>
              <a:ext uri="{FF2B5EF4-FFF2-40B4-BE49-F238E27FC236}">
                <a16:creationId xmlns:a16="http://schemas.microsoft.com/office/drawing/2014/main" id="{BDBAC48E-55DE-D45B-6595-44EF8C32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85" y="706712"/>
            <a:ext cx="6463030" cy="594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0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59C1B-F220-0F74-104B-96630B3DE734}"/>
              </a:ext>
            </a:extLst>
          </p:cNvPr>
          <p:cNvSpPr txBox="1"/>
          <p:nvPr/>
        </p:nvSpPr>
        <p:spPr>
          <a:xfrm>
            <a:off x="121329" y="1330990"/>
            <a:ext cx="11949343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top_p=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39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4A71-F6F0-5F16-5D4A-5F874D1E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Top P (Nucleus Sampling)</a:t>
            </a:r>
          </a:p>
        </p:txBody>
      </p:sp>
    </p:spTree>
    <p:extLst>
      <p:ext uri="{BB962C8B-B14F-4D97-AF65-F5344CB8AC3E}">
        <p14:creationId xmlns:p14="http://schemas.microsoft.com/office/powerpoint/2010/main" val="420603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C4CD6-E546-09DC-33ED-DF1C6D36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3" y="2686032"/>
            <a:ext cx="11860474" cy="14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4D5F4-7B2D-765A-39A9-ACD6293A558F}"/>
              </a:ext>
            </a:extLst>
          </p:cNvPr>
          <p:cNvSpPr txBox="1"/>
          <p:nvPr/>
        </p:nvSpPr>
        <p:spPr>
          <a:xfrm>
            <a:off x="125768" y="1202750"/>
            <a:ext cx="11940465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frequency_penalty=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332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5568-CD1B-8487-4FA5-8B0D11BC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Frequency Penalty</a:t>
            </a:r>
          </a:p>
        </p:txBody>
      </p:sp>
    </p:spTree>
    <p:extLst>
      <p:ext uri="{BB962C8B-B14F-4D97-AF65-F5344CB8AC3E}">
        <p14:creationId xmlns:p14="http://schemas.microsoft.com/office/powerpoint/2010/main" val="298332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CC6BF-9109-469E-69DE-102F90FF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8" y="2687937"/>
            <a:ext cx="11776904" cy="14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0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78603-306B-34A5-9E6C-53E17AD12A3D}"/>
              </a:ext>
            </a:extLst>
          </p:cNvPr>
          <p:cNvSpPr txBox="1"/>
          <p:nvPr/>
        </p:nvSpPr>
        <p:spPr>
          <a:xfrm>
            <a:off x="112451" y="1074510"/>
            <a:ext cx="1196709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presence_penalty=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016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0C96D-83AF-88F8-9825-B3731AD6F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C78E-32E2-487C-EA72-43B0C248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Presence Penalty</a:t>
            </a:r>
          </a:p>
        </p:txBody>
      </p:sp>
    </p:spTree>
    <p:extLst>
      <p:ext uri="{BB962C8B-B14F-4D97-AF65-F5344CB8AC3E}">
        <p14:creationId xmlns:p14="http://schemas.microsoft.com/office/powerpoint/2010/main" val="123750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7ADC1-1280-5EDB-76BC-1DB520E0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3" y="1860059"/>
            <a:ext cx="11168575" cy="31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7A14-7FBD-6AC2-9DC1-A40569F2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Non-Streaming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6B5896-A4AF-0060-72E1-701E4172D4F7}"/>
              </a:ext>
            </a:extLst>
          </p:cNvPr>
          <p:cNvGrpSpPr/>
          <p:nvPr/>
        </p:nvGrpSpPr>
        <p:grpSpPr>
          <a:xfrm>
            <a:off x="1356389" y="2648507"/>
            <a:ext cx="9479222" cy="3283259"/>
            <a:chOff x="575894" y="2426611"/>
            <a:chExt cx="9479222" cy="3283259"/>
          </a:xfrm>
        </p:grpSpPr>
        <p:pic>
          <p:nvPicPr>
            <p:cNvPr id="4" name="Graphic 3" descr="Programmer male with solid fill">
              <a:extLst>
                <a:ext uri="{FF2B5EF4-FFF2-40B4-BE49-F238E27FC236}">
                  <a16:creationId xmlns:a16="http://schemas.microsoft.com/office/drawing/2014/main" id="{7BA1B2CD-8991-4BD4-597D-7FFE53117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894" y="2426611"/>
              <a:ext cx="3283259" cy="3283259"/>
            </a:xfrm>
            <a:prstGeom prst="rect">
              <a:avLst/>
            </a:prstGeom>
          </p:spPr>
        </p:pic>
        <p:pic>
          <p:nvPicPr>
            <p:cNvPr id="6" name="Graphic 5" descr="Processor with solid fill">
              <a:extLst>
                <a:ext uri="{FF2B5EF4-FFF2-40B4-BE49-F238E27FC236}">
                  <a16:creationId xmlns:a16="http://schemas.microsoft.com/office/drawing/2014/main" id="{80EC8923-8641-34E3-84B7-4DF882EE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1067" y="2785368"/>
              <a:ext cx="2694049" cy="269404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8A5AAD6-56E5-6041-AC02-F06A3F6B4BB5}"/>
                </a:ext>
              </a:extLst>
            </p:cNvPr>
            <p:cNvSpPr/>
            <p:nvPr/>
          </p:nvSpPr>
          <p:spPr>
            <a:xfrm>
              <a:off x="3537750" y="3062796"/>
              <a:ext cx="3679795" cy="57704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How are you?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538C07-900A-EE73-7B34-D7A2C20C3BB6}"/>
                </a:ext>
              </a:extLst>
            </p:cNvPr>
            <p:cNvSpPr/>
            <p:nvPr/>
          </p:nvSpPr>
          <p:spPr>
            <a:xfrm>
              <a:off x="3630967" y="3941685"/>
              <a:ext cx="3283259" cy="577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 for Processing </a:t>
              </a:r>
            </a:p>
            <a:p>
              <a:pPr algn="ctr"/>
              <a:r>
                <a:rPr lang="en-US" dirty="0"/>
                <a:t>Full Response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15A745A7-974B-78DD-A11F-FD2E448B173D}"/>
                </a:ext>
              </a:extLst>
            </p:cNvPr>
            <p:cNvSpPr/>
            <p:nvPr/>
          </p:nvSpPr>
          <p:spPr>
            <a:xfrm>
              <a:off x="3537751" y="4744954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 am great!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33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1B76D-0499-5E6F-1405-2F584CBA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24" y="1916264"/>
            <a:ext cx="7616152" cy="4876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DCA95FF-025B-B7B5-E867-3732EA37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Anaconda and VS Code</a:t>
            </a:r>
          </a:p>
        </p:txBody>
      </p:sp>
    </p:spTree>
    <p:extLst>
      <p:ext uri="{BB962C8B-B14F-4D97-AF65-F5344CB8AC3E}">
        <p14:creationId xmlns:p14="http://schemas.microsoft.com/office/powerpoint/2010/main" val="2347548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134F4-20B7-A7A7-9A90-CA5CA645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7C30-E3D4-0344-4F0D-E81C2BBF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Response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94A344-7A9E-B039-7003-545B90541E78}"/>
              </a:ext>
            </a:extLst>
          </p:cNvPr>
          <p:cNvGrpSpPr/>
          <p:nvPr/>
        </p:nvGrpSpPr>
        <p:grpSpPr>
          <a:xfrm>
            <a:off x="1356389" y="2657430"/>
            <a:ext cx="9479222" cy="3564203"/>
            <a:chOff x="575894" y="2426611"/>
            <a:chExt cx="9479222" cy="3564203"/>
          </a:xfrm>
        </p:grpSpPr>
        <p:pic>
          <p:nvPicPr>
            <p:cNvPr id="4" name="Graphic 3" descr="Programmer male with solid fill">
              <a:extLst>
                <a:ext uri="{FF2B5EF4-FFF2-40B4-BE49-F238E27FC236}">
                  <a16:creationId xmlns:a16="http://schemas.microsoft.com/office/drawing/2014/main" id="{149BCC58-8741-FBA0-FFF6-BED2FFF9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894" y="2426611"/>
              <a:ext cx="3283259" cy="3283259"/>
            </a:xfrm>
            <a:prstGeom prst="rect">
              <a:avLst/>
            </a:prstGeom>
          </p:spPr>
        </p:pic>
        <p:pic>
          <p:nvPicPr>
            <p:cNvPr id="6" name="Graphic 5" descr="Processor with solid fill">
              <a:extLst>
                <a:ext uri="{FF2B5EF4-FFF2-40B4-BE49-F238E27FC236}">
                  <a16:creationId xmlns:a16="http://schemas.microsoft.com/office/drawing/2014/main" id="{3C8120BB-A818-71E3-2C89-59A5B30E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1067" y="2785368"/>
              <a:ext cx="2694049" cy="269404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43AE700-4EB8-642A-8F7B-B2CA668B5F29}"/>
                </a:ext>
              </a:extLst>
            </p:cNvPr>
            <p:cNvSpPr/>
            <p:nvPr/>
          </p:nvSpPr>
          <p:spPr>
            <a:xfrm>
              <a:off x="3537748" y="2467990"/>
              <a:ext cx="3679797" cy="57704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How are you?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C3239D41-4CA2-B8B5-6832-52BB277FA846}"/>
                </a:ext>
              </a:extLst>
            </p:cNvPr>
            <p:cNvSpPr/>
            <p:nvPr/>
          </p:nvSpPr>
          <p:spPr>
            <a:xfrm>
              <a:off x="3537751" y="3253500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C7F9D5C3-2866-70B2-C8B6-26974D7522A5}"/>
                </a:ext>
              </a:extLst>
            </p:cNvPr>
            <p:cNvSpPr/>
            <p:nvPr/>
          </p:nvSpPr>
          <p:spPr>
            <a:xfrm>
              <a:off x="3537750" y="3962121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am</a:t>
              </a:r>
            </a:p>
          </p:txBody>
        </p:sp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0EF6279F-9A77-D176-8DA5-32FAA34A8025}"/>
                </a:ext>
              </a:extLst>
            </p:cNvPr>
            <p:cNvSpPr/>
            <p:nvPr/>
          </p:nvSpPr>
          <p:spPr>
            <a:xfrm>
              <a:off x="3537750" y="4638352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great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96EA0D3B-9964-07EA-4220-6F7CDE63079D}"/>
                </a:ext>
              </a:extLst>
            </p:cNvPr>
            <p:cNvSpPr/>
            <p:nvPr/>
          </p:nvSpPr>
          <p:spPr>
            <a:xfrm>
              <a:off x="3537749" y="5314583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17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135BA-6D1C-B053-3F47-868BDAB4AD53}"/>
              </a:ext>
            </a:extLst>
          </p:cNvPr>
          <p:cNvSpPr txBox="1"/>
          <p:nvPr/>
        </p:nvSpPr>
        <p:spPr>
          <a:xfrm>
            <a:off x="108012" y="946269"/>
            <a:ext cx="11975977" cy="4965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presence_penalty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stream=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38032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5B3-07EF-77A8-3723-616A4D0D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Streaming Responses</a:t>
            </a:r>
          </a:p>
        </p:txBody>
      </p:sp>
    </p:spTree>
    <p:extLst>
      <p:ext uri="{BB962C8B-B14F-4D97-AF65-F5344CB8AC3E}">
        <p14:creationId xmlns:p14="http://schemas.microsoft.com/office/powerpoint/2010/main" val="383022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BA89B-57C8-1ADD-C4F8-6AD074A30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559DAF-E9E4-C064-C992-5F21C65E4CAD}"/>
              </a:ext>
            </a:extLst>
          </p:cNvPr>
          <p:cNvSpPr txBox="1"/>
          <p:nvPr/>
        </p:nvSpPr>
        <p:spPr>
          <a:xfrm>
            <a:off x="484513" y="1013464"/>
            <a:ext cx="7713282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Chat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Completions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two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5603D-0E5E-5911-E835-8B6B1A9A5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47" y="502920"/>
            <a:ext cx="6355080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9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22BFBC-59EE-6F71-A429-31646D98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Dipping Our Toes in the Water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BF0B3-1D89-421F-8806-82F1427E63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strike="sngStrike" dirty="0">
                <a:solidFill>
                  <a:schemeClr val="bg1"/>
                </a:solidFill>
              </a:rPr>
              <a:t>model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  <a:p>
            <a:r>
              <a:rPr lang="en-US" sz="4000" strike="sngStrike" dirty="0">
                <a:solidFill>
                  <a:schemeClr val="bg1"/>
                </a:solidFill>
              </a:rPr>
              <a:t>messages</a:t>
            </a:r>
          </a:p>
          <a:p>
            <a:r>
              <a:rPr lang="en-US" sz="4000" strike="sngStrike" dirty="0">
                <a:solidFill>
                  <a:schemeClr val="bg1"/>
                </a:solidFill>
              </a:rPr>
              <a:t>response_format</a:t>
            </a:r>
          </a:p>
          <a:p>
            <a:r>
              <a:rPr lang="en-US" sz="4000" dirty="0">
                <a:solidFill>
                  <a:schemeClr val="bg1"/>
                </a:solidFill>
              </a:rPr>
              <a:t>temperature</a:t>
            </a:r>
          </a:p>
          <a:p>
            <a:r>
              <a:rPr lang="en-US" sz="40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4CC956-D3A3-C380-9F30-E35660C86B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max_completion_tokens</a:t>
            </a:r>
          </a:p>
          <a:p>
            <a:r>
              <a:rPr lang="en-US" sz="4000" dirty="0">
                <a:solidFill>
                  <a:schemeClr val="bg1"/>
                </a:solidFill>
              </a:rPr>
              <a:t>stop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top_p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err="1">
                <a:solidFill>
                  <a:schemeClr val="bg1"/>
                </a:solidFill>
              </a:rPr>
              <a:t>frequency_penalty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err="1">
                <a:solidFill>
                  <a:schemeClr val="bg1"/>
                </a:solidFill>
              </a:rPr>
              <a:t>presence_penalty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995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76391-726D-6640-F792-9AD4F6A6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7" y="2552653"/>
            <a:ext cx="10723087" cy="17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33BE73-EC2D-345E-0B0A-34282AB7EC87}"/>
              </a:ext>
            </a:extLst>
          </p:cNvPr>
          <p:cNvSpPr txBox="1"/>
          <p:nvPr/>
        </p:nvSpPr>
        <p:spPr>
          <a:xfrm>
            <a:off x="134645" y="1715711"/>
            <a:ext cx="11922710" cy="342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temperature=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01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3A1C-A930-A3AF-C6A6-266A4EFB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99918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59478-21FC-79E5-6AEA-87B57895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4" y="2672186"/>
            <a:ext cx="11904493" cy="1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5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0816D-E8AF-80D5-B132-EF2BEEBCABF5}"/>
              </a:ext>
            </a:extLst>
          </p:cNvPr>
          <p:cNvSpPr txBox="1"/>
          <p:nvPr/>
        </p:nvSpPr>
        <p:spPr>
          <a:xfrm>
            <a:off x="94695" y="1587470"/>
            <a:ext cx="1200261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max_completion_tokens=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1000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75451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10596</TotalTime>
  <Words>998</Words>
  <Application>Microsoft Office PowerPoint</Application>
  <PresentationFormat>Widescreen</PresentationFormat>
  <Paragraphs>185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Bangers</vt:lpstr>
      <vt:lpstr>Calibri</vt:lpstr>
      <vt:lpstr>Consolas</vt:lpstr>
      <vt:lpstr>Gill Sans MT</vt:lpstr>
      <vt:lpstr>Wingdings 2</vt:lpstr>
      <vt:lpstr>Custom</vt:lpstr>
      <vt:lpstr>PowerPoint Presentation</vt:lpstr>
      <vt:lpstr>PowerPoint Presentation</vt:lpstr>
      <vt:lpstr>Setting up Anaconda and VS Code</vt:lpstr>
      <vt:lpstr>Dipping Our Toes in the Water</vt:lpstr>
      <vt:lpstr>PowerPoint Presentation</vt:lpstr>
      <vt:lpstr>PowerPoint Presentation</vt:lpstr>
      <vt:lpstr>DEMO: Temperature</vt:lpstr>
      <vt:lpstr>PowerPoint Presentation</vt:lpstr>
      <vt:lpstr>PowerPoint Presentation</vt:lpstr>
      <vt:lpstr>DEMO: Max Completion Tokens</vt:lpstr>
      <vt:lpstr>PowerPoint Presentation</vt:lpstr>
      <vt:lpstr>PowerPoint Presentation</vt:lpstr>
      <vt:lpstr>DEMO: Stop Sequences</vt:lpstr>
      <vt:lpstr>PowerPoint Presentation</vt:lpstr>
      <vt:lpstr>PowerPoint Presentation</vt:lpstr>
      <vt:lpstr>https://shop.reallyeasy.ai</vt:lpstr>
      <vt:lpstr>https://www.youtube.com/@ainewsfresh</vt:lpstr>
      <vt:lpstr>https://www.youtube.com/@aipaperspodcastdaily</vt:lpstr>
      <vt:lpstr>PowerPoint Presentation</vt:lpstr>
      <vt:lpstr>PowerPoint Presentation</vt:lpstr>
      <vt:lpstr>DEMO: Top P (Nucleus Sampling)</vt:lpstr>
      <vt:lpstr>PowerPoint Presentation</vt:lpstr>
      <vt:lpstr>PowerPoint Presentation</vt:lpstr>
      <vt:lpstr>DEMO: Frequency Penalty</vt:lpstr>
      <vt:lpstr>PowerPoint Presentation</vt:lpstr>
      <vt:lpstr>PowerPoint Presentation</vt:lpstr>
      <vt:lpstr>DEMO: Presence Penalty</vt:lpstr>
      <vt:lpstr>PowerPoint Presentation</vt:lpstr>
      <vt:lpstr>Non-Streaming Response</vt:lpstr>
      <vt:lpstr>Streaming Response</vt:lpstr>
      <vt:lpstr>PowerPoint Presentation</vt:lpstr>
      <vt:lpstr>DEMO: Streaming Responses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Naboulsi</dc:creator>
  <cp:lastModifiedBy>Zain Naboulsi</cp:lastModifiedBy>
  <cp:revision>305</cp:revision>
  <dcterms:created xsi:type="dcterms:W3CDTF">2025-01-15T17:59:51Z</dcterms:created>
  <dcterms:modified xsi:type="dcterms:W3CDTF">2025-03-09T18:15:14Z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