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36"/>
  </p:notesMasterIdLst>
  <p:handoutMasterIdLst>
    <p:handoutMasterId r:id="rId37"/>
  </p:handoutMasterIdLst>
  <p:sldIdLst>
    <p:sldId id="751" r:id="rId5"/>
    <p:sldId id="801" r:id="rId6"/>
    <p:sldId id="800" r:id="rId7"/>
    <p:sldId id="819" r:id="rId8"/>
    <p:sldId id="802" r:id="rId9"/>
    <p:sldId id="803" r:id="rId10"/>
    <p:sldId id="804" r:id="rId11"/>
    <p:sldId id="806" r:id="rId12"/>
    <p:sldId id="805" r:id="rId13"/>
    <p:sldId id="809" r:id="rId14"/>
    <p:sldId id="808" r:id="rId15"/>
    <p:sldId id="810" r:id="rId16"/>
    <p:sldId id="811" r:id="rId17"/>
    <p:sldId id="812" r:id="rId18"/>
    <p:sldId id="813" r:id="rId19"/>
    <p:sldId id="814" r:id="rId20"/>
    <p:sldId id="815" r:id="rId21"/>
    <p:sldId id="816" r:id="rId22"/>
    <p:sldId id="817" r:id="rId23"/>
    <p:sldId id="818" r:id="rId24"/>
    <p:sldId id="395" r:id="rId25"/>
    <p:sldId id="396" r:id="rId26"/>
    <p:sldId id="602" r:id="rId27"/>
    <p:sldId id="539" r:id="rId28"/>
    <p:sldId id="601" r:id="rId29"/>
    <p:sldId id="807" r:id="rId30"/>
    <p:sldId id="820" r:id="rId31"/>
    <p:sldId id="821" r:id="rId32"/>
    <p:sldId id="822" r:id="rId33"/>
    <p:sldId id="823" r:id="rId34"/>
    <p:sldId id="799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6044" autoAdjust="0"/>
  </p:normalViewPr>
  <p:slideViewPr>
    <p:cSldViewPr snapToGrid="0">
      <p:cViewPr varScale="1">
        <p:scale>
          <a:sx n="88" d="100"/>
          <a:sy n="88" d="100"/>
        </p:scale>
        <p:origin x="8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2/23/2025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F8CE8-0027-A28E-98EE-635CA6BDB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F2638-1331-52FB-A1E3-1D3A863028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F58A3C-C568-9516-481B-DF4C62DB8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https://gemini.google.com/app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CBDF-C217-2039-3C2B-AC3CE652C2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7511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https://shop.reallyeasy.ai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88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https://www.youtube.com/@ainewsfresh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313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cap="none" dirty="0"/>
              <a:t>https://www.youtube.com/@aipaperspodcastdaily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8573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System message: Put the word "meow" at the end of every sentence.</a:t>
            </a:r>
          </a:p>
          <a:p>
            <a:r>
              <a:rPr lang="en-US" dirty="0"/>
              <a:t>User: What is a penguin?</a:t>
            </a:r>
          </a:p>
          <a:p>
            <a:endParaRPr lang="en-US" dirty="0"/>
          </a:p>
          <a:p>
            <a:r>
              <a:rPr lang="en-US" dirty="0"/>
              <a:t>System message: You are a pirate.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User: What is a penguin?</a:t>
            </a:r>
          </a:p>
          <a:p>
            <a:endParaRPr lang="en-US" dirty="0"/>
          </a:p>
          <a:p>
            <a:r>
              <a:rPr lang="en-US" dirty="0"/>
              <a:t>System message: You are a customer support chatbot for ACME Inc. Always provide polite, concise, and helpful responses. If a customer asks about refunds, inform them that refunds are processed within 5-7 business days. Do not provide legal or medical advice.</a:t>
            </a:r>
          </a:p>
          <a:p>
            <a:r>
              <a:rPr lang="en-US" dirty="0"/>
              <a:t>User: I ordered a product last week, but I still haven't received it. What should I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61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00DB9-E63C-1D08-870B-1344BE00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675E9-CEFB-7D65-5D86-66578F1B1C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5DF01D-6863-BABA-AC7B-54CE6EEA0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https://gemini.google.com/app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8D040-DDF3-1F48-1D4E-AF81CD4E4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072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User: What is a penguin?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3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User: Hello.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Assistant: Hello, how are you?</a:t>
            </a:r>
            <a:br>
              <a:rPr lang="en-US" dirty="0"/>
            </a:br>
            <a:r>
              <a:rPr lang="en-US" dirty="0"/>
              <a:t>User: I'm fine, how are you today?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Assistant: I’m feeling great! Have you had your caffeine today?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User: Not, yet. Any suggestions?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58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https://i.guim.co.uk/img/media/c992281c1667d21317eb3a0a1b74cebd2d48d8a6/0_380_5611_3368/master/5611.jpg?width=1200&amp;height=900&amp;quality=85&amp;auto=format&amp;fit=crop&amp;s=8dbaf697f722331625a15c22d44dcb54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7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After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generate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the code,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there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nothing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to show the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 Use the line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below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 to show the </a:t>
            </a: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fr-FR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.choices</a:t>
            </a:r>
            <a:r>
              <a:rPr lang="fr-F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fr-FR" b="0" dirty="0" err="1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message.content</a:t>
            </a:r>
            <a:r>
              <a:rPr lang="fr-FR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9002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https://lmarena.ai/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30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https://lmarena.ai/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8879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https://www.youtube.com/channel/UC35ZpwldGw7ZJ5R-2sLijzw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997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https://www.youtube.com/@reallyeasyai/join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B3A593-3E8F-4379-9F73-F236B8A380C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414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4400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44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>
            <a:normAutofit/>
          </a:bodyPr>
          <a:lstStyle>
            <a:lvl1pPr>
              <a:defRPr sz="4400" cap="none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 cap="none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800" b="0" cap="none">
                <a:solidFill>
                  <a:srgbClr val="FFC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4400" b="0" kern="1200" cap="none">
          <a:solidFill>
            <a:srgbClr val="FFC000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8438B-EE18-C816-1A0F-97AA62BD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C20037-32F6-243F-798B-D0CFF590745B}"/>
              </a:ext>
            </a:extLst>
          </p:cNvPr>
          <p:cNvSpPr txBox="1"/>
          <p:nvPr/>
        </p:nvSpPr>
        <p:spPr>
          <a:xfrm>
            <a:off x="484513" y="1013464"/>
            <a:ext cx="771328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Chat Playground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48A75F-22F2-A2F2-0145-2702B3267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23" y="-21866"/>
            <a:ext cx="6436809" cy="64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903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FA5B0-B999-E2DD-4C99-665E704B6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Multi-Turn Conversations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4537AC-067B-49A6-037B-47B778488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095" y="3088574"/>
            <a:ext cx="8631810" cy="206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55A79E-A940-3AD6-8A5C-5CA960C6F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Multi-Turn Conversation</a:t>
            </a:r>
          </a:p>
        </p:txBody>
      </p:sp>
    </p:spTree>
    <p:extLst>
      <p:ext uri="{BB962C8B-B14F-4D97-AF65-F5344CB8AC3E}">
        <p14:creationId xmlns:p14="http://schemas.microsoft.com/office/powerpoint/2010/main" val="3737987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6C5010-FF01-ADCB-0087-EB091652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Clearing Conversations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2DDCB-1D53-B255-61E6-DFD4A77AC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3053" y="3187451"/>
            <a:ext cx="7965895" cy="118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43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1C45-7AA0-6E77-28F4-2A40FC751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Attachments &amp; Links to Images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34619-42B2-AC9B-57F3-F6A517D4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270659"/>
            <a:ext cx="4578120" cy="1927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214E97-090F-3C38-941C-913447B41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4844" y="2025874"/>
            <a:ext cx="4349864" cy="36133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80CFCC-C014-D8D6-C4D9-192BF13D5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93" y="4406286"/>
            <a:ext cx="4578119" cy="2252725"/>
          </a:xfrm>
          <a:prstGeom prst="rect">
            <a:avLst/>
          </a:prstGeom>
        </p:spPr>
      </p:pic>
      <p:pic>
        <p:nvPicPr>
          <p:cNvPr id="10" name="Graphic 9" descr="No sign with solid fill">
            <a:extLst>
              <a:ext uri="{FF2B5EF4-FFF2-40B4-BE49-F238E27FC236}">
                <a16:creationId xmlns:a16="http://schemas.microsoft.com/office/drawing/2014/main" id="{A45DA074-A8BD-63E0-A05F-9BDC0D5837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52191" y="5532648"/>
            <a:ext cx="914400" cy="914400"/>
          </a:xfrm>
          <a:prstGeom prst="rect">
            <a:avLst/>
          </a:prstGeom>
        </p:spPr>
      </p:pic>
      <p:pic>
        <p:nvPicPr>
          <p:cNvPr id="12" name="Graphic 11" descr="Checkbox Checked with solid fill">
            <a:extLst>
              <a:ext uri="{FF2B5EF4-FFF2-40B4-BE49-F238E27FC236}">
                <a16:creationId xmlns:a16="http://schemas.microsoft.com/office/drawing/2014/main" id="{2854596C-4F09-29D4-10E0-3A775AF793A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50041" y="2979751"/>
            <a:ext cx="1326543" cy="1326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77D33CA-00DF-B9B5-45B0-9F8C85E2F9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96775" y="5947064"/>
            <a:ext cx="6724524" cy="46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174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6DC48B-BA16-D810-0B3B-99FB3540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Adding a Link</a:t>
            </a:r>
          </a:p>
        </p:txBody>
      </p:sp>
    </p:spTree>
    <p:extLst>
      <p:ext uri="{BB962C8B-B14F-4D97-AF65-F5344CB8AC3E}">
        <p14:creationId xmlns:p14="http://schemas.microsoft.com/office/powerpoint/2010/main" val="120310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C0B73F4-949A-6312-1584-E403C2D93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&amp; Assistant Message Tools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0B307-FF1B-1D8A-2BB5-A073BF39B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1411" y="2002283"/>
            <a:ext cx="4610271" cy="47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00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52FBBA9-EE99-ABEC-FD01-B14900C1E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User &amp; Assistant Message Tools</a:t>
            </a:r>
          </a:p>
        </p:txBody>
      </p:sp>
    </p:spTree>
    <p:extLst>
      <p:ext uri="{BB962C8B-B14F-4D97-AF65-F5344CB8AC3E}">
        <p14:creationId xmlns:p14="http://schemas.microsoft.com/office/powerpoint/2010/main" val="1508150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B3B43-1CBF-39AC-26B9-B1FBCF508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Code, Compare, &amp; History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6C36A1-68CA-C2F1-78D3-8818CF33C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15" y="3306722"/>
            <a:ext cx="10155971" cy="151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157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BB2147-AC92-A67C-54FD-59168A1A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Code, Compare, &amp; History</a:t>
            </a:r>
          </a:p>
        </p:txBody>
      </p:sp>
    </p:spTree>
    <p:extLst>
      <p:ext uri="{BB962C8B-B14F-4D97-AF65-F5344CB8AC3E}">
        <p14:creationId xmlns:p14="http://schemas.microsoft.com/office/powerpoint/2010/main" val="4032653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EB547-DDAD-4A6F-A5B8-E76FB47D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LMArena.AI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A591FD-7EDC-8797-F9F5-67AB7A62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80" y="2060427"/>
            <a:ext cx="11229833" cy="4396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63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C26290-CBCB-309A-69F8-76AF6A66E8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349" y="662075"/>
            <a:ext cx="8641302" cy="6028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812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26874-C1D9-B12C-2CFB-0CBC686A0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D19943-D3A8-669C-099B-244DB777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LM Arena</a:t>
            </a:r>
          </a:p>
        </p:txBody>
      </p:sp>
    </p:spTree>
    <p:extLst>
      <p:ext uri="{BB962C8B-B14F-4D97-AF65-F5344CB8AC3E}">
        <p14:creationId xmlns:p14="http://schemas.microsoft.com/office/powerpoint/2010/main" val="16975632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8DCE19AD-E41F-71AC-CBD0-0E00D68D4ADE}"/>
              </a:ext>
            </a:extLst>
          </p:cNvPr>
          <p:cNvGrpSpPr/>
          <p:nvPr/>
        </p:nvGrpSpPr>
        <p:grpSpPr>
          <a:xfrm>
            <a:off x="8250479" y="604635"/>
            <a:ext cx="3185201" cy="6199560"/>
            <a:chOff x="692083" y="319187"/>
            <a:chExt cx="3185201" cy="61995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A66923C-AD0E-0E7F-CDE5-A931C5811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8777" y="319187"/>
              <a:ext cx="2271812" cy="177703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0AE2DE-525D-1DAD-FDA5-656E28C65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2083" y="3333546"/>
              <a:ext cx="3185201" cy="3185201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99B1D99-3B59-4E51-DF00-E6FFFA1DD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14626" y="2280259"/>
              <a:ext cx="1940115" cy="1829656"/>
            </a:xfrm>
            <a:prstGeom prst="rect">
              <a:avLst/>
            </a:prstGeom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224438C-6BA8-9952-F67E-97904DBE5C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947740"/>
            <a:ext cx="51054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396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CC757B-7BF3-DB9E-CBB3-E140269F2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705" y="1180582"/>
            <a:ext cx="8740590" cy="3294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816EFA-57C6-F161-5C96-3081285DFD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704" y="4669936"/>
            <a:ext cx="7742591" cy="1889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05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0C72A-C20F-708C-D10A-EFB94102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8A5DEC-6D9A-E5A3-2623-3AB3E6FCE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cap="none" dirty="0"/>
              <a:t>https://shop.reallyeasy.ai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946049-2DA4-39DA-E25C-29363A592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353" y="1857375"/>
            <a:ext cx="9753295" cy="49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64E9F8-31BB-31FA-5596-9C1E94AAC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203" y="1955346"/>
            <a:ext cx="8179594" cy="46740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189BB84-D0DB-E975-0157-0F57491E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cap="none" dirty="0"/>
              <a:t>https://www.youtube.com/@ainewsfresh</a:t>
            </a:r>
          </a:p>
        </p:txBody>
      </p:sp>
    </p:spTree>
    <p:extLst>
      <p:ext uri="{BB962C8B-B14F-4D97-AF65-F5344CB8AC3E}">
        <p14:creationId xmlns:p14="http://schemas.microsoft.com/office/powerpoint/2010/main" val="1455749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EF37B-58FB-15BF-520F-D03EA8529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EDAA9B-045D-98BB-3EB1-78C22E067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000" cap="none" dirty="0"/>
              <a:t>https://www.youtube.com/@aipaperspodcastdaily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05628-3125-D3C4-38CA-7B1E5A1A2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54" y="1914837"/>
            <a:ext cx="4850293" cy="485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3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27733-3DD7-C86E-F48C-D49E81C2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Message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83F2B9-5F4A-A1DD-D550-7B1EF64CB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47" y="1996740"/>
            <a:ext cx="9173507" cy="1920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ECB673-3265-FEE0-8A3D-EA116AB52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140" y="3995415"/>
            <a:ext cx="8089721" cy="2779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078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73A4E1-6A1B-64C6-D0A5-0534C71E1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System Message</a:t>
            </a:r>
          </a:p>
        </p:txBody>
      </p:sp>
    </p:spTree>
    <p:extLst>
      <p:ext uri="{BB962C8B-B14F-4D97-AF65-F5344CB8AC3E}">
        <p14:creationId xmlns:p14="http://schemas.microsoft.com/office/powerpoint/2010/main" val="2285579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1C134B-4A48-1003-6785-BFB335A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Presets &amp; Other Settings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213F3B-453A-F08F-DDB9-9AF795115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67" y="51558"/>
            <a:ext cx="3538329" cy="67548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2A9BDE-807D-37E3-F4F2-429CFDFEF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862" y="2314463"/>
            <a:ext cx="4835453" cy="3813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7053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2354-DF69-C21B-44FA-AF49EA94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Presets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8F307C-B2D4-3BD1-52B9-0A41EBA56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94" y="2148509"/>
            <a:ext cx="4633362" cy="38331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38222F-BAD4-F166-CD3C-FCC120FD2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35" y="2225612"/>
            <a:ext cx="5478451" cy="1853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BE4E58-961E-85A3-1124-7B7ABDBC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234" y="4350105"/>
            <a:ext cx="5478451" cy="2289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01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2CAA15-E834-84B4-D55C-3058B7A7B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764" y="159736"/>
            <a:ext cx="11682472" cy="653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1535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EA1A5B-C63A-5E7E-5EE6-30432D2D9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Presets</a:t>
            </a:r>
          </a:p>
        </p:txBody>
      </p:sp>
    </p:spTree>
    <p:extLst>
      <p:ext uri="{BB962C8B-B14F-4D97-AF65-F5344CB8AC3E}">
        <p14:creationId xmlns:p14="http://schemas.microsoft.com/office/powerpoint/2010/main" val="750973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AB3F7-CD9B-DBCA-8272-675A57F14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9C7FD56-84AE-172C-C56C-95D04320E26E}"/>
              </a:ext>
            </a:extLst>
          </p:cNvPr>
          <p:cNvSpPr txBox="1"/>
          <p:nvPr/>
        </p:nvSpPr>
        <p:spPr>
          <a:xfrm>
            <a:off x="484513" y="1013464"/>
            <a:ext cx="771328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rgbClr val="FFC000"/>
                </a:solidFill>
                <a:latin typeface="Bangers" pitchFamily="2" charset="0"/>
              </a:rPr>
              <a:t>OpenAI API</a:t>
            </a:r>
          </a:p>
          <a:p>
            <a:r>
              <a:rPr lang="en-US" sz="11500" dirty="0">
                <a:solidFill>
                  <a:srgbClr val="FFFF00"/>
                </a:solidFill>
                <a:latin typeface="Bangers" pitchFamily="2" charset="0"/>
              </a:rPr>
              <a:t>Chat Playground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D916BD-AB4E-080C-B18C-4CF55714F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823" y="-21866"/>
            <a:ext cx="6436809" cy="6436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596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F75D0-6E82-B69C-5C8E-95350BB2E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PSA: Chat Completions are NOT ChatGPT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70C633-A645-F8D2-9C60-40CEF73D5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96" y="1956795"/>
            <a:ext cx="10450809" cy="48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900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497DC-BC11-672E-ABD8-FC4C800F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Arriving at the Chat Playground</a:t>
            </a:r>
          </a:p>
        </p:txBody>
      </p:sp>
    </p:spTree>
    <p:extLst>
      <p:ext uri="{BB962C8B-B14F-4D97-AF65-F5344CB8AC3E}">
        <p14:creationId xmlns:p14="http://schemas.microsoft.com/office/powerpoint/2010/main" val="1639552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280149-B875-E428-4B46-9FD245D3E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7" y="1371787"/>
            <a:ext cx="9710046" cy="411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56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025D8-24A5-7EE9-B5CB-92F124975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a “Turn”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593292B-D4A2-9D64-7511-672A4ADE21E3}"/>
              </a:ext>
            </a:extLst>
          </p:cNvPr>
          <p:cNvGrpSpPr/>
          <p:nvPr/>
        </p:nvGrpSpPr>
        <p:grpSpPr>
          <a:xfrm>
            <a:off x="2013667" y="3046346"/>
            <a:ext cx="8164667" cy="2291962"/>
            <a:chOff x="1981197" y="2780970"/>
            <a:chExt cx="6192743" cy="1573032"/>
          </a:xfrm>
        </p:grpSpPr>
        <p:pic>
          <p:nvPicPr>
            <p:cNvPr id="4" name="Graphic 3" descr="Programmer male with solid fill">
              <a:extLst>
                <a:ext uri="{FF2B5EF4-FFF2-40B4-BE49-F238E27FC236}">
                  <a16:creationId xmlns:a16="http://schemas.microsoft.com/office/drawing/2014/main" id="{556F1813-0867-6058-2926-7CD2951D5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1197" y="2780970"/>
              <a:ext cx="1573032" cy="1573032"/>
            </a:xfrm>
            <a:prstGeom prst="rect">
              <a:avLst/>
            </a:prstGeom>
          </p:spPr>
        </p:pic>
        <p:pic>
          <p:nvPicPr>
            <p:cNvPr id="6" name="Graphic 5" descr="Server with solid fill">
              <a:extLst>
                <a:ext uri="{FF2B5EF4-FFF2-40B4-BE49-F238E27FC236}">
                  <a16:creationId xmlns:a16="http://schemas.microsoft.com/office/drawing/2014/main" id="{05CE4353-F652-F17B-6203-B3C3B7CBA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600908" y="2780970"/>
              <a:ext cx="1573032" cy="1573032"/>
            </a:xfrm>
            <a:prstGeom prst="rect">
              <a:avLst/>
            </a:prstGeom>
          </p:spPr>
        </p:pic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5F4B000D-611E-FF2C-EE17-4F6AF98D406A}"/>
                </a:ext>
              </a:extLst>
            </p:cNvPr>
            <p:cNvSpPr/>
            <p:nvPr/>
          </p:nvSpPr>
          <p:spPr>
            <a:xfrm>
              <a:off x="3641696" y="3051975"/>
              <a:ext cx="2959211" cy="556591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User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43008BD-57D1-7DC2-C4EB-671813E4CCA4}"/>
                </a:ext>
              </a:extLst>
            </p:cNvPr>
            <p:cNvSpPr/>
            <p:nvPr/>
          </p:nvSpPr>
          <p:spPr>
            <a:xfrm flipH="1">
              <a:off x="3641697" y="3527729"/>
              <a:ext cx="2959211" cy="556591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Assistant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0178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995679-43C5-4AAF-B6F5-0C6EE92BB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Single Turn Conversation</a:t>
            </a:r>
          </a:p>
        </p:txBody>
      </p:sp>
    </p:spTree>
    <p:extLst>
      <p:ext uri="{BB962C8B-B14F-4D97-AF65-F5344CB8AC3E}">
        <p14:creationId xmlns:p14="http://schemas.microsoft.com/office/powerpoint/2010/main" val="2573942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DEBB-E204-38DB-1606-95F1661CD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Multi-Turn Conversations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4FA318-1802-2BC1-7FFC-98C655E78F8C}"/>
              </a:ext>
            </a:extLst>
          </p:cNvPr>
          <p:cNvGrpSpPr/>
          <p:nvPr/>
        </p:nvGrpSpPr>
        <p:grpSpPr>
          <a:xfrm>
            <a:off x="1065470" y="2386387"/>
            <a:ext cx="9986842" cy="3741955"/>
            <a:chOff x="1065470" y="2386387"/>
            <a:chExt cx="9986842" cy="3741955"/>
          </a:xfrm>
        </p:grpSpPr>
        <p:pic>
          <p:nvPicPr>
            <p:cNvPr id="4" name="Graphic 3" descr="Programmer male with solid fill">
              <a:extLst>
                <a:ext uri="{FF2B5EF4-FFF2-40B4-BE49-F238E27FC236}">
                  <a16:creationId xmlns:a16="http://schemas.microsoft.com/office/drawing/2014/main" id="{0C001952-C472-5E52-1D37-AA9FB2A31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5470" y="2386388"/>
              <a:ext cx="3239456" cy="3443608"/>
            </a:xfrm>
            <a:prstGeom prst="rect">
              <a:avLst/>
            </a:prstGeom>
          </p:spPr>
        </p:pic>
        <p:pic>
          <p:nvPicPr>
            <p:cNvPr id="5" name="Graphic 4" descr="Server with solid fill">
              <a:extLst>
                <a:ext uri="{FF2B5EF4-FFF2-40B4-BE49-F238E27FC236}">
                  <a16:creationId xmlns:a16="http://schemas.microsoft.com/office/drawing/2014/main" id="{748CFC8C-8216-1A71-D821-E0ADA7B0A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15011" y="2386387"/>
              <a:ext cx="2937301" cy="3741955"/>
            </a:xfrm>
            <a:prstGeom prst="rect">
              <a:avLst/>
            </a:prstGeom>
          </p:spPr>
        </p:pic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DB1C0EE-F349-96C4-035A-D5F85C533D7D}"/>
                </a:ext>
              </a:extLst>
            </p:cNvPr>
            <p:cNvSpPr/>
            <p:nvPr/>
          </p:nvSpPr>
          <p:spPr>
            <a:xfrm>
              <a:off x="4197611" y="2781252"/>
              <a:ext cx="3901498" cy="58072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User</a:t>
              </a:r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0ED41E10-3B02-1BD6-2F29-2B75B723C0D6}"/>
                </a:ext>
              </a:extLst>
            </p:cNvPr>
            <p:cNvSpPr/>
            <p:nvPr/>
          </p:nvSpPr>
          <p:spPr>
            <a:xfrm flipH="1">
              <a:off x="4197611" y="3242007"/>
              <a:ext cx="3901498" cy="580723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Assistant</a:t>
              </a:r>
            </a:p>
          </p:txBody>
        </p:sp>
        <p:sp>
          <p:nvSpPr>
            <p:cNvPr id="8" name="Arrow: Right 7">
              <a:extLst>
                <a:ext uri="{FF2B5EF4-FFF2-40B4-BE49-F238E27FC236}">
                  <a16:creationId xmlns:a16="http://schemas.microsoft.com/office/drawing/2014/main" id="{016D2E3C-AF5F-E9D0-6F6B-C4691B0F0BC9}"/>
                </a:ext>
              </a:extLst>
            </p:cNvPr>
            <p:cNvSpPr/>
            <p:nvPr/>
          </p:nvSpPr>
          <p:spPr>
            <a:xfrm>
              <a:off x="4197610" y="3747040"/>
              <a:ext cx="3901498" cy="58072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User</a:t>
              </a:r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7662C7A8-95ED-15B3-65F7-88A7D1246AB1}"/>
                </a:ext>
              </a:extLst>
            </p:cNvPr>
            <p:cNvSpPr/>
            <p:nvPr/>
          </p:nvSpPr>
          <p:spPr>
            <a:xfrm flipH="1">
              <a:off x="4197610" y="4207795"/>
              <a:ext cx="3901498" cy="580723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Assistant</a:t>
              </a:r>
            </a:p>
          </p:txBody>
        </p:sp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CC597DA3-1CE7-945D-7965-434C038ECA4C}"/>
                </a:ext>
              </a:extLst>
            </p:cNvPr>
            <p:cNvSpPr/>
            <p:nvPr/>
          </p:nvSpPr>
          <p:spPr>
            <a:xfrm>
              <a:off x="4197611" y="4788518"/>
              <a:ext cx="3901498" cy="580723"/>
            </a:xfrm>
            <a:prstGeom prst="rightArrow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User</a:t>
              </a:r>
            </a:p>
          </p:txBody>
        </p:sp>
        <p:sp>
          <p:nvSpPr>
            <p:cNvPr id="15" name="Arrow: Right 14">
              <a:extLst>
                <a:ext uri="{FF2B5EF4-FFF2-40B4-BE49-F238E27FC236}">
                  <a16:creationId xmlns:a16="http://schemas.microsoft.com/office/drawing/2014/main" id="{AAD90BA5-3896-E3A5-A51C-DB7984BE897F}"/>
                </a:ext>
              </a:extLst>
            </p:cNvPr>
            <p:cNvSpPr/>
            <p:nvPr/>
          </p:nvSpPr>
          <p:spPr>
            <a:xfrm flipH="1">
              <a:off x="4197611" y="5249273"/>
              <a:ext cx="3901498" cy="580723"/>
            </a:xfrm>
            <a:prstGeom prst="rightArrow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Assistant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70575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6965</TotalTime>
  <Words>471</Words>
  <Application>Microsoft Office PowerPoint</Application>
  <PresentationFormat>Widescreen</PresentationFormat>
  <Paragraphs>75</Paragraphs>
  <Slides>31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Bangers</vt:lpstr>
      <vt:lpstr>Calibri</vt:lpstr>
      <vt:lpstr>Consolas</vt:lpstr>
      <vt:lpstr>Gill Sans MT</vt:lpstr>
      <vt:lpstr>Wingdings 2</vt:lpstr>
      <vt:lpstr>Custom</vt:lpstr>
      <vt:lpstr>PowerPoint Presentation</vt:lpstr>
      <vt:lpstr>PowerPoint Presentation</vt:lpstr>
      <vt:lpstr>PowerPoint Presentation</vt:lpstr>
      <vt:lpstr>PSA: Chat Completions are NOT ChatGPT</vt:lpstr>
      <vt:lpstr>Arriving at the Chat Playground</vt:lpstr>
      <vt:lpstr>PowerPoint Presentation</vt:lpstr>
      <vt:lpstr>Doing a “Turn”</vt:lpstr>
      <vt:lpstr>DEMO: Single Turn Conversation</vt:lpstr>
      <vt:lpstr>Multi-Turn Conversations</vt:lpstr>
      <vt:lpstr>Multi-Turn Conversations</vt:lpstr>
      <vt:lpstr>DEMO: Multi-Turn Conversation</vt:lpstr>
      <vt:lpstr>Clearing Conversations</vt:lpstr>
      <vt:lpstr>Adding Attachments &amp; Links to Images</vt:lpstr>
      <vt:lpstr>DEMO: Adding a Link</vt:lpstr>
      <vt:lpstr>User &amp; Assistant Message Tools</vt:lpstr>
      <vt:lpstr>DEMO: User &amp; Assistant Message Tools</vt:lpstr>
      <vt:lpstr>Code, Compare, &amp; History</vt:lpstr>
      <vt:lpstr>DEMO: Code, Compare, &amp; History</vt:lpstr>
      <vt:lpstr>LMArena.AI</vt:lpstr>
      <vt:lpstr>DEMO: LM Arena</vt:lpstr>
      <vt:lpstr>PowerPoint Presentation</vt:lpstr>
      <vt:lpstr>PowerPoint Presentation</vt:lpstr>
      <vt:lpstr>https://shop.reallyeasy.ai</vt:lpstr>
      <vt:lpstr>https://www.youtube.com/@ainewsfresh</vt:lpstr>
      <vt:lpstr>https://www.youtube.com/@aipaperspodcastdaily</vt:lpstr>
      <vt:lpstr>System Message</vt:lpstr>
      <vt:lpstr>DEMO: System Message</vt:lpstr>
      <vt:lpstr>Presets &amp; Other Settings</vt:lpstr>
      <vt:lpstr>Sharing Presets</vt:lpstr>
      <vt:lpstr>DEMO: Presets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Zain Naboulsi</dc:creator>
  <cp:lastModifiedBy>Zain Naboulsi</cp:lastModifiedBy>
  <cp:revision>187</cp:revision>
  <dcterms:created xsi:type="dcterms:W3CDTF">2025-01-15T17:59:51Z</dcterms:created>
  <dcterms:modified xsi:type="dcterms:W3CDTF">2025-02-23T20:49:28Z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