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45"/>
  </p:notesMasterIdLst>
  <p:handoutMasterIdLst>
    <p:handoutMasterId r:id="rId46"/>
  </p:handoutMasterIdLst>
  <p:sldIdLst>
    <p:sldId id="751" r:id="rId5"/>
    <p:sldId id="890" r:id="rId6"/>
    <p:sldId id="730" r:id="rId7"/>
    <p:sldId id="891" r:id="rId8"/>
    <p:sldId id="892" r:id="rId9"/>
    <p:sldId id="893" r:id="rId10"/>
    <p:sldId id="911" r:id="rId11"/>
    <p:sldId id="902" r:id="rId12"/>
    <p:sldId id="912" r:id="rId13"/>
    <p:sldId id="395" r:id="rId14"/>
    <p:sldId id="396" r:id="rId15"/>
    <p:sldId id="602" r:id="rId16"/>
    <p:sldId id="539" r:id="rId17"/>
    <p:sldId id="601" r:id="rId18"/>
    <p:sldId id="894" r:id="rId19"/>
    <p:sldId id="903" r:id="rId20"/>
    <p:sldId id="913" r:id="rId21"/>
    <p:sldId id="895" r:id="rId22"/>
    <p:sldId id="904" r:id="rId23"/>
    <p:sldId id="914" r:id="rId24"/>
    <p:sldId id="896" r:id="rId25"/>
    <p:sldId id="905" r:id="rId26"/>
    <p:sldId id="915" r:id="rId27"/>
    <p:sldId id="897" r:id="rId28"/>
    <p:sldId id="906" r:id="rId29"/>
    <p:sldId id="916" r:id="rId30"/>
    <p:sldId id="898" r:id="rId31"/>
    <p:sldId id="907" r:id="rId32"/>
    <p:sldId id="917" r:id="rId33"/>
    <p:sldId id="899" r:id="rId34"/>
    <p:sldId id="908" r:id="rId35"/>
    <p:sldId id="918" r:id="rId36"/>
    <p:sldId id="900" r:id="rId37"/>
    <p:sldId id="909" r:id="rId38"/>
    <p:sldId id="901" r:id="rId39"/>
    <p:sldId id="919" r:id="rId40"/>
    <p:sldId id="920" r:id="rId41"/>
    <p:sldId id="910" r:id="rId42"/>
    <p:sldId id="921" r:id="rId43"/>
    <p:sldId id="88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0B8"/>
    <a:srgbClr val="1A3260"/>
    <a:srgbClr val="7030A0"/>
    <a:srgbClr val="42955F"/>
    <a:srgbClr val="AE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7778" autoAdjust="0"/>
  </p:normalViewPr>
  <p:slideViewPr>
    <p:cSldViewPr snapToGrid="0">
      <p:cViewPr varScale="1">
        <p:scale>
          <a:sx n="86" d="100"/>
          <a:sy n="86" d="100"/>
        </p:scale>
        <p:origin x="14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F8CE8-0027-A28E-98EE-635CA6BD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F2638-1331-52FB-A1E3-1D3A86302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F58A3C-C568-9516-481B-DF4C62DB8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CBDF-C217-2039-3C2B-AC3CE652C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51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https://www.youtube.com/@aipaperspodcastdaily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19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https://platform.openai.com/docs/api-reference/chat/create#chat-create-response_format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37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97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https://platform.openai.com/docs/api-reference/chat/create#chat-create-max_completion_tokens</a:t>
            </a:r>
          </a:p>
          <a:p>
            <a:r>
              <a:rPr lang="en-US" dirty="0"/>
              <a:t>https://platform.openai.com/docs/models/gpt-4o-mini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101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34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https://platform.openai.com/docs/api-reference/chat/create#chat-create-top_p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6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https://platform.openai.com/docs/api-reference/chat/create#chat-create-frequency_penalty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38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https://platform.openai.com/docs/api-reference/chat/create#chat-create-presence_penalty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96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https://platform.openai.com/docs/api-reference/streaming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70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4308B-6780-F9A2-F1EA-D2EB6C960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B7435-C331-0B31-C9EA-2DDA93C53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E93B5-A5D5-5680-B3C5-B581EBC17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4324C-226D-A9BB-0A26-A89131304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663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https://www.youtube.com/watch?v=50TM9pfYv5U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7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https://platform.openai.com/docs/api-reference/chat/create#chat-create-model</a:t>
            </a:r>
          </a:p>
          <a:p>
            <a:r>
              <a:rPr lang="en-US" dirty="0"/>
              <a:t>https://platform.openai.com/docs/models#model-endpoint-compatibility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0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https://platform.openai.com/docs/api-reference/chat/create#chat-create-messages</a:t>
            </a:r>
          </a:p>
          <a:p>
            <a:endParaRPr lang="en-US" dirty="0"/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025"/>
              </a:lnSpc>
            </a:pP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helpful assistant."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a haiku about recursion in programming."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025"/>
              </a:lnSpc>
            </a:pPr>
            <a:b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31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4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https://www.youtube.com/@reallyeasyai/join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https://shop.reallyeasy.ai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62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https://www.youtube.com/@ainewsfresh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6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4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>
            <a:normAutofit/>
          </a:bodyPr>
          <a:lstStyle>
            <a:lvl1pPr>
              <a:defRPr sz="44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kern="1200" cap="none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438B-EE18-C816-1A0F-97AA62BD3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2C20037-32F6-243F-798B-D0CFF590745B}"/>
              </a:ext>
            </a:extLst>
          </p:cNvPr>
          <p:cNvSpPr txBox="1"/>
          <p:nvPr/>
        </p:nvSpPr>
        <p:spPr>
          <a:xfrm>
            <a:off x="484513" y="1013464"/>
            <a:ext cx="7713282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Chat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Completions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7CA69-5CD9-307B-15A8-6106F6D8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5260"/>
            <a:ext cx="6667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0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60463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4774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9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C757B-7BF3-DB9E-CBB3-E140269F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05" y="1180582"/>
            <a:ext cx="8740590" cy="329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816EFA-57C6-F161-5C96-3081285D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04" y="4669936"/>
            <a:ext cx="774259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9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C72A-C20F-708C-D10A-EFB94102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8A5DEC-6D9A-E5A3-2623-3AB3E6FC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/>
              <a:t>https://shop.reallyeasy.ai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946049-2DA4-39DA-E25C-29363A59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3" y="1857375"/>
            <a:ext cx="9753295" cy="49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5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03" y="1955346"/>
            <a:ext cx="8179594" cy="46740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89BB84-D0DB-E975-0157-0F57491E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cap="none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96270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F37B-58FB-15BF-520F-D03EA852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DAA9B-045D-98BB-3EB1-78C22E06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cap="none" dirty="0"/>
              <a:t>https://www.youtube.com/@aipaperspodcastdaily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05628-3125-D3C4-38CA-7B1E5A1A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54" y="1914837"/>
            <a:ext cx="4850293" cy="48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5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BF1C86-86A5-52EF-37DA-6E541DD99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339" y="4186"/>
            <a:ext cx="5859322" cy="68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65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22454C-53CE-B40E-EEB9-B06E7F76F272}"/>
              </a:ext>
            </a:extLst>
          </p:cNvPr>
          <p:cNvSpPr txBox="1"/>
          <p:nvPr/>
        </p:nvSpPr>
        <p:spPr>
          <a:xfrm>
            <a:off x="116890" y="1971261"/>
            <a:ext cx="11958221" cy="2915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helpful assistant."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a haiku about recursion in programming."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</a:pPr>
            <a:endParaRPr lang="en-US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response_format={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"type": "text"</a:t>
            </a:r>
            <a:r>
              <a:rPr lang="en-US" sz="20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2025"/>
              </a:lnSpc>
            </a:pPr>
            <a:r>
              <a: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94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E2B9-3364-BBF9-1287-85EA0DC1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Response Formats</a:t>
            </a:r>
          </a:p>
        </p:txBody>
      </p:sp>
    </p:spTree>
    <p:extLst>
      <p:ext uri="{BB962C8B-B14F-4D97-AF65-F5344CB8AC3E}">
        <p14:creationId xmlns:p14="http://schemas.microsoft.com/office/powerpoint/2010/main" val="170230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76391-726D-6640-F792-9AD4F6A69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7" y="2552653"/>
            <a:ext cx="10723087" cy="175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96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33BE73-EC2D-345E-0B0A-34282AB7EC87}"/>
              </a:ext>
            </a:extLst>
          </p:cNvPr>
          <p:cNvSpPr txBox="1"/>
          <p:nvPr/>
        </p:nvSpPr>
        <p:spPr>
          <a:xfrm>
            <a:off x="134645" y="1715711"/>
            <a:ext cx="11922710" cy="3426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temperature=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657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n you throw your newly promoted manager into the deep end on your  project | Glassdoor Forum">
            <a:extLst>
              <a:ext uri="{FF2B5EF4-FFF2-40B4-BE49-F238E27FC236}">
                <a16:creationId xmlns:a16="http://schemas.microsoft.com/office/drawing/2014/main" id="{BDBAC48E-55DE-D45B-6595-44EF8C32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85" y="706712"/>
            <a:ext cx="6463030" cy="594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10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53A1C-A930-A3AF-C6A6-266A4EFB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616214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859478-21FC-79E5-6AEA-87B57895C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54" y="2672186"/>
            <a:ext cx="11904493" cy="151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2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0816D-E8AF-80D5-B132-EF2BEEBCABF5}"/>
              </a:ext>
            </a:extLst>
          </p:cNvPr>
          <p:cNvSpPr txBox="1"/>
          <p:nvPr/>
        </p:nvSpPr>
        <p:spPr>
          <a:xfrm>
            <a:off x="94695" y="1587470"/>
            <a:ext cx="12002610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max_completion_tokens=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1000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3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224D-4CAC-BEA9-84DD-3B720790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Max Completion Tokens</a:t>
            </a:r>
          </a:p>
        </p:txBody>
      </p:sp>
    </p:spTree>
    <p:extLst>
      <p:ext uri="{BB962C8B-B14F-4D97-AF65-F5344CB8AC3E}">
        <p14:creationId xmlns:p14="http://schemas.microsoft.com/office/powerpoint/2010/main" val="1807676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94637-2743-ACE9-C5D4-19B3D1FD6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41" y="2842249"/>
            <a:ext cx="11094919" cy="117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1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B0CCA-C758-C018-A143-126E60B3E0FF}"/>
              </a:ext>
            </a:extLst>
          </p:cNvPr>
          <p:cNvSpPr txBox="1"/>
          <p:nvPr/>
        </p:nvSpPr>
        <p:spPr>
          <a:xfrm>
            <a:off x="108012" y="1459230"/>
            <a:ext cx="1197597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one page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max_completion_tokens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stop=[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"water","green"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736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1B7F-065D-1D44-4FB3-E186E4DD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Stop Sequences</a:t>
            </a:r>
          </a:p>
        </p:txBody>
      </p:sp>
    </p:spTree>
    <p:extLst>
      <p:ext uri="{BB962C8B-B14F-4D97-AF65-F5344CB8AC3E}">
        <p14:creationId xmlns:p14="http://schemas.microsoft.com/office/powerpoint/2010/main" val="78781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3076D-CCBA-818F-EB90-1C08EAF10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01" y="2205960"/>
            <a:ext cx="11578999" cy="24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1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459C1B-F220-0F74-104B-96630B3DE734}"/>
              </a:ext>
            </a:extLst>
          </p:cNvPr>
          <p:cNvSpPr txBox="1"/>
          <p:nvPr/>
        </p:nvSpPr>
        <p:spPr>
          <a:xfrm>
            <a:off x="121329" y="1330990"/>
            <a:ext cx="11949343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max_completion_tokens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top_p=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2393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4A71-F6F0-5F16-5D4A-5F874D1E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Top P (Nucleus Sampling)</a:t>
            </a:r>
          </a:p>
        </p:txBody>
      </p:sp>
    </p:spTree>
    <p:extLst>
      <p:ext uri="{BB962C8B-B14F-4D97-AF65-F5344CB8AC3E}">
        <p14:creationId xmlns:p14="http://schemas.microsoft.com/office/powerpoint/2010/main" val="420603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1B76D-0499-5E6F-1405-2F584CBA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24" y="1916264"/>
            <a:ext cx="7616152" cy="487659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DCA95FF-025B-B7B5-E867-3732EA37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Anaconda and VS Code</a:t>
            </a:r>
          </a:p>
        </p:txBody>
      </p:sp>
    </p:spTree>
    <p:extLst>
      <p:ext uri="{BB962C8B-B14F-4D97-AF65-F5344CB8AC3E}">
        <p14:creationId xmlns:p14="http://schemas.microsoft.com/office/powerpoint/2010/main" val="2347548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C4CD6-E546-09DC-33ED-DF1C6D364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63" y="2686032"/>
            <a:ext cx="11860474" cy="14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9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A4D5F4-7B2D-765A-39A9-ACD6293A558F}"/>
              </a:ext>
            </a:extLst>
          </p:cNvPr>
          <p:cNvSpPr txBox="1"/>
          <p:nvPr/>
        </p:nvSpPr>
        <p:spPr>
          <a:xfrm>
            <a:off x="125768" y="1202750"/>
            <a:ext cx="11940465" cy="445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max_completion_tokens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frequency_penalty=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3324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5568-CD1B-8487-4FA5-8B0D11BC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Frequency Penalty</a:t>
            </a:r>
          </a:p>
        </p:txBody>
      </p:sp>
    </p:spTree>
    <p:extLst>
      <p:ext uri="{BB962C8B-B14F-4D97-AF65-F5344CB8AC3E}">
        <p14:creationId xmlns:p14="http://schemas.microsoft.com/office/powerpoint/2010/main" val="298332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CC6BF-9109-469E-69DE-102F90FF2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48" y="2687937"/>
            <a:ext cx="11776904" cy="14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80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F78603-306B-34A5-9E6C-53E17AD12A3D}"/>
              </a:ext>
            </a:extLst>
          </p:cNvPr>
          <p:cNvSpPr txBox="1"/>
          <p:nvPr/>
        </p:nvSpPr>
        <p:spPr>
          <a:xfrm>
            <a:off x="112451" y="1074510"/>
            <a:ext cx="1196709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max_completion_tokens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frequency_penalty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presence_penalty=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016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7ADC1-1280-5EDB-76BC-1DB520E0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3" y="1860059"/>
            <a:ext cx="11168575" cy="31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7A14-7FBD-6AC2-9DC1-A40569F2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Non-Streaming Response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6B5896-A4AF-0060-72E1-701E4172D4F7}"/>
              </a:ext>
            </a:extLst>
          </p:cNvPr>
          <p:cNvGrpSpPr/>
          <p:nvPr/>
        </p:nvGrpSpPr>
        <p:grpSpPr>
          <a:xfrm>
            <a:off x="1356389" y="2648507"/>
            <a:ext cx="9479222" cy="3283259"/>
            <a:chOff x="575894" y="2426611"/>
            <a:chExt cx="9479222" cy="3283259"/>
          </a:xfrm>
        </p:grpSpPr>
        <p:pic>
          <p:nvPicPr>
            <p:cNvPr id="4" name="Graphic 3" descr="Programmer male with solid fill">
              <a:extLst>
                <a:ext uri="{FF2B5EF4-FFF2-40B4-BE49-F238E27FC236}">
                  <a16:creationId xmlns:a16="http://schemas.microsoft.com/office/drawing/2014/main" id="{7BA1B2CD-8991-4BD4-597D-7FFE53117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894" y="2426611"/>
              <a:ext cx="3283259" cy="3283259"/>
            </a:xfrm>
            <a:prstGeom prst="rect">
              <a:avLst/>
            </a:prstGeom>
          </p:spPr>
        </p:pic>
        <p:pic>
          <p:nvPicPr>
            <p:cNvPr id="6" name="Graphic 5" descr="Processor with solid fill">
              <a:extLst>
                <a:ext uri="{FF2B5EF4-FFF2-40B4-BE49-F238E27FC236}">
                  <a16:creationId xmlns:a16="http://schemas.microsoft.com/office/drawing/2014/main" id="{80EC8923-8641-34E3-84B7-4DF882EE9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61067" y="2785368"/>
              <a:ext cx="2694049" cy="2694049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8A5AAD6-56E5-6041-AC02-F06A3F6B4BB5}"/>
                </a:ext>
              </a:extLst>
            </p:cNvPr>
            <p:cNvSpPr/>
            <p:nvPr/>
          </p:nvSpPr>
          <p:spPr>
            <a:xfrm>
              <a:off x="3537750" y="3062796"/>
              <a:ext cx="3679795" cy="577049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How are you?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538C07-900A-EE73-7B34-D7A2C20C3BB6}"/>
                </a:ext>
              </a:extLst>
            </p:cNvPr>
            <p:cNvSpPr/>
            <p:nvPr/>
          </p:nvSpPr>
          <p:spPr>
            <a:xfrm>
              <a:off x="3630967" y="3941685"/>
              <a:ext cx="3283259" cy="57704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Wait for Processing </a:t>
              </a:r>
            </a:p>
            <a:p>
              <a:pPr algn="ctr"/>
              <a:r>
                <a:rPr lang="en-US" dirty="0"/>
                <a:t>Full Response</a:t>
              </a:r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15A745A7-974B-78DD-A11F-FD2E448B173D}"/>
                </a:ext>
              </a:extLst>
            </p:cNvPr>
            <p:cNvSpPr/>
            <p:nvPr/>
          </p:nvSpPr>
          <p:spPr>
            <a:xfrm>
              <a:off x="3537751" y="4744954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 am great!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334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134F4-20B7-A7A7-9A90-CA5CA645F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7C30-E3D4-0344-4F0D-E81C2BBF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Response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94A344-7A9E-B039-7003-545B90541E78}"/>
              </a:ext>
            </a:extLst>
          </p:cNvPr>
          <p:cNvGrpSpPr/>
          <p:nvPr/>
        </p:nvGrpSpPr>
        <p:grpSpPr>
          <a:xfrm>
            <a:off x="1356389" y="2657430"/>
            <a:ext cx="9479222" cy="3564203"/>
            <a:chOff x="575894" y="2426611"/>
            <a:chExt cx="9479222" cy="3564203"/>
          </a:xfrm>
        </p:grpSpPr>
        <p:pic>
          <p:nvPicPr>
            <p:cNvPr id="4" name="Graphic 3" descr="Programmer male with solid fill">
              <a:extLst>
                <a:ext uri="{FF2B5EF4-FFF2-40B4-BE49-F238E27FC236}">
                  <a16:creationId xmlns:a16="http://schemas.microsoft.com/office/drawing/2014/main" id="{149BCC58-8741-FBA0-FFF6-BED2FFF93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894" y="2426611"/>
              <a:ext cx="3283259" cy="3283259"/>
            </a:xfrm>
            <a:prstGeom prst="rect">
              <a:avLst/>
            </a:prstGeom>
          </p:spPr>
        </p:pic>
        <p:pic>
          <p:nvPicPr>
            <p:cNvPr id="6" name="Graphic 5" descr="Processor with solid fill">
              <a:extLst>
                <a:ext uri="{FF2B5EF4-FFF2-40B4-BE49-F238E27FC236}">
                  <a16:creationId xmlns:a16="http://schemas.microsoft.com/office/drawing/2014/main" id="{3C8120BB-A818-71E3-2C89-59A5B30EA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61067" y="2785368"/>
              <a:ext cx="2694049" cy="2694049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43AE700-4EB8-642A-8F7B-B2CA668B5F29}"/>
                </a:ext>
              </a:extLst>
            </p:cNvPr>
            <p:cNvSpPr/>
            <p:nvPr/>
          </p:nvSpPr>
          <p:spPr>
            <a:xfrm>
              <a:off x="3537748" y="2467990"/>
              <a:ext cx="3679797" cy="577049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How are you?</a:t>
              </a:r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C3239D41-4CA2-B8B5-6832-52BB277FA846}"/>
                </a:ext>
              </a:extLst>
            </p:cNvPr>
            <p:cNvSpPr/>
            <p:nvPr/>
          </p:nvSpPr>
          <p:spPr>
            <a:xfrm>
              <a:off x="3537751" y="3253500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sp>
          <p:nvSpPr>
            <p:cNvPr id="3" name="Arrow: Left 2">
              <a:extLst>
                <a:ext uri="{FF2B5EF4-FFF2-40B4-BE49-F238E27FC236}">
                  <a16:creationId xmlns:a16="http://schemas.microsoft.com/office/drawing/2014/main" id="{C7F9D5C3-2866-70B2-C8B6-26974D7522A5}"/>
                </a:ext>
              </a:extLst>
            </p:cNvPr>
            <p:cNvSpPr/>
            <p:nvPr/>
          </p:nvSpPr>
          <p:spPr>
            <a:xfrm>
              <a:off x="3537750" y="3962121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am</a:t>
              </a:r>
            </a:p>
          </p:txBody>
        </p:sp>
        <p:sp>
          <p:nvSpPr>
            <p:cNvPr id="5" name="Arrow: Left 4">
              <a:extLst>
                <a:ext uri="{FF2B5EF4-FFF2-40B4-BE49-F238E27FC236}">
                  <a16:creationId xmlns:a16="http://schemas.microsoft.com/office/drawing/2014/main" id="{0EF6279F-9A77-D176-8DA5-32FAA34A8025}"/>
                </a:ext>
              </a:extLst>
            </p:cNvPr>
            <p:cNvSpPr/>
            <p:nvPr/>
          </p:nvSpPr>
          <p:spPr>
            <a:xfrm>
              <a:off x="3537750" y="4638352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great</a:t>
              </a:r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96EA0D3B-9964-07EA-4220-6F7CDE63079D}"/>
                </a:ext>
              </a:extLst>
            </p:cNvPr>
            <p:cNvSpPr/>
            <p:nvPr/>
          </p:nvSpPr>
          <p:spPr>
            <a:xfrm>
              <a:off x="3537749" y="5314583"/>
              <a:ext cx="3586579" cy="676231"/>
            </a:xfrm>
            <a:prstGeom prst="lef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0171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135BA-6D1C-B053-3F47-868BDAB4AD53}"/>
              </a:ext>
            </a:extLst>
          </p:cNvPr>
          <p:cNvSpPr txBox="1"/>
          <p:nvPr/>
        </p:nvSpPr>
        <p:spPr>
          <a:xfrm>
            <a:off x="108012" y="946269"/>
            <a:ext cx="11975977" cy="4965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completions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"gpt-4o-mini"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"developer"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brilliant author of children's books."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 two paragraphs about a frog."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response_format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 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max_completion_tokens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frequency_penalty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presence_penalty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25"/>
              </a:lnSpc>
            </a:pP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stream=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ts val="2025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380329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5B3-07EF-77A8-3723-616A4D0D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Streaming Responses</a:t>
            </a:r>
          </a:p>
        </p:txBody>
      </p:sp>
    </p:spTree>
    <p:extLst>
      <p:ext uri="{BB962C8B-B14F-4D97-AF65-F5344CB8AC3E}">
        <p14:creationId xmlns:p14="http://schemas.microsoft.com/office/powerpoint/2010/main" val="38302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22BFBC-59EE-6F71-A429-31646D98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Dipping Our Toes in the Water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BF0B3-1D89-421F-8806-82F1427E63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 </a:t>
            </a:r>
          </a:p>
          <a:p>
            <a:r>
              <a:rPr lang="en-US" sz="4000" dirty="0">
                <a:solidFill>
                  <a:schemeClr val="bg1"/>
                </a:solidFill>
              </a:rPr>
              <a:t>messages</a:t>
            </a:r>
          </a:p>
          <a:p>
            <a:r>
              <a:rPr lang="en-US" sz="4000" dirty="0">
                <a:solidFill>
                  <a:schemeClr val="bg1"/>
                </a:solidFill>
              </a:rPr>
              <a:t>response_format</a:t>
            </a:r>
          </a:p>
          <a:p>
            <a:r>
              <a:rPr lang="en-US" sz="4000" dirty="0">
                <a:solidFill>
                  <a:schemeClr val="bg1"/>
                </a:solidFill>
              </a:rPr>
              <a:t>temperature</a:t>
            </a:r>
          </a:p>
          <a:p>
            <a:r>
              <a:rPr lang="en-US" sz="4000" dirty="0">
                <a:solidFill>
                  <a:schemeClr val="bg1"/>
                </a:solidFill>
              </a:rPr>
              <a:t>stream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4CC956-D3A3-C380-9F30-E35660C86B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max_completion_tokens</a:t>
            </a:r>
          </a:p>
          <a:p>
            <a:r>
              <a:rPr lang="en-US" sz="4000" dirty="0">
                <a:solidFill>
                  <a:schemeClr val="bg1"/>
                </a:solidFill>
              </a:rPr>
              <a:t>stop</a:t>
            </a:r>
          </a:p>
          <a:p>
            <a:r>
              <a:rPr lang="en-US" sz="4000" dirty="0" err="1">
                <a:solidFill>
                  <a:schemeClr val="bg1"/>
                </a:solidFill>
              </a:rPr>
              <a:t>top_p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err="1">
                <a:solidFill>
                  <a:schemeClr val="bg1"/>
                </a:solidFill>
              </a:rPr>
              <a:t>frequency_penalty</a:t>
            </a:r>
            <a:endParaRPr lang="en-US" sz="4000" dirty="0">
              <a:solidFill>
                <a:schemeClr val="bg1"/>
              </a:solidFill>
            </a:endParaRPr>
          </a:p>
          <a:p>
            <a:r>
              <a:rPr lang="en-US" sz="4000" dirty="0" err="1">
                <a:solidFill>
                  <a:schemeClr val="bg1"/>
                </a:solidFill>
              </a:rPr>
              <a:t>presence_penalty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999554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60D44-17F2-EA90-4417-66281BE7A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B66CEF-0760-96AC-6279-D9FADC61A90F}"/>
              </a:ext>
            </a:extLst>
          </p:cNvPr>
          <p:cNvSpPr txBox="1"/>
          <p:nvPr/>
        </p:nvSpPr>
        <p:spPr>
          <a:xfrm>
            <a:off x="484513" y="1013464"/>
            <a:ext cx="7713282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Chat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Completions</a:t>
            </a:r>
          </a:p>
          <a:p>
            <a:r>
              <a:rPr lang="en-US" sz="8000" dirty="0">
                <a:solidFill>
                  <a:srgbClr val="FFFF00"/>
                </a:solidFill>
                <a:latin typeface="Bangers" pitchFamily="2" charset="0"/>
              </a:rPr>
              <a:t>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04655-CEB4-B373-5439-8D8ECF99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75260"/>
            <a:ext cx="66675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2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9BC4DF-A3AF-6FFB-B15E-7C692F4D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607" y="773393"/>
            <a:ext cx="8104787" cy="1009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E61B04-6248-20EB-1397-30DF251F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657" y="1844040"/>
            <a:ext cx="7984686" cy="49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9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FF10C-E345-9D45-5A45-6ABA2F10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866" y="0"/>
            <a:ext cx="6778269" cy="685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6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F1079F-78C7-B0C2-94C8-989D87D3A1DA}"/>
              </a:ext>
            </a:extLst>
          </p:cNvPr>
          <p:cNvSpPr txBox="1"/>
          <p:nvPr/>
        </p:nvSpPr>
        <p:spPr>
          <a:xfrm>
            <a:off x="1835828" y="2707713"/>
            <a:ext cx="8520344" cy="144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en-US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</a:p>
          <a:p>
            <a:pPr>
              <a:lnSpc>
                <a:spcPts val="2025"/>
              </a:lnSpc>
            </a:pPr>
            <a:endParaRPr lang="en-US" sz="4000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endParaRPr lang="en-US" sz="40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endParaRPr lang="en-US" sz="4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</a:pPr>
            <a:r>
              <a:rPr lang="en-US" sz="4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sz="4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18F78F1C-F6D2-0909-6481-7C7603759087}"/>
              </a:ext>
            </a:extLst>
          </p:cNvPr>
          <p:cNvSpPr/>
          <p:nvPr/>
        </p:nvSpPr>
        <p:spPr>
          <a:xfrm rot="5400000">
            <a:off x="4902696" y="-1453712"/>
            <a:ext cx="1078629" cy="6853561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86FCB82-D885-9334-55C2-0371A8B67B4B}"/>
              </a:ext>
            </a:extLst>
          </p:cNvPr>
          <p:cNvSpPr/>
          <p:nvPr/>
        </p:nvSpPr>
        <p:spPr>
          <a:xfrm rot="16200000" flipV="1">
            <a:off x="3762654" y="2306686"/>
            <a:ext cx="1078629" cy="4765831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1F919-2B8E-7732-F038-92422108D5FE}"/>
              </a:ext>
            </a:extLst>
          </p:cNvPr>
          <p:cNvSpPr txBox="1"/>
          <p:nvPr/>
        </p:nvSpPr>
        <p:spPr>
          <a:xfrm>
            <a:off x="4238380" y="812869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Python Package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B0A69-38C7-E45E-1E36-CC58A85B6E61}"/>
              </a:ext>
            </a:extLst>
          </p:cNvPr>
          <p:cNvSpPr txBox="1"/>
          <p:nvPr/>
        </p:nvSpPr>
        <p:spPr>
          <a:xfrm>
            <a:off x="3078716" y="5424246"/>
            <a:ext cx="3466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Connection to the API</a:t>
            </a:r>
          </a:p>
        </p:txBody>
      </p:sp>
    </p:spTree>
    <p:extLst>
      <p:ext uri="{BB962C8B-B14F-4D97-AF65-F5344CB8AC3E}">
        <p14:creationId xmlns:p14="http://schemas.microsoft.com/office/powerpoint/2010/main" val="255893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5E9CAD5-ADD7-CC6D-B6DB-1C4012ED462A}"/>
              </a:ext>
            </a:extLst>
          </p:cNvPr>
          <p:cNvGrpSpPr/>
          <p:nvPr/>
        </p:nvGrpSpPr>
        <p:grpSpPr>
          <a:xfrm>
            <a:off x="173980" y="507675"/>
            <a:ext cx="11844041" cy="6251031"/>
            <a:chOff x="164488" y="944032"/>
            <a:chExt cx="11844041" cy="62510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9F651D-3971-404A-6903-A12DFDE3B799}"/>
                </a:ext>
              </a:extLst>
            </p:cNvPr>
            <p:cNvSpPr txBox="1"/>
            <p:nvPr/>
          </p:nvSpPr>
          <p:spPr>
            <a:xfrm>
              <a:off x="183472" y="2484222"/>
              <a:ext cx="11825057" cy="4710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C000"/>
                  </a:solidFill>
                  <a:effectLst/>
                  <a:latin typeface="Consolas" panose="020B0609020204030204" pitchFamily="49" charset="0"/>
                </a:rPr>
                <a:t>completion</a:t>
              </a: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2000" b="0" dirty="0">
                  <a:solidFill>
                    <a:srgbClr val="FFFF00"/>
                  </a:solidFill>
                  <a:effectLst/>
                  <a:latin typeface="Consolas" panose="020B0609020204030204" pitchFamily="49" charset="0"/>
                </a:rPr>
                <a:t>client.chat.completions.create(</a:t>
              </a: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2000" b="0" dirty="0">
                  <a:solidFill>
                    <a:srgbClr val="92D050"/>
                  </a:solidFill>
                  <a:effectLst/>
                  <a:latin typeface="Consolas" panose="020B0609020204030204" pitchFamily="49" charset="0"/>
                </a:rPr>
                <a:t>model=</a:t>
              </a:r>
              <a:r>
                <a:rPr lang="en-US" sz="20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"gpt-4o-mini"</a:t>
              </a:r>
              <a:r>
                <a:rPr lang="en-US" sz="2000" b="0" dirty="0">
                  <a:solidFill>
                    <a:srgbClr val="92D050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dirty="0">
                <a:solidFill>
                  <a:srgbClr val="FFFFFF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2000" b="0" dirty="0">
                  <a:solidFill>
                    <a:srgbClr val="92D050"/>
                  </a:solidFill>
                  <a:effectLst/>
                  <a:latin typeface="Consolas" panose="020B0609020204030204" pitchFamily="49" charset="0"/>
                </a:rPr>
                <a:t>messages=[</a:t>
              </a:r>
            </a:p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sz="2000" b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Consolas" panose="020B0609020204030204" pitchFamily="49" charset="0"/>
                </a:rPr>
                <a:t>"role": "system", </a:t>
              </a:r>
              <a:r>
                <a:rPr lang="en-US" sz="20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"content": "You are a helpful assistant."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,</a:t>
              </a:r>
            </a:p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sz="2000" b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Consolas" panose="020B0609020204030204" pitchFamily="49" charset="0"/>
                </a:rPr>
                <a:t>"role": "user", </a:t>
              </a:r>
              <a:r>
                <a:rPr lang="en-US" sz="20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"content": "Write a haiku about recursion in programming."</a:t>
              </a:r>
              <a:r>
                <a:rPr lang="en-US" sz="2000" b="0" dirty="0">
                  <a:solidFill>
                    <a:srgbClr val="00B0F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FFFF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2000" b="0" dirty="0">
                  <a:solidFill>
                    <a:srgbClr val="92D050"/>
                  </a:solidFill>
                  <a:effectLst/>
                  <a:latin typeface="Consolas" panose="020B0609020204030204" pitchFamily="49" charset="0"/>
                </a:rPr>
                <a:t>]</a:t>
              </a:r>
              <a:endParaRPr lang="en-US" sz="20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2025"/>
                </a:lnSpc>
              </a:pPr>
              <a:r>
                <a:rPr lang="en-US" sz="2000" b="0" dirty="0">
                  <a:solidFill>
                    <a:srgbClr val="FFFF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470A7A6E-E60C-AACC-AF5E-1F492189D663}"/>
                </a:ext>
              </a:extLst>
            </p:cNvPr>
            <p:cNvSpPr/>
            <p:nvPr/>
          </p:nvSpPr>
          <p:spPr>
            <a:xfrm rot="5400000">
              <a:off x="514905" y="1340529"/>
              <a:ext cx="941033" cy="1216241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1CA6D4EF-0F05-13EC-9699-40EF08D8183E}"/>
                </a:ext>
              </a:extLst>
            </p:cNvPr>
            <p:cNvSpPr/>
            <p:nvPr/>
          </p:nvSpPr>
          <p:spPr>
            <a:xfrm rot="5400000">
              <a:off x="3727141" y="828583"/>
              <a:ext cx="941033" cy="2240133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FAF839-2722-B0B9-E9BB-6A2A8842911A}"/>
                </a:ext>
              </a:extLst>
            </p:cNvPr>
            <p:cNvSpPr txBox="1"/>
            <p:nvPr/>
          </p:nvSpPr>
          <p:spPr>
            <a:xfrm>
              <a:off x="398978" y="951412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Variable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438B55-2A7B-D37A-5BBA-A696F2F205A4}"/>
                </a:ext>
              </a:extLst>
            </p:cNvPr>
            <p:cNvSpPr txBox="1"/>
            <p:nvPr/>
          </p:nvSpPr>
          <p:spPr>
            <a:xfrm>
              <a:off x="3549082" y="944032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Endpoint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A7BE310D-C7C7-84DF-E511-A2C7427DD8CA}"/>
                </a:ext>
              </a:extLst>
            </p:cNvPr>
            <p:cNvSpPr/>
            <p:nvPr/>
          </p:nvSpPr>
          <p:spPr>
            <a:xfrm rot="5400000">
              <a:off x="5379127" y="1512903"/>
              <a:ext cx="941033" cy="871494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8BCE26-8771-0265-0FA8-10F94B544B82}"/>
                </a:ext>
              </a:extLst>
            </p:cNvPr>
            <p:cNvSpPr txBox="1"/>
            <p:nvPr/>
          </p:nvSpPr>
          <p:spPr>
            <a:xfrm>
              <a:off x="5104888" y="951410"/>
              <a:ext cx="1489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Command</a:t>
              </a: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8624DA1D-57B6-EE60-A592-B29FC0BA7897}"/>
                </a:ext>
              </a:extLst>
            </p:cNvPr>
            <p:cNvSpPr/>
            <p:nvPr/>
          </p:nvSpPr>
          <p:spPr>
            <a:xfrm rot="5400000">
              <a:off x="2075155" y="1509214"/>
              <a:ext cx="941033" cy="871494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3E0455-53A7-E921-103C-0B7BCA3B0547}"/>
                </a:ext>
              </a:extLst>
            </p:cNvPr>
            <p:cNvSpPr txBox="1"/>
            <p:nvPr/>
          </p:nvSpPr>
          <p:spPr>
            <a:xfrm>
              <a:off x="1717559" y="951411"/>
              <a:ext cx="1656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Connection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B4831515-2900-B78C-3D18-4EEE01B5E00C}"/>
                </a:ext>
              </a:extLst>
            </p:cNvPr>
            <p:cNvSpPr/>
            <p:nvPr/>
          </p:nvSpPr>
          <p:spPr>
            <a:xfrm rot="16200000">
              <a:off x="435521" y="3905133"/>
              <a:ext cx="941033" cy="681365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8DAE09-C808-93DA-1B92-F3FD16E3177F}"/>
                </a:ext>
              </a:extLst>
            </p:cNvPr>
            <p:cNvSpPr txBox="1"/>
            <p:nvPr/>
          </p:nvSpPr>
          <p:spPr>
            <a:xfrm>
              <a:off x="164488" y="4648217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Parameter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78CAC48A-B35A-2AF8-00E4-C0BB42A5B0DC}"/>
                </a:ext>
              </a:extLst>
            </p:cNvPr>
            <p:cNvSpPr/>
            <p:nvPr/>
          </p:nvSpPr>
          <p:spPr>
            <a:xfrm rot="16200000">
              <a:off x="1877255" y="3388742"/>
              <a:ext cx="941033" cy="1785158"/>
            </a:xfrm>
            <a:prstGeom prst="leftBrac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4FC7FA-1D26-5796-0FBC-836B8220D664}"/>
                </a:ext>
              </a:extLst>
            </p:cNvPr>
            <p:cNvSpPr txBox="1"/>
            <p:nvPr/>
          </p:nvSpPr>
          <p:spPr>
            <a:xfrm>
              <a:off x="1666570" y="4648216"/>
              <a:ext cx="1438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Argument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37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911E-CF5B-9415-CC17-9DC2ED45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Required Parameters</a:t>
            </a:r>
          </a:p>
        </p:txBody>
      </p:sp>
    </p:spTree>
    <p:extLst>
      <p:ext uri="{BB962C8B-B14F-4D97-AF65-F5344CB8AC3E}">
        <p14:creationId xmlns:p14="http://schemas.microsoft.com/office/powerpoint/2010/main" val="30748296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10473</TotalTime>
  <Words>1300</Words>
  <Application>Microsoft Office PowerPoint</Application>
  <PresentationFormat>Widescreen</PresentationFormat>
  <Paragraphs>249</Paragraphs>
  <Slides>40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Bangers</vt:lpstr>
      <vt:lpstr>Calibri</vt:lpstr>
      <vt:lpstr>Consolas</vt:lpstr>
      <vt:lpstr>Gill Sans MT</vt:lpstr>
      <vt:lpstr>Wingdings 2</vt:lpstr>
      <vt:lpstr>Custom</vt:lpstr>
      <vt:lpstr>PowerPoint Presentation</vt:lpstr>
      <vt:lpstr>PowerPoint Presentation</vt:lpstr>
      <vt:lpstr>Setting up Anaconda and VS Code</vt:lpstr>
      <vt:lpstr>Dipping Our Toes in the Water</vt:lpstr>
      <vt:lpstr>PowerPoint Presentation</vt:lpstr>
      <vt:lpstr>PowerPoint Presentation</vt:lpstr>
      <vt:lpstr>PowerPoint Presentation</vt:lpstr>
      <vt:lpstr>PowerPoint Presentation</vt:lpstr>
      <vt:lpstr>DEMO: Required Parameters</vt:lpstr>
      <vt:lpstr>PowerPoint Presentation</vt:lpstr>
      <vt:lpstr>PowerPoint Presentation</vt:lpstr>
      <vt:lpstr>https://shop.reallyeasy.ai</vt:lpstr>
      <vt:lpstr>https://www.youtube.com/@ainewsfresh</vt:lpstr>
      <vt:lpstr>https://www.youtube.com/@aipaperspodcastdaily</vt:lpstr>
      <vt:lpstr>PowerPoint Presentation</vt:lpstr>
      <vt:lpstr>PowerPoint Presentation</vt:lpstr>
      <vt:lpstr>DEMO: Response Formats</vt:lpstr>
      <vt:lpstr>PowerPoint Presentation</vt:lpstr>
      <vt:lpstr>PowerPoint Presentation</vt:lpstr>
      <vt:lpstr>DEMO: Temperature</vt:lpstr>
      <vt:lpstr>PowerPoint Presentation</vt:lpstr>
      <vt:lpstr>PowerPoint Presentation</vt:lpstr>
      <vt:lpstr>DEMO: Max Completion Tokens</vt:lpstr>
      <vt:lpstr>PowerPoint Presentation</vt:lpstr>
      <vt:lpstr>PowerPoint Presentation</vt:lpstr>
      <vt:lpstr>DEMO: Stop Sequences</vt:lpstr>
      <vt:lpstr>PowerPoint Presentation</vt:lpstr>
      <vt:lpstr>PowerPoint Presentation</vt:lpstr>
      <vt:lpstr>DEMO: Top P (Nucleus Sampling)</vt:lpstr>
      <vt:lpstr>PowerPoint Presentation</vt:lpstr>
      <vt:lpstr>PowerPoint Presentation</vt:lpstr>
      <vt:lpstr>DEMO: Frequency Penalty</vt:lpstr>
      <vt:lpstr>PowerPoint Presentation</vt:lpstr>
      <vt:lpstr>PowerPoint Presentation</vt:lpstr>
      <vt:lpstr>PowerPoint Presentation</vt:lpstr>
      <vt:lpstr>Non-Streaming Response</vt:lpstr>
      <vt:lpstr>Streaming Response</vt:lpstr>
      <vt:lpstr>PowerPoint Presentation</vt:lpstr>
      <vt:lpstr>DEMO: Streaming Responses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 Naboulsi</dc:creator>
  <cp:lastModifiedBy>Zain Naboulsi</cp:lastModifiedBy>
  <cp:revision>301</cp:revision>
  <dcterms:created xsi:type="dcterms:W3CDTF">2025-01-15T17:59:51Z</dcterms:created>
  <dcterms:modified xsi:type="dcterms:W3CDTF">2025-03-09T16:12:20Z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