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39"/>
  </p:notesMasterIdLst>
  <p:sldIdLst>
    <p:sldId id="257" r:id="rId2"/>
    <p:sldId id="271" r:id="rId3"/>
    <p:sldId id="273" r:id="rId4"/>
    <p:sldId id="274" r:id="rId5"/>
    <p:sldId id="275" r:id="rId6"/>
    <p:sldId id="276" r:id="rId7"/>
    <p:sldId id="279" r:id="rId8"/>
    <p:sldId id="277" r:id="rId9"/>
    <p:sldId id="278" r:id="rId10"/>
    <p:sldId id="280" r:id="rId11"/>
    <p:sldId id="281" r:id="rId12"/>
    <p:sldId id="283" r:id="rId13"/>
    <p:sldId id="289" r:id="rId14"/>
    <p:sldId id="288" r:id="rId15"/>
    <p:sldId id="287" r:id="rId16"/>
    <p:sldId id="285" r:id="rId17"/>
    <p:sldId id="284" r:id="rId18"/>
    <p:sldId id="286" r:id="rId19"/>
    <p:sldId id="282" r:id="rId20"/>
    <p:sldId id="293" r:id="rId21"/>
    <p:sldId id="291" r:id="rId22"/>
    <p:sldId id="292" r:id="rId23"/>
    <p:sldId id="294" r:id="rId24"/>
    <p:sldId id="296" r:id="rId25"/>
    <p:sldId id="295" r:id="rId26"/>
    <p:sldId id="297" r:id="rId27"/>
    <p:sldId id="290" r:id="rId28"/>
    <p:sldId id="305" r:id="rId29"/>
    <p:sldId id="306" r:id="rId30"/>
    <p:sldId id="299" r:id="rId31"/>
    <p:sldId id="300" r:id="rId32"/>
    <p:sldId id="301" r:id="rId33"/>
    <p:sldId id="303" r:id="rId34"/>
    <p:sldId id="298" r:id="rId35"/>
    <p:sldId id="304" r:id="rId36"/>
    <p:sldId id="302" r:id="rId37"/>
    <p:sldId id="270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9C7D4F-EA7E-4B71-BF9D-77165F34AD52}">
          <p14:sldIdLst>
            <p14:sldId id="257"/>
            <p14:sldId id="271"/>
            <p14:sldId id="273"/>
            <p14:sldId id="274"/>
            <p14:sldId id="275"/>
            <p14:sldId id="276"/>
            <p14:sldId id="279"/>
            <p14:sldId id="277"/>
            <p14:sldId id="278"/>
            <p14:sldId id="280"/>
            <p14:sldId id="281"/>
            <p14:sldId id="283"/>
            <p14:sldId id="289"/>
            <p14:sldId id="288"/>
            <p14:sldId id="287"/>
            <p14:sldId id="285"/>
            <p14:sldId id="284"/>
            <p14:sldId id="286"/>
            <p14:sldId id="282"/>
            <p14:sldId id="293"/>
            <p14:sldId id="291"/>
            <p14:sldId id="292"/>
            <p14:sldId id="294"/>
            <p14:sldId id="296"/>
            <p14:sldId id="295"/>
            <p14:sldId id="297"/>
            <p14:sldId id="290"/>
            <p14:sldId id="305"/>
            <p14:sldId id="306"/>
            <p14:sldId id="299"/>
            <p14:sldId id="300"/>
            <p14:sldId id="301"/>
            <p14:sldId id="303"/>
            <p14:sldId id="298"/>
            <p14:sldId id="304"/>
            <p14:sldId id="302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00" autoAdjust="0"/>
  </p:normalViewPr>
  <p:slideViewPr>
    <p:cSldViewPr snapToGrid="0">
      <p:cViewPr>
        <p:scale>
          <a:sx n="100" d="100"/>
          <a:sy n="100" d="100"/>
        </p:scale>
        <p:origin x="5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341AB-B3B8-4032-BF94-C32A458D32F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AE684-BFAB-4BF0-A42B-2F9773678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38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B3A593-3E8F-4379-9F73-F236B8A380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390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run -p 8889:8888 --name </a:t>
            </a:r>
            <a:r>
              <a:rPr lang="en-US" dirty="0" err="1"/>
              <a:t>my_container</a:t>
            </a:r>
            <a:r>
              <a:rPr lang="en-US" dirty="0"/>
              <a:t> quay.io/jupyter/base-notebook start-notebook.py --</a:t>
            </a:r>
            <a:r>
              <a:rPr lang="en-US" dirty="0" err="1"/>
              <a:t>NotebookApp.token</a:t>
            </a:r>
            <a:r>
              <a:rPr lang="en-US" dirty="0"/>
              <a:t>=''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AE684-BFAB-4BF0-A42B-2F9773678B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78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AE684-BFAB-4BF0-A42B-2F9773678B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11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docker run -p 8889:8888 --name </a:t>
            </a:r>
            <a:r>
              <a:rPr lang="en-US" dirty="0" err="1"/>
              <a:t>my_container_with_disk</a:t>
            </a:r>
            <a:r>
              <a:rPr lang="en-US" dirty="0"/>
              <a:t> -v "C:/Users/Zain_/Dropbox/Personal/Data Science Projects:/home/</a:t>
            </a:r>
            <a:r>
              <a:rPr lang="en-US" dirty="0" err="1"/>
              <a:t>jovyan</a:t>
            </a:r>
            <a:r>
              <a:rPr lang="en-US" dirty="0"/>
              <a:t>/work" quay.io/jupyter/base-notebook start-notebook.py --</a:t>
            </a:r>
            <a:r>
              <a:rPr lang="en-US" dirty="0" err="1"/>
              <a:t>NotebookApp.token</a:t>
            </a:r>
            <a:r>
              <a:rPr lang="en-US" dirty="0"/>
              <a:t>=''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AE684-BFAB-4BF0-A42B-2F9773678B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82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AE684-BFAB-4BF0-A42B-2F9773678B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39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Setting Up for Data Science Playlist</a:t>
            </a:r>
          </a:p>
          <a:p>
            <a:r>
              <a:rPr lang="en-US" dirty="0"/>
              <a:t>https://www.youtube.com/watch?v=50TM9pfYv5U&amp;list=PL7hc7ZLdMi6rbt-x9pjg4PByKFZz3hx7Q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AE684-BFAB-4BF0-A42B-2F9773678B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54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https://www.docker.com/blog/supercharging-ai-ml-development-with-jupyterlab-and-docker/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AE684-BFAB-4BF0-A42B-2F9773678B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56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https://docs.docker.com/guides/use-case/jupyter/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AE684-BFAB-4BF0-A42B-2F9773678B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51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run --rm -p 8889:8888 quay.io/jupyter/base-notebook start-notebook.py --</a:t>
            </a:r>
            <a:r>
              <a:rPr lang="en-US" dirty="0" err="1"/>
              <a:t>NotebookApp.token</a:t>
            </a:r>
            <a:r>
              <a:rPr lang="en-US" dirty="0"/>
              <a:t>='my-token'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AE684-BFAB-4BF0-A42B-2F9773678B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29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https://quay.io/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AE684-BFAB-4BF0-A42B-2F9773678B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65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run -it --rm quay.io/jupyter/base-notebook /bin/bash</a:t>
            </a:r>
          </a:p>
          <a:p>
            <a:r>
              <a:rPr lang="en-US" dirty="0"/>
              <a:t>cd /</a:t>
            </a:r>
            <a:r>
              <a:rPr lang="en-US" dirty="0" err="1"/>
              <a:t>usr</a:t>
            </a:r>
            <a:r>
              <a:rPr lang="en-US" dirty="0"/>
              <a:t>/local/bin/</a:t>
            </a:r>
          </a:p>
          <a:p>
            <a:r>
              <a:rPr lang="en-US" dirty="0"/>
              <a:t>cat ./start-notebook.py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AE684-BFAB-4BF0-A42B-2F9773678B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14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docker run --rm -p 8889:8888 quay.io/jupyter/base-notebook start-notebook.py --</a:t>
            </a:r>
            <a:r>
              <a:rPr lang="en-US" dirty="0" err="1"/>
              <a:t>NotebookApp.token</a:t>
            </a:r>
            <a:r>
              <a:rPr lang="en-US" dirty="0"/>
              <a:t>=''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AE684-BFAB-4BF0-A42B-2F9773678B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72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run -p 8889:8888 quay.io/jupyter/base-notebook start-notebook.py --</a:t>
            </a:r>
            <a:r>
              <a:rPr lang="en-US" dirty="0" err="1"/>
              <a:t>NotebookApp.token</a:t>
            </a:r>
            <a:r>
              <a:rPr lang="en-US" dirty="0"/>
              <a:t>=''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AE684-BFAB-4BF0-A42B-2F9773678B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56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1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0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745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8730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97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376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41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79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7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2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6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0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4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17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128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E43E24-5182-7F92-9F9B-B00D4F720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370" y="5545441"/>
            <a:ext cx="1303506" cy="13035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B82846-DEE1-0B76-284C-20A6450A7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0795" y="783950"/>
            <a:ext cx="8791575" cy="4347985"/>
          </a:xfrm>
        </p:spPr>
        <p:txBody>
          <a:bodyPr>
            <a:normAutofit/>
          </a:bodyPr>
          <a:lstStyle/>
          <a:p>
            <a:r>
              <a:rPr lang="en-US" dirty="0"/>
              <a:t>using</a:t>
            </a:r>
            <a:br>
              <a:rPr lang="en-US" dirty="0"/>
            </a:br>
            <a:r>
              <a:rPr lang="en-US" dirty="0"/>
              <a:t>docker</a:t>
            </a:r>
            <a:br>
              <a:rPr lang="en-US" dirty="0"/>
            </a:br>
            <a:r>
              <a:rPr lang="en-US" dirty="0"/>
              <a:t>Part 2:</a:t>
            </a:r>
            <a:br>
              <a:rPr lang="en-US" dirty="0"/>
            </a:br>
            <a:r>
              <a:rPr lang="en-US" dirty="0"/>
              <a:t>setting </a:t>
            </a:r>
            <a:br>
              <a:rPr lang="en-US" dirty="0"/>
            </a:br>
            <a:r>
              <a:rPr lang="en-US" dirty="0"/>
              <a:t>up</a:t>
            </a:r>
            <a:br>
              <a:rPr lang="en-US" dirty="0"/>
            </a:br>
            <a:r>
              <a:rPr lang="en-US" dirty="0"/>
              <a:t>jupyter lab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C2CD6C-88F7-D3EC-5331-41FD86A20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693" y="1327121"/>
            <a:ext cx="5624047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38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D68F-7DE2-DA86-1302-C2BC95A0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Pulling and Running the jupyter lab image</a:t>
            </a:r>
          </a:p>
        </p:txBody>
      </p:sp>
    </p:spTree>
    <p:extLst>
      <p:ext uri="{BB962C8B-B14F-4D97-AF65-F5344CB8AC3E}">
        <p14:creationId xmlns:p14="http://schemas.microsoft.com/office/powerpoint/2010/main" val="311171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0718E66-D20C-CAC6-F3ED-4C78B106DC3A}"/>
              </a:ext>
            </a:extLst>
          </p:cNvPr>
          <p:cNvSpPr txBox="1"/>
          <p:nvPr/>
        </p:nvSpPr>
        <p:spPr>
          <a:xfrm>
            <a:off x="129540" y="2367171"/>
            <a:ext cx="11932920" cy="21236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4400" dirty="0"/>
              <a:t>docker run --rm -p 8889:8888 quay.io/jupyter/base-notebook start-notebook.py </a:t>
            </a:r>
          </a:p>
          <a:p>
            <a:r>
              <a:rPr lang="en-US" sz="4400" dirty="0"/>
              <a:t>--</a:t>
            </a:r>
            <a:r>
              <a:rPr lang="en-US" sz="4400" dirty="0" err="1"/>
              <a:t>NotebookApp.token</a:t>
            </a:r>
            <a:r>
              <a:rPr lang="en-US" sz="4400" dirty="0"/>
              <a:t>='my-token'</a:t>
            </a:r>
          </a:p>
        </p:txBody>
      </p:sp>
    </p:spTree>
    <p:extLst>
      <p:ext uri="{BB962C8B-B14F-4D97-AF65-F5344CB8AC3E}">
        <p14:creationId xmlns:p14="http://schemas.microsoft.com/office/powerpoint/2010/main" val="2126763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08D12-73F4-F47E-AE2E-99F0E13A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Running the Jupyter lab 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CD984-9B27-D7F4-195E-8565A72E8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274" y="1706808"/>
            <a:ext cx="9622276" cy="493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26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C054-F435-EC2B-8701-225DF9D7F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7038"/>
            <a:ext cx="9905998" cy="1478570"/>
          </a:xfrm>
        </p:spPr>
        <p:txBody>
          <a:bodyPr/>
          <a:lstStyle/>
          <a:p>
            <a:r>
              <a:rPr lang="en-US" dirty="0"/>
              <a:t>What happened?</a:t>
            </a:r>
          </a:p>
        </p:txBody>
      </p:sp>
      <p:pic>
        <p:nvPicPr>
          <p:cNvPr id="6" name="Graphic 5" descr="Programmer male with solid fill">
            <a:extLst>
              <a:ext uri="{FF2B5EF4-FFF2-40B4-BE49-F238E27FC236}">
                <a16:creationId xmlns:a16="http://schemas.microsoft.com/office/drawing/2014/main" id="{DF2D9485-556B-9A10-F274-5C4E7BC7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9892" y="1505330"/>
            <a:ext cx="1623060" cy="162306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E33F75A-D141-1A8F-6E78-9DCDC6256F6F}"/>
              </a:ext>
            </a:extLst>
          </p:cNvPr>
          <p:cNvGrpSpPr/>
          <p:nvPr/>
        </p:nvGrpSpPr>
        <p:grpSpPr>
          <a:xfrm>
            <a:off x="3520441" y="4282244"/>
            <a:ext cx="4693919" cy="2279888"/>
            <a:chOff x="906781" y="2290604"/>
            <a:chExt cx="7193279" cy="340455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BCCA85-A71D-F6FE-474D-FF4B5C4E4E55}"/>
                </a:ext>
              </a:extLst>
            </p:cNvPr>
            <p:cNvGrpSpPr/>
            <p:nvPr/>
          </p:nvGrpSpPr>
          <p:grpSpPr>
            <a:xfrm>
              <a:off x="906781" y="2290604"/>
              <a:ext cx="7193279" cy="3404552"/>
              <a:chOff x="1005841" y="1581944"/>
              <a:chExt cx="7193279" cy="340455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3300022-3336-DCC2-F184-91013B33118B}"/>
                  </a:ext>
                </a:extLst>
              </p:cNvPr>
              <p:cNvSpPr/>
              <p:nvPr/>
            </p:nvSpPr>
            <p:spPr>
              <a:xfrm>
                <a:off x="1005841" y="1581944"/>
                <a:ext cx="7193279" cy="3404552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9302D82-30FD-AB96-440F-376CBF1280AB}"/>
                  </a:ext>
                </a:extLst>
              </p:cNvPr>
              <p:cNvSpPr/>
              <p:nvPr/>
            </p:nvSpPr>
            <p:spPr>
              <a:xfrm>
                <a:off x="1485900" y="2255520"/>
                <a:ext cx="2446020" cy="2057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Pull Image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6C20515-0E0E-7096-D249-07DC10205F5A}"/>
                  </a:ext>
                </a:extLst>
              </p:cNvPr>
              <p:cNvSpPr/>
              <p:nvPr/>
            </p:nvSpPr>
            <p:spPr>
              <a:xfrm>
                <a:off x="5196842" y="2255520"/>
                <a:ext cx="2446020" cy="2057400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Create Container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CABF1A-AEB5-2755-F5B1-70072612D2CA}"/>
                </a:ext>
              </a:extLst>
            </p:cNvPr>
            <p:cNvSpPr txBox="1"/>
            <p:nvPr/>
          </p:nvSpPr>
          <p:spPr>
            <a:xfrm>
              <a:off x="1089660" y="2290604"/>
              <a:ext cx="2334762" cy="566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Docker Engine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F7C03860-E7A6-E81F-E77B-858E88B78830}"/>
              </a:ext>
            </a:extLst>
          </p:cNvPr>
          <p:cNvSpPr/>
          <p:nvPr/>
        </p:nvSpPr>
        <p:spPr>
          <a:xfrm>
            <a:off x="8105049" y="1751019"/>
            <a:ext cx="2005529" cy="167798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Container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94D1544-6271-8469-55EB-17BC2800F0CA}"/>
              </a:ext>
            </a:extLst>
          </p:cNvPr>
          <p:cNvSpPr/>
          <p:nvPr/>
        </p:nvSpPr>
        <p:spPr>
          <a:xfrm>
            <a:off x="1269892" y="4282244"/>
            <a:ext cx="1372828" cy="2279888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2E0228-57FB-8DAB-D510-1A9E50440873}"/>
              </a:ext>
            </a:extLst>
          </p:cNvPr>
          <p:cNvCxnSpPr/>
          <p:nvPr/>
        </p:nvCxnSpPr>
        <p:spPr>
          <a:xfrm flipH="1">
            <a:off x="2540656" y="5189220"/>
            <a:ext cx="1099121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9183F6-2696-CBFD-42B2-BC93BA2CE521}"/>
              </a:ext>
            </a:extLst>
          </p:cNvPr>
          <p:cNvCxnSpPr>
            <a:cxnSpLocks/>
          </p:cNvCxnSpPr>
          <p:nvPr/>
        </p:nvCxnSpPr>
        <p:spPr>
          <a:xfrm>
            <a:off x="2540656" y="5577840"/>
            <a:ext cx="1099121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B1680D-A3FC-8859-46F5-A2852B54AD51}"/>
              </a:ext>
            </a:extLst>
          </p:cNvPr>
          <p:cNvSpPr txBox="1"/>
          <p:nvPr/>
        </p:nvSpPr>
        <p:spPr>
          <a:xfrm>
            <a:off x="3034605" y="2967335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1: Run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D5C752-BCE1-81A4-85B4-E4D74C1A5BD3}"/>
              </a:ext>
            </a:extLst>
          </p:cNvPr>
          <p:cNvCxnSpPr>
            <a:cxnSpLocks/>
          </p:cNvCxnSpPr>
          <p:nvPr/>
        </p:nvCxnSpPr>
        <p:spPr>
          <a:xfrm>
            <a:off x="2642720" y="3128390"/>
            <a:ext cx="877721" cy="1050077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7D22DDC-B9EC-D4E5-4B5E-0DDBCF520F22}"/>
              </a:ext>
            </a:extLst>
          </p:cNvPr>
          <p:cNvSpPr txBox="1"/>
          <p:nvPr/>
        </p:nvSpPr>
        <p:spPr>
          <a:xfrm>
            <a:off x="2590396" y="4533245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2: Pull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7B0A41-8F3C-EA79-1AB2-B964735C5FB8}"/>
              </a:ext>
            </a:extLst>
          </p:cNvPr>
          <p:cNvCxnSpPr/>
          <p:nvPr/>
        </p:nvCxnSpPr>
        <p:spPr>
          <a:xfrm flipH="1">
            <a:off x="5317839" y="5196840"/>
            <a:ext cx="1099121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7BB324-1916-F330-108D-E6DFD18022D8}"/>
              </a:ext>
            </a:extLst>
          </p:cNvPr>
          <p:cNvCxnSpPr>
            <a:cxnSpLocks/>
          </p:cNvCxnSpPr>
          <p:nvPr/>
        </p:nvCxnSpPr>
        <p:spPr>
          <a:xfrm>
            <a:off x="5317839" y="5585460"/>
            <a:ext cx="1099121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7D004D5-2E40-9615-5A1F-C3FC65C3497F}"/>
              </a:ext>
            </a:extLst>
          </p:cNvPr>
          <p:cNvSpPr txBox="1"/>
          <p:nvPr/>
        </p:nvSpPr>
        <p:spPr>
          <a:xfrm>
            <a:off x="5214035" y="6095168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3: Create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39A6B5-D6DC-C60B-8F9C-65A02BFF95FA}"/>
              </a:ext>
            </a:extLst>
          </p:cNvPr>
          <p:cNvCxnSpPr>
            <a:cxnSpLocks/>
          </p:cNvCxnSpPr>
          <p:nvPr/>
        </p:nvCxnSpPr>
        <p:spPr>
          <a:xfrm flipV="1">
            <a:off x="8105049" y="3276600"/>
            <a:ext cx="574131" cy="119517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AAE67B-4ED6-A2CF-7A95-51EBED674A04}"/>
              </a:ext>
            </a:extLst>
          </p:cNvPr>
          <p:cNvSpPr txBox="1"/>
          <p:nvPr/>
        </p:nvSpPr>
        <p:spPr>
          <a:xfrm>
            <a:off x="8559215" y="3741989"/>
            <a:ext cx="1385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4: Deploy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CF92261-41AC-33AF-59B0-709835E8F813}"/>
              </a:ext>
            </a:extLst>
          </p:cNvPr>
          <p:cNvCxnSpPr>
            <a:cxnSpLocks/>
          </p:cNvCxnSpPr>
          <p:nvPr/>
        </p:nvCxnSpPr>
        <p:spPr>
          <a:xfrm flipH="1">
            <a:off x="2459733" y="1912620"/>
            <a:ext cx="5518407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E5EE97-23D9-9F10-1921-727E340E9E88}"/>
              </a:ext>
            </a:extLst>
          </p:cNvPr>
          <p:cNvCxnSpPr>
            <a:cxnSpLocks/>
          </p:cNvCxnSpPr>
          <p:nvPr/>
        </p:nvCxnSpPr>
        <p:spPr>
          <a:xfrm>
            <a:off x="2540656" y="2301240"/>
            <a:ext cx="5437484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55EF60C-55BA-7F49-CACE-B020CD9EBE1C}"/>
              </a:ext>
            </a:extLst>
          </p:cNvPr>
          <p:cNvSpPr txBox="1"/>
          <p:nvPr/>
        </p:nvSpPr>
        <p:spPr>
          <a:xfrm>
            <a:off x="4806214" y="2369371"/>
            <a:ext cx="1417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5: Interact</a:t>
            </a:r>
          </a:p>
        </p:txBody>
      </p:sp>
    </p:spTree>
    <p:extLst>
      <p:ext uri="{BB962C8B-B14F-4D97-AF65-F5344CB8AC3E}">
        <p14:creationId xmlns:p14="http://schemas.microsoft.com/office/powerpoint/2010/main" val="2416127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7B32-304E-6DBA-FAE5-951F0CB3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Desktop view: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CF29F-D6CE-B5FC-51FE-F30C91A13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08" y="1832466"/>
            <a:ext cx="11179984" cy="362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99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7B32-304E-6DBA-FAE5-951F0CB3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Desktop view: 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46AFC0-51C1-376F-A3C8-1AF9C5613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20" y="1904863"/>
            <a:ext cx="11223161" cy="345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8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4380-0AC6-4071-EA5A-3F7129F6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918"/>
            <a:ext cx="9905998" cy="1478570"/>
          </a:xfrm>
        </p:spPr>
        <p:txBody>
          <a:bodyPr/>
          <a:lstStyle/>
          <a:p>
            <a:r>
              <a:rPr lang="en-US" dirty="0"/>
              <a:t>Demo: Connecting to the container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AD9B96-66A9-7120-5B3D-82EF9370C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994" y="1112234"/>
            <a:ext cx="9142011" cy="56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98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B55A89-0041-431B-4B4F-74FA557E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the initial run</a:t>
            </a:r>
          </a:p>
        </p:txBody>
      </p:sp>
    </p:spTree>
    <p:extLst>
      <p:ext uri="{BB962C8B-B14F-4D97-AF65-F5344CB8AC3E}">
        <p14:creationId xmlns:p14="http://schemas.microsoft.com/office/powerpoint/2010/main" val="3777640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018993-1874-D819-3A3C-939700CA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Creating a notebook and “Saving” 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8B8D84-4842-7273-4A2E-764255E4E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518" y="1946787"/>
            <a:ext cx="8501787" cy="387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0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1860ED-3D19-FE60-0E50-D7560FBED07C}"/>
              </a:ext>
            </a:extLst>
          </p:cNvPr>
          <p:cNvSpPr txBox="1"/>
          <p:nvPr/>
        </p:nvSpPr>
        <p:spPr>
          <a:xfrm>
            <a:off x="129540" y="2732931"/>
            <a:ext cx="11932920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docker run --rm -p 8889:8888</a:t>
            </a:r>
          </a:p>
        </p:txBody>
      </p:sp>
      <p:sp>
        <p:nvSpPr>
          <p:cNvPr id="3" name="Callout: Line with Border and Accent Bar 2">
            <a:extLst>
              <a:ext uri="{FF2B5EF4-FFF2-40B4-BE49-F238E27FC236}">
                <a16:creationId xmlns:a16="http://schemas.microsoft.com/office/drawing/2014/main" id="{57B18A67-F41A-DD17-7C45-0C8988B59F48}"/>
              </a:ext>
            </a:extLst>
          </p:cNvPr>
          <p:cNvSpPr/>
          <p:nvPr/>
        </p:nvSpPr>
        <p:spPr>
          <a:xfrm flipH="1">
            <a:off x="2560320" y="853440"/>
            <a:ext cx="1516380" cy="1211580"/>
          </a:xfrm>
          <a:prstGeom prst="accentBorderCallout1">
            <a:avLst>
              <a:gd name="adj1" fmla="val 18750"/>
              <a:gd name="adj2" fmla="val -8333"/>
              <a:gd name="adj3" fmla="val 167217"/>
              <a:gd name="adj4" fmla="val -101721"/>
            </a:avLst>
          </a:prstGeom>
          <a:solidFill>
            <a:schemeClr val="accent3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the container</a:t>
            </a:r>
          </a:p>
        </p:txBody>
      </p:sp>
      <p:sp>
        <p:nvSpPr>
          <p:cNvPr id="4" name="Callout: Line with Border and Accent Bar 3">
            <a:extLst>
              <a:ext uri="{FF2B5EF4-FFF2-40B4-BE49-F238E27FC236}">
                <a16:creationId xmlns:a16="http://schemas.microsoft.com/office/drawing/2014/main" id="{28DE1B28-EFAE-FB42-82C4-52544EC7E0F3}"/>
              </a:ext>
            </a:extLst>
          </p:cNvPr>
          <p:cNvSpPr/>
          <p:nvPr/>
        </p:nvSpPr>
        <p:spPr>
          <a:xfrm>
            <a:off x="8671560" y="4330646"/>
            <a:ext cx="1897380" cy="1211580"/>
          </a:xfrm>
          <a:prstGeom prst="accentBorderCallout1">
            <a:avLst>
              <a:gd name="adj1" fmla="val 18750"/>
              <a:gd name="adj2" fmla="val -8333"/>
              <a:gd name="adj3" fmla="val -78066"/>
              <a:gd name="adj4" fmla="val -104105"/>
            </a:avLst>
          </a:prstGeom>
          <a:solidFill>
            <a:schemeClr val="accent3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 assignment (</a:t>
            </a:r>
            <a:r>
              <a:rPr lang="en-US" dirty="0" err="1"/>
              <a:t>Host:Container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143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74F1-E805-BB79-DFAB-8B20B4BB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EA611-7080-DB39-0E56-E9F99FBF2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3407"/>
            <a:ext cx="9905999" cy="3541714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Why use Jupyter Lab and Docker?</a:t>
            </a:r>
          </a:p>
          <a:p>
            <a:r>
              <a:rPr lang="en-US" sz="4000" dirty="0"/>
              <a:t>Data Science with Jupyter Lab</a:t>
            </a:r>
          </a:p>
          <a:p>
            <a:r>
              <a:rPr lang="en-US" sz="4000" dirty="0"/>
              <a:t>Pulling and Running the Jupyter Lab Image</a:t>
            </a:r>
          </a:p>
          <a:p>
            <a:r>
              <a:rPr lang="en-US" sz="4000" dirty="0"/>
              <a:t>Breaking Down the Initial Run</a:t>
            </a:r>
          </a:p>
          <a:p>
            <a:r>
              <a:rPr lang="en-US" sz="4000" dirty="0"/>
              <a:t>Making Changes</a:t>
            </a:r>
          </a:p>
        </p:txBody>
      </p:sp>
    </p:spTree>
    <p:extLst>
      <p:ext uri="{BB962C8B-B14F-4D97-AF65-F5344CB8AC3E}">
        <p14:creationId xmlns:p14="http://schemas.microsoft.com/office/powerpoint/2010/main" val="2439404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A53C-8DC0-3B50-94E1-018275E0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Stopping jupyter lab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FAAD61-E49E-1B58-BA34-7DE9E94B1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65" y="1942742"/>
            <a:ext cx="11901070" cy="324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27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1860ED-3D19-FE60-0E50-D7560FBED07C}"/>
              </a:ext>
            </a:extLst>
          </p:cNvPr>
          <p:cNvSpPr txBox="1"/>
          <p:nvPr/>
        </p:nvSpPr>
        <p:spPr>
          <a:xfrm>
            <a:off x="129540" y="2732931"/>
            <a:ext cx="11932920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quay.io/</a:t>
            </a:r>
            <a:r>
              <a:rPr lang="en-US" sz="4400" dirty="0">
                <a:solidFill>
                  <a:schemeClr val="accent2"/>
                </a:solidFill>
              </a:rPr>
              <a:t>jupyter/base-notebook</a:t>
            </a:r>
          </a:p>
        </p:txBody>
      </p:sp>
      <p:sp>
        <p:nvSpPr>
          <p:cNvPr id="3" name="Callout: Line with Border and Accent Bar 2">
            <a:extLst>
              <a:ext uri="{FF2B5EF4-FFF2-40B4-BE49-F238E27FC236}">
                <a16:creationId xmlns:a16="http://schemas.microsoft.com/office/drawing/2014/main" id="{57B18A67-F41A-DD17-7C45-0C8988B59F48}"/>
              </a:ext>
            </a:extLst>
          </p:cNvPr>
          <p:cNvSpPr/>
          <p:nvPr/>
        </p:nvSpPr>
        <p:spPr>
          <a:xfrm>
            <a:off x="4770120" y="693077"/>
            <a:ext cx="1516380" cy="1211580"/>
          </a:xfrm>
          <a:prstGeom prst="accentBorderCallout1">
            <a:avLst>
              <a:gd name="adj1" fmla="val 18750"/>
              <a:gd name="adj2" fmla="val -8333"/>
              <a:gd name="adj3" fmla="val 182940"/>
              <a:gd name="adj4" fmla="val -81118"/>
            </a:avLst>
          </a:prstGeom>
          <a:solidFill>
            <a:schemeClr val="accent3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repository</a:t>
            </a:r>
          </a:p>
        </p:txBody>
      </p:sp>
      <p:sp>
        <p:nvSpPr>
          <p:cNvPr id="4" name="Callout: Line with Border and Accent Bar 3">
            <a:extLst>
              <a:ext uri="{FF2B5EF4-FFF2-40B4-BE49-F238E27FC236}">
                <a16:creationId xmlns:a16="http://schemas.microsoft.com/office/drawing/2014/main" id="{28DE1B28-EFAE-FB42-82C4-52544EC7E0F3}"/>
              </a:ext>
            </a:extLst>
          </p:cNvPr>
          <p:cNvSpPr/>
          <p:nvPr/>
        </p:nvSpPr>
        <p:spPr>
          <a:xfrm>
            <a:off x="8542020" y="4559246"/>
            <a:ext cx="1897380" cy="1211580"/>
          </a:xfrm>
          <a:prstGeom prst="accentBorderCallout1">
            <a:avLst>
              <a:gd name="adj1" fmla="val 18750"/>
              <a:gd name="adj2" fmla="val -8333"/>
              <a:gd name="adj3" fmla="val -93160"/>
              <a:gd name="adj4" fmla="val -120169"/>
            </a:avLst>
          </a:prstGeom>
          <a:solidFill>
            <a:schemeClr val="accent3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name</a:t>
            </a:r>
          </a:p>
        </p:txBody>
      </p:sp>
    </p:spTree>
    <p:extLst>
      <p:ext uri="{BB962C8B-B14F-4D97-AF65-F5344CB8AC3E}">
        <p14:creationId xmlns:p14="http://schemas.microsoft.com/office/powerpoint/2010/main" val="2586347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6A5F-713D-7F0E-9666-E1CD9005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Quay.io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242048-5DCE-0FBE-8CB2-9F49C46E4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772" y="1775861"/>
            <a:ext cx="9479280" cy="49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75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1860ED-3D19-FE60-0E50-D7560FBED07C}"/>
              </a:ext>
            </a:extLst>
          </p:cNvPr>
          <p:cNvSpPr txBox="1"/>
          <p:nvPr/>
        </p:nvSpPr>
        <p:spPr>
          <a:xfrm>
            <a:off x="129540" y="2732931"/>
            <a:ext cx="11932920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accent2"/>
                </a:solidFill>
              </a:rPr>
              <a:t>jupyter/base-notebook </a:t>
            </a:r>
            <a:r>
              <a:rPr lang="en-US" sz="4400" dirty="0">
                <a:solidFill>
                  <a:schemeClr val="tx2"/>
                </a:solidFill>
              </a:rPr>
              <a:t>start-notebook.py </a:t>
            </a:r>
          </a:p>
        </p:txBody>
      </p:sp>
      <p:sp>
        <p:nvSpPr>
          <p:cNvPr id="3" name="Callout: Line with Border and Accent Bar 2">
            <a:extLst>
              <a:ext uri="{FF2B5EF4-FFF2-40B4-BE49-F238E27FC236}">
                <a16:creationId xmlns:a16="http://schemas.microsoft.com/office/drawing/2014/main" id="{57B18A67-F41A-DD17-7C45-0C8988B59F48}"/>
              </a:ext>
            </a:extLst>
          </p:cNvPr>
          <p:cNvSpPr/>
          <p:nvPr/>
        </p:nvSpPr>
        <p:spPr>
          <a:xfrm>
            <a:off x="4884420" y="319697"/>
            <a:ext cx="1516380" cy="1211580"/>
          </a:xfrm>
          <a:prstGeom prst="accentBorderCallout1">
            <a:avLst>
              <a:gd name="adj1" fmla="val 18750"/>
              <a:gd name="adj2" fmla="val -8333"/>
              <a:gd name="adj3" fmla="val 208097"/>
              <a:gd name="adj4" fmla="val -79610"/>
            </a:avLst>
          </a:prstGeom>
          <a:solidFill>
            <a:schemeClr val="accent3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name</a:t>
            </a:r>
          </a:p>
        </p:txBody>
      </p:sp>
      <p:sp>
        <p:nvSpPr>
          <p:cNvPr id="4" name="Callout: Line with Border and Accent Bar 3">
            <a:extLst>
              <a:ext uri="{FF2B5EF4-FFF2-40B4-BE49-F238E27FC236}">
                <a16:creationId xmlns:a16="http://schemas.microsoft.com/office/drawing/2014/main" id="{28DE1B28-EFAE-FB42-82C4-52544EC7E0F3}"/>
              </a:ext>
            </a:extLst>
          </p:cNvPr>
          <p:cNvSpPr/>
          <p:nvPr/>
        </p:nvSpPr>
        <p:spPr>
          <a:xfrm>
            <a:off x="9715500" y="4704026"/>
            <a:ext cx="1897380" cy="1211580"/>
          </a:xfrm>
          <a:prstGeom prst="accentBorderCallout1">
            <a:avLst>
              <a:gd name="adj1" fmla="val 18750"/>
              <a:gd name="adj2" fmla="val -8333"/>
              <a:gd name="adj3" fmla="val -108254"/>
              <a:gd name="adj4" fmla="val -103703"/>
            </a:avLst>
          </a:prstGeom>
          <a:solidFill>
            <a:schemeClr val="accent3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  <a:p>
            <a:pPr algn="ctr"/>
            <a:r>
              <a:rPr lang="en-US" dirty="0"/>
              <a:t>override</a:t>
            </a:r>
          </a:p>
        </p:txBody>
      </p:sp>
    </p:spTree>
    <p:extLst>
      <p:ext uri="{BB962C8B-B14F-4D97-AF65-F5344CB8AC3E}">
        <p14:creationId xmlns:p14="http://schemas.microsoft.com/office/powerpoint/2010/main" val="2378353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4921-0A1E-D3F1-34EB-DF29D1DB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Start-notebook.py contents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F8EE7-23D3-852D-397B-E09CEBCFA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10" y="2156363"/>
            <a:ext cx="10648379" cy="300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01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1860ED-3D19-FE60-0E50-D7560FBED07C}"/>
              </a:ext>
            </a:extLst>
          </p:cNvPr>
          <p:cNvSpPr txBox="1"/>
          <p:nvPr/>
        </p:nvSpPr>
        <p:spPr>
          <a:xfrm>
            <a:off x="129540" y="2732931"/>
            <a:ext cx="11932920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</a:rPr>
              <a:t>start-notebook.py </a:t>
            </a:r>
            <a:r>
              <a:rPr lang="en-US" sz="4400" dirty="0">
                <a:solidFill>
                  <a:schemeClr val="accent3"/>
                </a:solidFill>
              </a:rPr>
              <a:t>--</a:t>
            </a:r>
            <a:r>
              <a:rPr lang="en-US" sz="4400" dirty="0" err="1">
                <a:solidFill>
                  <a:schemeClr val="accent3"/>
                </a:solidFill>
              </a:rPr>
              <a:t>NotebookApp.token</a:t>
            </a:r>
            <a:r>
              <a:rPr lang="en-US" sz="4400" dirty="0">
                <a:solidFill>
                  <a:schemeClr val="accent3"/>
                </a:solidFill>
              </a:rPr>
              <a:t>='my-token' </a:t>
            </a:r>
          </a:p>
        </p:txBody>
      </p:sp>
      <p:sp>
        <p:nvSpPr>
          <p:cNvPr id="3" name="Callout: Line with Border and Accent Bar 2">
            <a:extLst>
              <a:ext uri="{FF2B5EF4-FFF2-40B4-BE49-F238E27FC236}">
                <a16:creationId xmlns:a16="http://schemas.microsoft.com/office/drawing/2014/main" id="{57B18A67-F41A-DD17-7C45-0C8988B59F48}"/>
              </a:ext>
            </a:extLst>
          </p:cNvPr>
          <p:cNvSpPr/>
          <p:nvPr/>
        </p:nvSpPr>
        <p:spPr>
          <a:xfrm>
            <a:off x="4884420" y="319697"/>
            <a:ext cx="1516380" cy="1211580"/>
          </a:xfrm>
          <a:prstGeom prst="accentBorderCallout1">
            <a:avLst>
              <a:gd name="adj1" fmla="val 18750"/>
              <a:gd name="adj2" fmla="val -8333"/>
              <a:gd name="adj3" fmla="val 208097"/>
              <a:gd name="adj4" fmla="val -79610"/>
            </a:avLst>
          </a:prstGeom>
          <a:solidFill>
            <a:schemeClr val="accent3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  <a:p>
            <a:pPr algn="ctr"/>
            <a:r>
              <a:rPr lang="en-US" dirty="0"/>
              <a:t>override</a:t>
            </a:r>
          </a:p>
        </p:txBody>
      </p:sp>
      <p:sp>
        <p:nvSpPr>
          <p:cNvPr id="4" name="Callout: Line with Border and Accent Bar 3">
            <a:extLst>
              <a:ext uri="{FF2B5EF4-FFF2-40B4-BE49-F238E27FC236}">
                <a16:creationId xmlns:a16="http://schemas.microsoft.com/office/drawing/2014/main" id="{28DE1B28-EFAE-FB42-82C4-52544EC7E0F3}"/>
              </a:ext>
            </a:extLst>
          </p:cNvPr>
          <p:cNvSpPr/>
          <p:nvPr/>
        </p:nvSpPr>
        <p:spPr>
          <a:xfrm>
            <a:off x="9715500" y="4704026"/>
            <a:ext cx="1897380" cy="1211580"/>
          </a:xfrm>
          <a:prstGeom prst="accentBorderCallout1">
            <a:avLst>
              <a:gd name="adj1" fmla="val 18750"/>
              <a:gd name="adj2" fmla="val -8333"/>
              <a:gd name="adj3" fmla="val -108254"/>
              <a:gd name="adj4" fmla="val -103703"/>
            </a:avLst>
          </a:prstGeom>
          <a:solidFill>
            <a:schemeClr val="accent3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arguments</a:t>
            </a:r>
          </a:p>
        </p:txBody>
      </p:sp>
    </p:spTree>
    <p:extLst>
      <p:ext uri="{BB962C8B-B14F-4D97-AF65-F5344CB8AC3E}">
        <p14:creationId xmlns:p14="http://schemas.microsoft.com/office/powerpoint/2010/main" val="2107253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D56C-3C62-2319-68B2-B4EF3161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Demo: </a:t>
            </a:r>
            <a:br>
              <a:rPr lang="en-US" dirty="0"/>
            </a:br>
            <a:r>
              <a:rPr lang="en-US" dirty="0"/>
              <a:t>command </a:t>
            </a:r>
            <a:br>
              <a:rPr lang="en-US" dirty="0"/>
            </a:br>
            <a:r>
              <a:rPr lang="en-US" dirty="0"/>
              <a:t>arguments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09494-A379-62FB-9440-ED17E82B0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137" y="0"/>
            <a:ext cx="51535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38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6218-BF6F-4DC9-850F-8A6146CB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</a:t>
            </a:r>
          </a:p>
        </p:txBody>
      </p:sp>
    </p:spTree>
    <p:extLst>
      <p:ext uri="{BB962C8B-B14F-4D97-AF65-F5344CB8AC3E}">
        <p14:creationId xmlns:p14="http://schemas.microsoft.com/office/powerpoint/2010/main" val="2854047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1860ED-3D19-FE60-0E50-D7560FBED07C}"/>
              </a:ext>
            </a:extLst>
          </p:cNvPr>
          <p:cNvSpPr txBox="1"/>
          <p:nvPr/>
        </p:nvSpPr>
        <p:spPr>
          <a:xfrm>
            <a:off x="129540" y="2732931"/>
            <a:ext cx="11932920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</a:rPr>
              <a:t>start-notebook.py </a:t>
            </a:r>
            <a:r>
              <a:rPr lang="en-US" sz="4400" dirty="0">
                <a:solidFill>
                  <a:schemeClr val="accent3"/>
                </a:solidFill>
              </a:rPr>
              <a:t>--</a:t>
            </a:r>
            <a:r>
              <a:rPr lang="en-US" sz="4400" dirty="0" err="1">
                <a:solidFill>
                  <a:schemeClr val="accent3"/>
                </a:solidFill>
              </a:rPr>
              <a:t>NotebookApp.token</a:t>
            </a:r>
            <a:r>
              <a:rPr lang="en-US" sz="4400" dirty="0">
                <a:solidFill>
                  <a:schemeClr val="accent3"/>
                </a:solidFill>
              </a:rPr>
              <a:t>='</a:t>
            </a:r>
            <a:r>
              <a:rPr lang="en-US" sz="4400" dirty="0">
                <a:solidFill>
                  <a:srgbClr val="FF0000"/>
                </a:solidFill>
              </a:rPr>
              <a:t>my-token</a:t>
            </a:r>
            <a:r>
              <a:rPr lang="en-US" sz="4400" dirty="0">
                <a:solidFill>
                  <a:schemeClr val="accent3"/>
                </a:solidFill>
              </a:rPr>
              <a:t>' </a:t>
            </a:r>
          </a:p>
        </p:txBody>
      </p:sp>
      <p:sp>
        <p:nvSpPr>
          <p:cNvPr id="3" name="Callout: Line with Border and Accent Bar 2">
            <a:extLst>
              <a:ext uri="{FF2B5EF4-FFF2-40B4-BE49-F238E27FC236}">
                <a16:creationId xmlns:a16="http://schemas.microsoft.com/office/drawing/2014/main" id="{57B18A67-F41A-DD17-7C45-0C8988B59F48}"/>
              </a:ext>
            </a:extLst>
          </p:cNvPr>
          <p:cNvSpPr/>
          <p:nvPr/>
        </p:nvSpPr>
        <p:spPr>
          <a:xfrm>
            <a:off x="4884420" y="319697"/>
            <a:ext cx="1516380" cy="1211580"/>
          </a:xfrm>
          <a:prstGeom prst="accentBorderCallout1">
            <a:avLst>
              <a:gd name="adj1" fmla="val 18750"/>
              <a:gd name="adj2" fmla="val -8333"/>
              <a:gd name="adj3" fmla="val 208097"/>
              <a:gd name="adj4" fmla="val -79610"/>
            </a:avLst>
          </a:prstGeom>
          <a:solidFill>
            <a:schemeClr val="accent3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  <a:p>
            <a:pPr algn="ctr"/>
            <a:r>
              <a:rPr lang="en-US" dirty="0"/>
              <a:t>override</a:t>
            </a:r>
          </a:p>
        </p:txBody>
      </p:sp>
      <p:sp>
        <p:nvSpPr>
          <p:cNvPr id="4" name="Callout: Line with Border and Accent Bar 3">
            <a:extLst>
              <a:ext uri="{FF2B5EF4-FFF2-40B4-BE49-F238E27FC236}">
                <a16:creationId xmlns:a16="http://schemas.microsoft.com/office/drawing/2014/main" id="{28DE1B28-EFAE-FB42-82C4-52544EC7E0F3}"/>
              </a:ext>
            </a:extLst>
          </p:cNvPr>
          <p:cNvSpPr/>
          <p:nvPr/>
        </p:nvSpPr>
        <p:spPr>
          <a:xfrm>
            <a:off x="9715500" y="4704026"/>
            <a:ext cx="1897380" cy="1211580"/>
          </a:xfrm>
          <a:prstGeom prst="accentBorderCallout1">
            <a:avLst>
              <a:gd name="adj1" fmla="val 18750"/>
              <a:gd name="adj2" fmla="val -8333"/>
              <a:gd name="adj3" fmla="val -108254"/>
              <a:gd name="adj4" fmla="val -103703"/>
            </a:avLst>
          </a:prstGeom>
          <a:solidFill>
            <a:schemeClr val="accent3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arguments</a:t>
            </a:r>
          </a:p>
        </p:txBody>
      </p:sp>
    </p:spTree>
    <p:extLst>
      <p:ext uri="{BB962C8B-B14F-4D97-AF65-F5344CB8AC3E}">
        <p14:creationId xmlns:p14="http://schemas.microsoft.com/office/powerpoint/2010/main" val="1045534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C73B-0FB4-6212-FB94-C1862B646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1778"/>
            <a:ext cx="9905998" cy="1478570"/>
          </a:xfrm>
        </p:spPr>
        <p:txBody>
          <a:bodyPr/>
          <a:lstStyle/>
          <a:p>
            <a:r>
              <a:rPr lang="en-US" dirty="0"/>
              <a:t>Demo: getting rid of the token requirement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037717-8529-E9B6-B077-6D371DE41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406" y="1195367"/>
            <a:ext cx="9142011" cy="56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4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0E0392-B369-4E25-6948-EA9D1EF4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Why use Jupyter Lab and Docker?</a:t>
            </a:r>
            <a:br>
              <a:rPr lang="en-US" sz="36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31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1860ED-3D19-FE60-0E50-D7560FBED07C}"/>
              </a:ext>
            </a:extLst>
          </p:cNvPr>
          <p:cNvSpPr txBox="1"/>
          <p:nvPr/>
        </p:nvSpPr>
        <p:spPr>
          <a:xfrm>
            <a:off x="129540" y="2732931"/>
            <a:ext cx="11932920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docker run </a:t>
            </a:r>
            <a:r>
              <a:rPr lang="en-US" sz="4400" dirty="0">
                <a:solidFill>
                  <a:srgbClr val="FF0000"/>
                </a:solidFill>
              </a:rPr>
              <a:t>--rm</a:t>
            </a:r>
            <a:r>
              <a:rPr lang="en-US" sz="4400" dirty="0"/>
              <a:t> -p 8889:8888</a:t>
            </a:r>
          </a:p>
        </p:txBody>
      </p:sp>
      <p:sp>
        <p:nvSpPr>
          <p:cNvPr id="3" name="Callout: Line with Border and Accent Bar 2">
            <a:extLst>
              <a:ext uri="{FF2B5EF4-FFF2-40B4-BE49-F238E27FC236}">
                <a16:creationId xmlns:a16="http://schemas.microsoft.com/office/drawing/2014/main" id="{57B18A67-F41A-DD17-7C45-0C8988B59F48}"/>
              </a:ext>
            </a:extLst>
          </p:cNvPr>
          <p:cNvSpPr/>
          <p:nvPr/>
        </p:nvSpPr>
        <p:spPr>
          <a:xfrm flipH="1">
            <a:off x="2560320" y="853440"/>
            <a:ext cx="1516380" cy="1211580"/>
          </a:xfrm>
          <a:prstGeom prst="accentBorderCallout1">
            <a:avLst>
              <a:gd name="adj1" fmla="val 18750"/>
              <a:gd name="adj2" fmla="val -8333"/>
              <a:gd name="adj3" fmla="val 167217"/>
              <a:gd name="adj4" fmla="val -101721"/>
            </a:avLst>
          </a:prstGeom>
          <a:solidFill>
            <a:schemeClr val="accent3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the container</a:t>
            </a:r>
          </a:p>
        </p:txBody>
      </p:sp>
      <p:sp>
        <p:nvSpPr>
          <p:cNvPr id="4" name="Callout: Line with Border and Accent Bar 3">
            <a:extLst>
              <a:ext uri="{FF2B5EF4-FFF2-40B4-BE49-F238E27FC236}">
                <a16:creationId xmlns:a16="http://schemas.microsoft.com/office/drawing/2014/main" id="{28DE1B28-EFAE-FB42-82C4-52544EC7E0F3}"/>
              </a:ext>
            </a:extLst>
          </p:cNvPr>
          <p:cNvSpPr/>
          <p:nvPr/>
        </p:nvSpPr>
        <p:spPr>
          <a:xfrm>
            <a:off x="8671560" y="4330646"/>
            <a:ext cx="1897380" cy="1211580"/>
          </a:xfrm>
          <a:prstGeom prst="accentBorderCallout1">
            <a:avLst>
              <a:gd name="adj1" fmla="val 18750"/>
              <a:gd name="adj2" fmla="val -8333"/>
              <a:gd name="adj3" fmla="val -78066"/>
              <a:gd name="adj4" fmla="val -104105"/>
            </a:avLst>
          </a:prstGeom>
          <a:solidFill>
            <a:schemeClr val="accent3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 assignment (</a:t>
            </a:r>
            <a:r>
              <a:rPr lang="en-US" dirty="0" err="1"/>
              <a:t>Host:Container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9256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93BAB-FEDC-47F4-8A7C-C1A6517AD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Persisting the 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D85E96-B8AC-CCF5-F8BB-ACA4FA443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40" y="1821040"/>
            <a:ext cx="10371719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48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1860ED-3D19-FE60-0E50-D7560FBED07C}"/>
              </a:ext>
            </a:extLst>
          </p:cNvPr>
          <p:cNvSpPr txBox="1"/>
          <p:nvPr/>
        </p:nvSpPr>
        <p:spPr>
          <a:xfrm>
            <a:off x="129540" y="2732931"/>
            <a:ext cx="11932920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docker run -p 8889:8888 --name </a:t>
            </a:r>
            <a:r>
              <a:rPr lang="en-US" sz="4400" dirty="0" err="1"/>
              <a:t>my_container</a:t>
            </a:r>
            <a:endParaRPr lang="en-US" sz="4400" dirty="0"/>
          </a:p>
        </p:txBody>
      </p:sp>
      <p:sp>
        <p:nvSpPr>
          <p:cNvPr id="3" name="Callout: Line with Border and Accent Bar 2">
            <a:extLst>
              <a:ext uri="{FF2B5EF4-FFF2-40B4-BE49-F238E27FC236}">
                <a16:creationId xmlns:a16="http://schemas.microsoft.com/office/drawing/2014/main" id="{57B18A67-F41A-DD17-7C45-0C8988B59F48}"/>
              </a:ext>
            </a:extLst>
          </p:cNvPr>
          <p:cNvSpPr/>
          <p:nvPr/>
        </p:nvSpPr>
        <p:spPr>
          <a:xfrm flipH="1">
            <a:off x="1143000" y="861060"/>
            <a:ext cx="1516380" cy="1211580"/>
          </a:xfrm>
          <a:prstGeom prst="accentBorderCallout1">
            <a:avLst>
              <a:gd name="adj1" fmla="val 18750"/>
              <a:gd name="adj2" fmla="val -8333"/>
              <a:gd name="adj3" fmla="val 168475"/>
              <a:gd name="adj4" fmla="val -74585"/>
            </a:avLst>
          </a:prstGeom>
          <a:solidFill>
            <a:schemeClr val="accent3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 assignment</a:t>
            </a:r>
          </a:p>
        </p:txBody>
      </p:sp>
      <p:sp>
        <p:nvSpPr>
          <p:cNvPr id="4" name="Callout: Line with Border and Accent Bar 3">
            <a:extLst>
              <a:ext uri="{FF2B5EF4-FFF2-40B4-BE49-F238E27FC236}">
                <a16:creationId xmlns:a16="http://schemas.microsoft.com/office/drawing/2014/main" id="{28DE1B28-EFAE-FB42-82C4-52544EC7E0F3}"/>
              </a:ext>
            </a:extLst>
          </p:cNvPr>
          <p:cNvSpPr/>
          <p:nvPr/>
        </p:nvSpPr>
        <p:spPr>
          <a:xfrm>
            <a:off x="9799320" y="4559246"/>
            <a:ext cx="1897380" cy="1211580"/>
          </a:xfrm>
          <a:prstGeom prst="accentBorderCallout1">
            <a:avLst>
              <a:gd name="adj1" fmla="val 18750"/>
              <a:gd name="adj2" fmla="val -8333"/>
              <a:gd name="adj3" fmla="val -94418"/>
              <a:gd name="adj4" fmla="val -74387"/>
            </a:avLst>
          </a:prstGeom>
          <a:solidFill>
            <a:schemeClr val="accent3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container name</a:t>
            </a:r>
          </a:p>
        </p:txBody>
      </p:sp>
    </p:spTree>
    <p:extLst>
      <p:ext uri="{BB962C8B-B14F-4D97-AF65-F5344CB8AC3E}">
        <p14:creationId xmlns:p14="http://schemas.microsoft.com/office/powerpoint/2010/main" val="2484683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46075D-9A28-6A89-7C15-930C3C7A8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95" y="1097215"/>
            <a:ext cx="11102611" cy="46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64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DA62BE-B6FD-77EB-A58B-55FA06C6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Naming your container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70A131-AC86-2CA3-7CC3-CB7854FC8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36" y="1855334"/>
            <a:ext cx="11125927" cy="338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79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1860ED-3D19-FE60-0E50-D7560FBED07C}"/>
              </a:ext>
            </a:extLst>
          </p:cNvPr>
          <p:cNvSpPr txBox="1"/>
          <p:nvPr/>
        </p:nvSpPr>
        <p:spPr>
          <a:xfrm>
            <a:off x="129540" y="2732931"/>
            <a:ext cx="11932920" cy="144655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--name </a:t>
            </a:r>
            <a:r>
              <a:rPr lang="en-US" sz="4400" dirty="0" err="1"/>
              <a:t>my_container</a:t>
            </a:r>
            <a:r>
              <a:rPr lang="en-US" sz="4400" dirty="0"/>
              <a:t> </a:t>
            </a:r>
          </a:p>
          <a:p>
            <a:pPr algn="ctr"/>
            <a:r>
              <a:rPr lang="en-US" sz="4400" dirty="0"/>
              <a:t>-v "C:/path/to/your/folder:/home/jovyan/work"</a:t>
            </a:r>
          </a:p>
        </p:txBody>
      </p:sp>
      <p:sp>
        <p:nvSpPr>
          <p:cNvPr id="3" name="Callout: Line with Border and Accent Bar 2">
            <a:extLst>
              <a:ext uri="{FF2B5EF4-FFF2-40B4-BE49-F238E27FC236}">
                <a16:creationId xmlns:a16="http://schemas.microsoft.com/office/drawing/2014/main" id="{57B18A67-F41A-DD17-7C45-0C8988B59F48}"/>
              </a:ext>
            </a:extLst>
          </p:cNvPr>
          <p:cNvSpPr/>
          <p:nvPr/>
        </p:nvSpPr>
        <p:spPr>
          <a:xfrm flipH="1">
            <a:off x="1996440" y="830580"/>
            <a:ext cx="1516380" cy="1211580"/>
          </a:xfrm>
          <a:prstGeom prst="accentBorderCallout1">
            <a:avLst>
              <a:gd name="adj1" fmla="val 18750"/>
              <a:gd name="adj2" fmla="val -8333"/>
              <a:gd name="adj3" fmla="val 168475"/>
              <a:gd name="adj4" fmla="val -74585"/>
            </a:avLst>
          </a:prstGeom>
          <a:solidFill>
            <a:schemeClr val="accent3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container name</a:t>
            </a:r>
          </a:p>
        </p:txBody>
      </p:sp>
      <p:sp>
        <p:nvSpPr>
          <p:cNvPr id="4" name="Callout: Line with Border and Accent Bar 3">
            <a:extLst>
              <a:ext uri="{FF2B5EF4-FFF2-40B4-BE49-F238E27FC236}">
                <a16:creationId xmlns:a16="http://schemas.microsoft.com/office/drawing/2014/main" id="{28DE1B28-EFAE-FB42-82C4-52544EC7E0F3}"/>
              </a:ext>
            </a:extLst>
          </p:cNvPr>
          <p:cNvSpPr/>
          <p:nvPr/>
        </p:nvSpPr>
        <p:spPr>
          <a:xfrm>
            <a:off x="5875020" y="5260286"/>
            <a:ext cx="1897380" cy="1211580"/>
          </a:xfrm>
          <a:prstGeom prst="accentBorderCallout1">
            <a:avLst>
              <a:gd name="adj1" fmla="val 18750"/>
              <a:gd name="adj2" fmla="val -8333"/>
              <a:gd name="adj3" fmla="val -94418"/>
              <a:gd name="adj4" fmla="val -74387"/>
            </a:avLst>
          </a:prstGeom>
          <a:solidFill>
            <a:schemeClr val="accent3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mapping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Host:Container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4587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89390B-EC6A-67AE-88D8-28258233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Mapping a volume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7DF60-40F2-FC6D-732D-A4C34BA08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891" y="1990408"/>
            <a:ext cx="9097041" cy="397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67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13B752-C10B-F7EA-6AD4-BB4A5A583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766" y="1706926"/>
            <a:ext cx="4016469" cy="344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7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51A9BE-FE9F-E939-75DA-A7A4F881A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3218"/>
            <a:ext cx="9905998" cy="1478570"/>
          </a:xfrm>
        </p:spPr>
        <p:txBody>
          <a:bodyPr/>
          <a:lstStyle/>
          <a:p>
            <a:r>
              <a:rPr lang="en-US" dirty="0"/>
              <a:t>Why use docker locally?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700C44-5B47-C2FE-3A19-81445E6BD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72540"/>
            <a:ext cx="10250488" cy="515874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Docker avoids local clutter by encapsulating dependencies in containers, keeping your system clean.</a:t>
            </a:r>
          </a:p>
          <a:p>
            <a:r>
              <a:rPr lang="en-US" dirty="0"/>
              <a:t>If you misconfigure something, you can easily reset the environment by rebuilding containers.</a:t>
            </a:r>
          </a:p>
          <a:p>
            <a:r>
              <a:rPr lang="en-US" dirty="0"/>
              <a:t>Docker images can be versioned, allowing you to switch between or revert to known working states.</a:t>
            </a:r>
          </a:p>
          <a:p>
            <a:r>
              <a:rPr lang="en-US" dirty="0"/>
              <a:t>Docker provides detailed logs and monitoring tools for easy local debugging.</a:t>
            </a:r>
          </a:p>
          <a:p>
            <a:r>
              <a:rPr lang="en-US" dirty="0"/>
              <a:t>Docker allows you to delete and recreate containers quickly without reinstalling dependencies.</a:t>
            </a:r>
          </a:p>
          <a:p>
            <a:r>
              <a:rPr lang="en-US" dirty="0"/>
              <a:t>You can safely experiment with different libraries, frameworks, or configurations by spinning up isolated containers.</a:t>
            </a:r>
          </a:p>
          <a:p>
            <a:r>
              <a:rPr lang="en-US" dirty="0"/>
              <a:t>If something breaks, you can delete the container and start fresh without affecting your system.</a:t>
            </a:r>
          </a:p>
          <a:p>
            <a:r>
              <a:rPr lang="en-US" dirty="0"/>
              <a:t>You can create different containers with various versions of dependencies to test different setups locally.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48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D0089-9398-4E4F-B330-27095EBE4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918"/>
            <a:ext cx="9905998" cy="1478570"/>
          </a:xfrm>
        </p:spPr>
        <p:txBody>
          <a:bodyPr/>
          <a:lstStyle/>
          <a:p>
            <a:r>
              <a:rPr lang="en-US" dirty="0"/>
              <a:t>Why use docker for a team or enterprise?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AB2F1-8137-3880-DDEB-7F077B4C7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88720"/>
            <a:ext cx="9905999" cy="55473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Docker ensures consistent environments across the team, preventing configuration issues.</a:t>
            </a:r>
          </a:p>
          <a:p>
            <a:r>
              <a:rPr lang="en-US" dirty="0"/>
              <a:t>Docker simplifies sharing and managing development environments.</a:t>
            </a:r>
          </a:p>
          <a:p>
            <a:r>
              <a:rPr lang="en-US" dirty="0"/>
              <a:t>Docker isolates dependencies, avoiding conflicts between projects.</a:t>
            </a:r>
          </a:p>
          <a:p>
            <a:r>
              <a:rPr lang="en-US" dirty="0"/>
              <a:t>Docker streamlines CI/CD processes, ensuring consistency between development and production.</a:t>
            </a:r>
          </a:p>
          <a:p>
            <a:r>
              <a:rPr lang="en-US" dirty="0"/>
              <a:t>Docker enables fast onboarding and easy collaboration with pre-configured environments.</a:t>
            </a:r>
          </a:p>
          <a:p>
            <a:r>
              <a:rPr lang="en-US" dirty="0"/>
              <a:t>Docker enhances scalability and simplifies deployments for enterprise applications.</a:t>
            </a:r>
          </a:p>
          <a:p>
            <a:r>
              <a:rPr lang="en-US" dirty="0"/>
              <a:t>Docker allows teams to version infrastructure and easily roll back to previous setups.</a:t>
            </a:r>
          </a:p>
          <a:p>
            <a:r>
              <a:rPr lang="en-US" dirty="0"/>
              <a:t>Docker improves security through application isolation and reduces dependency risks.</a:t>
            </a:r>
          </a:p>
          <a:p>
            <a:r>
              <a:rPr lang="en-US" dirty="0"/>
              <a:t>Docker integrates with cloud services, making scaling and deployment easier.</a:t>
            </a:r>
          </a:p>
          <a:p>
            <a:r>
              <a:rPr lang="en-US" dirty="0"/>
              <a:t>Docker centralizes logging and monitoring for better team troubleshooting.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7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0FC9F2-4157-0460-D9F0-EA53CF94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with Jupyter lab</a:t>
            </a:r>
          </a:p>
        </p:txBody>
      </p:sp>
    </p:spTree>
    <p:extLst>
      <p:ext uri="{BB962C8B-B14F-4D97-AF65-F5344CB8AC3E}">
        <p14:creationId xmlns:p14="http://schemas.microsoft.com/office/powerpoint/2010/main" val="479938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8C9E85-0A58-D3E4-C7A9-533CEF88B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186" y="647700"/>
            <a:ext cx="9613243" cy="527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3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A4C4EC-E26A-EADF-E624-B01E7585E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902" y="358559"/>
            <a:ext cx="9308196" cy="614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24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EA2F21-90DA-40D4-8345-C5730D7D6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22" y="1520121"/>
            <a:ext cx="10287755" cy="381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54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6665</TotalTime>
  <Words>822</Words>
  <Application>Microsoft Office PowerPoint</Application>
  <PresentationFormat>Widescreen</PresentationFormat>
  <Paragraphs>113</Paragraphs>
  <Slides>37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Tw Cen MT</vt:lpstr>
      <vt:lpstr>Circuit</vt:lpstr>
      <vt:lpstr>using docker Part 2: setting  up jupyter lab</vt:lpstr>
      <vt:lpstr>What you will learn</vt:lpstr>
      <vt:lpstr>Why use Jupyter Lab and Docker? </vt:lpstr>
      <vt:lpstr>Why use docker locally?</vt:lpstr>
      <vt:lpstr>Why use docker for a team or enterprise?</vt:lpstr>
      <vt:lpstr>Data Science with Jupyter lab</vt:lpstr>
      <vt:lpstr>PowerPoint Presentation</vt:lpstr>
      <vt:lpstr>PowerPoint Presentation</vt:lpstr>
      <vt:lpstr>PowerPoint Presentation</vt:lpstr>
      <vt:lpstr>Pulling and Running the jupyter lab image</vt:lpstr>
      <vt:lpstr>PowerPoint Presentation</vt:lpstr>
      <vt:lpstr>Demo: Running the Jupyter lab container</vt:lpstr>
      <vt:lpstr>What happened?</vt:lpstr>
      <vt:lpstr>Docker Desktop view: image</vt:lpstr>
      <vt:lpstr>Docker Desktop view: Container</vt:lpstr>
      <vt:lpstr>Demo: Connecting to the container</vt:lpstr>
      <vt:lpstr>Breaking down the initial run</vt:lpstr>
      <vt:lpstr>Demo: Creating a notebook and “Saving” it</vt:lpstr>
      <vt:lpstr>PowerPoint Presentation</vt:lpstr>
      <vt:lpstr>Demo: Stopping jupyter lab</vt:lpstr>
      <vt:lpstr>PowerPoint Presentation</vt:lpstr>
      <vt:lpstr>Demo: Quay.io</vt:lpstr>
      <vt:lpstr>PowerPoint Presentation</vt:lpstr>
      <vt:lpstr>Demo: Start-notebook.py contents</vt:lpstr>
      <vt:lpstr>PowerPoint Presentation</vt:lpstr>
      <vt:lpstr>Demo:  command  arguments</vt:lpstr>
      <vt:lpstr>Making changes</vt:lpstr>
      <vt:lpstr>PowerPoint Presentation</vt:lpstr>
      <vt:lpstr>Demo: getting rid of the token requirement</vt:lpstr>
      <vt:lpstr>PowerPoint Presentation</vt:lpstr>
      <vt:lpstr>Demo: Persisting the container</vt:lpstr>
      <vt:lpstr>PowerPoint Presentation</vt:lpstr>
      <vt:lpstr>PowerPoint Presentation</vt:lpstr>
      <vt:lpstr>Demo: Naming your container</vt:lpstr>
      <vt:lpstr>PowerPoint Presentation</vt:lpstr>
      <vt:lpstr>Demo: Mapping a volume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Zain Naboulsi</cp:lastModifiedBy>
  <cp:revision>39</cp:revision>
  <dcterms:created xsi:type="dcterms:W3CDTF">2024-06-30T01:37:58Z</dcterms:created>
  <dcterms:modified xsi:type="dcterms:W3CDTF">2024-09-09T01:30:50Z</dcterms:modified>
</cp:coreProperties>
</file>