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77" r:id="rId3"/>
    <p:sldId id="387" r:id="rId4"/>
    <p:sldId id="400" r:id="rId5"/>
    <p:sldId id="401" r:id="rId6"/>
    <p:sldId id="342" r:id="rId7"/>
    <p:sldId id="398" r:id="rId8"/>
    <p:sldId id="402" r:id="rId9"/>
    <p:sldId id="39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703" autoAdjust="0"/>
  </p:normalViewPr>
  <p:slideViewPr>
    <p:cSldViewPr>
      <p:cViewPr varScale="1">
        <p:scale>
          <a:sx n="80" d="100"/>
          <a:sy n="80" d="100"/>
        </p:scale>
        <p:origin x="3426" y="8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4/15/2024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4/15/2024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a:t>
            </a:fld>
            <a:endParaRPr lang="en-US"/>
          </a:p>
        </p:txBody>
      </p:sp>
    </p:spTree>
    <p:extLst>
      <p:ext uri="{BB962C8B-B14F-4D97-AF65-F5344CB8AC3E}">
        <p14:creationId xmlns:p14="http://schemas.microsoft.com/office/powerpoint/2010/main" val="2735805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https://platform.openai.com/docs/api-reference/chat/create</a:t>
            </a:r>
          </a:p>
        </p:txBody>
      </p:sp>
      <p:sp>
        <p:nvSpPr>
          <p:cNvPr id="4" name="Slide Number Placeholder 3"/>
          <p:cNvSpPr>
            <a:spLocks noGrp="1"/>
          </p:cNvSpPr>
          <p:nvPr>
            <p:ph type="sldNum" sz="quarter" idx="5"/>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106944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https://platform.openai.com/docs/api-reference/chat/create#chat-create-logit_bias</a:t>
            </a:r>
          </a:p>
        </p:txBody>
      </p:sp>
      <p:sp>
        <p:nvSpPr>
          <p:cNvPr id="4" name="Slide Number Placeholder 3"/>
          <p:cNvSpPr>
            <a:spLocks noGrp="1"/>
          </p:cNvSpPr>
          <p:nvPr>
            <p:ph type="sldNum" sz="quarter" idx="5"/>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3963166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https://platform.openai.com/docs/api-reference/chat/create#chat-create-logit_bias</a:t>
            </a:r>
          </a:p>
          <a:p>
            <a:endParaRPr lang="en-US" dirty="0"/>
          </a:p>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1720948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https://platform.openai.com/docs/api-reference/chat/create#chat-create-stream</a:t>
            </a:r>
          </a:p>
        </p:txBody>
      </p:sp>
      <p:sp>
        <p:nvSpPr>
          <p:cNvPr id="4" name="Slide Number Placeholder 3"/>
          <p:cNvSpPr>
            <a:spLocks noGrp="1"/>
          </p:cNvSpPr>
          <p:nvPr>
            <p:ph type="sldNum" sz="quarter" idx="5"/>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3854391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4/15/2024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4/15/2024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4/15/2024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4/15/2024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4/15/2024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4/15/2024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4/15/2024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4/15/2024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4/15/2024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4/15/2024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124199"/>
            <a:ext cx="10058400" cy="2514601"/>
          </a:xfrm>
        </p:spPr>
        <p:txBody>
          <a:bodyPr>
            <a:normAutofit/>
          </a:bodyPr>
          <a:lstStyle/>
          <a:p>
            <a:r>
              <a:rPr lang="en-US" dirty="0"/>
              <a:t>Working with</a:t>
            </a:r>
            <a:br>
              <a:rPr lang="en-US" dirty="0"/>
            </a:br>
            <a:r>
              <a:rPr lang="en-US" dirty="0"/>
              <a:t>Chat Completions Part 3</a:t>
            </a:r>
            <a:endParaRPr dirty="0"/>
          </a:p>
        </p:txBody>
      </p:sp>
      <p:pic>
        <p:nvPicPr>
          <p:cNvPr id="5" name="Picture 4">
            <a:extLst>
              <a:ext uri="{FF2B5EF4-FFF2-40B4-BE49-F238E27FC236}">
                <a16:creationId xmlns:a16="http://schemas.microsoft.com/office/drawing/2014/main" id="{46B1794F-67A6-D6E5-DBB7-4585D61906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7000" y="3429000"/>
            <a:ext cx="1711037" cy="1711037"/>
          </a:xfrm>
          <a:prstGeom prst="rect">
            <a:avLst/>
          </a:prstGeom>
        </p:spPr>
      </p:pic>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F8F0AD-C754-1E6E-93E2-8E109ECADD3A}"/>
              </a:ext>
            </a:extLst>
          </p:cNvPr>
          <p:cNvSpPr>
            <a:spLocks noGrp="1"/>
          </p:cNvSpPr>
          <p:nvPr>
            <p:ph type="title"/>
          </p:nvPr>
        </p:nvSpPr>
        <p:spPr>
          <a:xfrm>
            <a:off x="9058877" y="2762250"/>
            <a:ext cx="3122613" cy="1333500"/>
          </a:xfrm>
        </p:spPr>
        <p:txBody>
          <a:bodyPr/>
          <a:lstStyle/>
          <a:p>
            <a:r>
              <a:rPr lang="en-US" sz="3600" dirty="0"/>
              <a:t>Eduardo Paes</a:t>
            </a:r>
            <a:endParaRPr lang="en-US" dirty="0"/>
          </a:p>
        </p:txBody>
      </p:sp>
      <p:sp>
        <p:nvSpPr>
          <p:cNvPr id="5" name="Content Placeholder 4">
            <a:extLst>
              <a:ext uri="{FF2B5EF4-FFF2-40B4-BE49-F238E27FC236}">
                <a16:creationId xmlns:a16="http://schemas.microsoft.com/office/drawing/2014/main" id="{27EB0681-6F96-304B-8829-137EE9420D2E}"/>
              </a:ext>
            </a:extLst>
          </p:cNvPr>
          <p:cNvSpPr>
            <a:spLocks noGrp="1"/>
          </p:cNvSpPr>
          <p:nvPr>
            <p:ph idx="1"/>
          </p:nvPr>
        </p:nvSpPr>
        <p:spPr>
          <a:xfrm>
            <a:off x="372077" y="1104900"/>
            <a:ext cx="8686800" cy="4648200"/>
          </a:xfrm>
        </p:spPr>
        <p:txBody>
          <a:bodyPr>
            <a:normAutofit/>
          </a:bodyPr>
          <a:lstStyle/>
          <a:p>
            <a:pPr marL="0" indent="0">
              <a:buNone/>
            </a:pPr>
            <a:r>
              <a:rPr lang="en-US" sz="4000" dirty="0"/>
              <a:t>“There is no time and space in the digital world. People chat and collaborate through social networks. Cultural icons garner millions of fans online in locations they have often never been themselves. The boundary between public and private life is now everyone's business.”</a:t>
            </a:r>
          </a:p>
        </p:txBody>
      </p:sp>
    </p:spTree>
    <p:extLst>
      <p:ext uri="{BB962C8B-B14F-4D97-AF65-F5344CB8AC3E}">
        <p14:creationId xmlns:p14="http://schemas.microsoft.com/office/powerpoint/2010/main" val="257545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189E2-B734-8D01-8146-25A173D9ABA1}"/>
              </a:ext>
            </a:extLst>
          </p:cNvPr>
          <p:cNvSpPr>
            <a:spLocks noGrp="1"/>
          </p:cNvSpPr>
          <p:nvPr>
            <p:ph type="title"/>
          </p:nvPr>
        </p:nvSpPr>
        <p:spPr/>
        <p:txBody>
          <a:bodyPr/>
          <a:lstStyle/>
          <a:p>
            <a:r>
              <a:rPr lang="en-US" dirty="0"/>
              <a:t>What Are Our Options?</a:t>
            </a:r>
          </a:p>
        </p:txBody>
      </p:sp>
      <p:sp>
        <p:nvSpPr>
          <p:cNvPr id="6" name="Content Placeholder 5">
            <a:extLst>
              <a:ext uri="{FF2B5EF4-FFF2-40B4-BE49-F238E27FC236}">
                <a16:creationId xmlns:a16="http://schemas.microsoft.com/office/drawing/2014/main" id="{EF4B807E-1013-2CD7-D380-8C203EF1EAED}"/>
              </a:ext>
            </a:extLst>
          </p:cNvPr>
          <p:cNvSpPr>
            <a:spLocks noGrp="1"/>
          </p:cNvSpPr>
          <p:nvPr>
            <p:ph sz="half" idx="1"/>
          </p:nvPr>
        </p:nvSpPr>
        <p:spPr/>
        <p:txBody>
          <a:bodyPr>
            <a:normAutofit lnSpcReduction="10000"/>
          </a:bodyPr>
          <a:lstStyle/>
          <a:p>
            <a:r>
              <a:rPr lang="en-US" strike="sngStrike" dirty="0"/>
              <a:t>messages</a:t>
            </a:r>
          </a:p>
          <a:p>
            <a:r>
              <a:rPr lang="en-US" strike="sngStrike" dirty="0"/>
              <a:t>model</a:t>
            </a:r>
          </a:p>
          <a:p>
            <a:r>
              <a:rPr lang="en-US" strike="sngStrike" dirty="0"/>
              <a:t>frequency_penalty</a:t>
            </a:r>
          </a:p>
          <a:p>
            <a:r>
              <a:rPr lang="en-US" dirty="0"/>
              <a:t>logit_bias</a:t>
            </a:r>
          </a:p>
          <a:p>
            <a:r>
              <a:rPr lang="en-US" dirty="0"/>
              <a:t>logprobs</a:t>
            </a:r>
          </a:p>
          <a:p>
            <a:r>
              <a:rPr lang="en-US" dirty="0"/>
              <a:t>top_logprobs</a:t>
            </a:r>
          </a:p>
          <a:p>
            <a:r>
              <a:rPr lang="en-US" strike="sngStrike" dirty="0"/>
              <a:t>max_tokens</a:t>
            </a:r>
          </a:p>
          <a:p>
            <a:r>
              <a:rPr lang="en-US" strike="sngStrike" dirty="0"/>
              <a:t>n</a:t>
            </a:r>
          </a:p>
          <a:p>
            <a:r>
              <a:rPr lang="en-US" strike="sngStrike" dirty="0"/>
              <a:t>presence_penalty</a:t>
            </a:r>
          </a:p>
        </p:txBody>
      </p:sp>
      <p:sp>
        <p:nvSpPr>
          <p:cNvPr id="7" name="Content Placeholder 6">
            <a:extLst>
              <a:ext uri="{FF2B5EF4-FFF2-40B4-BE49-F238E27FC236}">
                <a16:creationId xmlns:a16="http://schemas.microsoft.com/office/drawing/2014/main" id="{549E433F-4384-4586-C612-8049E4F63D8A}"/>
              </a:ext>
            </a:extLst>
          </p:cNvPr>
          <p:cNvSpPr>
            <a:spLocks noGrp="1"/>
          </p:cNvSpPr>
          <p:nvPr>
            <p:ph sz="half" idx="2"/>
          </p:nvPr>
        </p:nvSpPr>
        <p:spPr/>
        <p:txBody>
          <a:bodyPr>
            <a:normAutofit lnSpcReduction="10000"/>
          </a:bodyPr>
          <a:lstStyle/>
          <a:p>
            <a:r>
              <a:rPr lang="en-US" strike="sngStrike" dirty="0"/>
              <a:t>response_format</a:t>
            </a:r>
          </a:p>
          <a:p>
            <a:r>
              <a:rPr lang="en-US" strike="sngStrike" dirty="0"/>
              <a:t>seed</a:t>
            </a:r>
          </a:p>
          <a:p>
            <a:r>
              <a:rPr lang="en-US" strike="sngStrike" dirty="0"/>
              <a:t>stop</a:t>
            </a:r>
          </a:p>
          <a:p>
            <a:r>
              <a:rPr lang="en-US" dirty="0"/>
              <a:t>stream</a:t>
            </a:r>
          </a:p>
          <a:p>
            <a:r>
              <a:rPr lang="en-US" strike="sngStrike" dirty="0"/>
              <a:t>temperature</a:t>
            </a:r>
          </a:p>
          <a:p>
            <a:r>
              <a:rPr lang="en-US" strike="sngStrike" dirty="0"/>
              <a:t>top_p</a:t>
            </a:r>
          </a:p>
          <a:p>
            <a:r>
              <a:rPr lang="en-US" dirty="0"/>
              <a:t>tools</a:t>
            </a:r>
          </a:p>
          <a:p>
            <a:r>
              <a:rPr lang="en-US" dirty="0"/>
              <a:t>tool_choice</a:t>
            </a:r>
          </a:p>
          <a:p>
            <a:r>
              <a:rPr lang="en-US" strike="sngStrike" dirty="0"/>
              <a:t>user</a:t>
            </a:r>
          </a:p>
        </p:txBody>
      </p:sp>
    </p:spTree>
    <p:extLst>
      <p:ext uri="{BB962C8B-B14F-4D97-AF65-F5344CB8AC3E}">
        <p14:creationId xmlns:p14="http://schemas.microsoft.com/office/powerpoint/2010/main" val="214081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4F79-0591-E8AE-E4E9-721559A56546}"/>
              </a:ext>
            </a:extLst>
          </p:cNvPr>
          <p:cNvSpPr>
            <a:spLocks noGrp="1"/>
          </p:cNvSpPr>
          <p:nvPr>
            <p:ph type="title"/>
          </p:nvPr>
        </p:nvSpPr>
        <p:spPr/>
        <p:txBody>
          <a:bodyPr/>
          <a:lstStyle/>
          <a:p>
            <a:r>
              <a:rPr lang="en-US" dirty="0"/>
              <a:t>Banning or Keeping Tokens</a:t>
            </a:r>
          </a:p>
        </p:txBody>
      </p:sp>
      <p:sp>
        <p:nvSpPr>
          <p:cNvPr id="3" name="Text Placeholder 2">
            <a:extLst>
              <a:ext uri="{FF2B5EF4-FFF2-40B4-BE49-F238E27FC236}">
                <a16:creationId xmlns:a16="http://schemas.microsoft.com/office/drawing/2014/main" id="{8BD2FBAC-C1FA-1CC9-6D36-BA7CD8E8458A}"/>
              </a:ext>
            </a:extLst>
          </p:cNvPr>
          <p:cNvSpPr>
            <a:spLocks noGrp="1"/>
          </p:cNvSpPr>
          <p:nvPr>
            <p:ph type="body" idx="1"/>
          </p:nvPr>
        </p:nvSpPr>
        <p:spPr/>
        <p:txBody>
          <a:bodyPr/>
          <a:lstStyle/>
          <a:p>
            <a:r>
              <a:rPr lang="en-US" dirty="0"/>
              <a:t>The </a:t>
            </a:r>
            <a:r>
              <a:rPr lang="en-US" dirty="0" err="1"/>
              <a:t>logit_bias</a:t>
            </a:r>
            <a:r>
              <a:rPr lang="en-US" dirty="0"/>
              <a:t> argument</a:t>
            </a:r>
          </a:p>
        </p:txBody>
      </p:sp>
    </p:spTree>
    <p:extLst>
      <p:ext uri="{BB962C8B-B14F-4D97-AF65-F5344CB8AC3E}">
        <p14:creationId xmlns:p14="http://schemas.microsoft.com/office/powerpoint/2010/main" val="331521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B494F0-838A-BF4F-EF72-74D6B23F5E62}"/>
              </a:ext>
            </a:extLst>
          </p:cNvPr>
          <p:cNvPicPr>
            <a:picLocks noChangeAspect="1"/>
          </p:cNvPicPr>
          <p:nvPr/>
        </p:nvPicPr>
        <p:blipFill>
          <a:blip r:embed="rId3"/>
          <a:stretch>
            <a:fillRect/>
          </a:stretch>
        </p:blipFill>
        <p:spPr>
          <a:xfrm>
            <a:off x="838707" y="2028886"/>
            <a:ext cx="10514586" cy="2800229"/>
          </a:xfrm>
          <a:prstGeom prst="rect">
            <a:avLst/>
          </a:prstGeom>
        </p:spPr>
      </p:pic>
    </p:spTree>
    <p:extLst>
      <p:ext uri="{BB962C8B-B14F-4D97-AF65-F5344CB8AC3E}">
        <p14:creationId xmlns:p14="http://schemas.microsoft.com/office/powerpoint/2010/main" val="381125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9578-6981-E834-0504-DAAF6012CE00}"/>
              </a:ext>
            </a:extLst>
          </p:cNvPr>
          <p:cNvSpPr>
            <a:spLocks noGrp="1"/>
          </p:cNvSpPr>
          <p:nvPr>
            <p:ph type="title"/>
          </p:nvPr>
        </p:nvSpPr>
        <p:spPr/>
        <p:txBody>
          <a:bodyPr/>
          <a:lstStyle/>
          <a:p>
            <a:r>
              <a:rPr lang="en-US" dirty="0"/>
              <a:t>Prediction</a:t>
            </a:r>
          </a:p>
        </p:txBody>
      </p:sp>
      <p:pic>
        <p:nvPicPr>
          <p:cNvPr id="5122" name="Picture 2">
            <a:extLst>
              <a:ext uri="{FF2B5EF4-FFF2-40B4-BE49-F238E27FC236}">
                <a16:creationId xmlns:a16="http://schemas.microsoft.com/office/drawing/2014/main" id="{EE42627A-2E8D-C097-72B5-AE981F971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38125"/>
            <a:ext cx="6667500" cy="6381750"/>
          </a:xfrm>
          <a:prstGeom prst="rect">
            <a:avLst/>
          </a:prstGeom>
          <a:noFill/>
          <a:extLst>
            <a:ext uri="{909E8E84-426E-40DD-AFC4-6F175D3DCCD1}">
              <a14:hiddenFill xmlns:a14="http://schemas.microsoft.com/office/drawing/2010/main">
                <a:solidFill>
                  <a:srgbClr val="FFFFFF"/>
                </a:solidFill>
              </a14:hiddenFill>
            </a:ext>
          </a:extLst>
        </p:spPr>
      </p:pic>
      <p:sp>
        <p:nvSpPr>
          <p:cNvPr id="3" name="Callout: Double Bent Line with Border and Accent Bar 2">
            <a:extLst>
              <a:ext uri="{FF2B5EF4-FFF2-40B4-BE49-F238E27FC236}">
                <a16:creationId xmlns:a16="http://schemas.microsoft.com/office/drawing/2014/main" id="{3EB5CA59-8ADD-8BCF-2BEE-8EDB2269ABD3}"/>
              </a:ext>
            </a:extLst>
          </p:cNvPr>
          <p:cNvSpPr/>
          <p:nvPr/>
        </p:nvSpPr>
        <p:spPr>
          <a:xfrm flipH="1">
            <a:off x="4419600" y="1718015"/>
            <a:ext cx="1600200" cy="535327"/>
          </a:xfrm>
          <a:prstGeom prst="accentBorderCallout3">
            <a:avLst>
              <a:gd name="adj1" fmla="val 18750"/>
              <a:gd name="adj2" fmla="val -8333"/>
              <a:gd name="adj3" fmla="val 18750"/>
              <a:gd name="adj4" fmla="val -16667"/>
              <a:gd name="adj5" fmla="val 65882"/>
              <a:gd name="adj6" fmla="val -26871"/>
              <a:gd name="adj7" fmla="val 67080"/>
              <a:gd name="adj8" fmla="val -82482"/>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Logits</a:t>
            </a:r>
          </a:p>
        </p:txBody>
      </p:sp>
    </p:spTree>
    <p:extLst>
      <p:ext uri="{BB962C8B-B14F-4D97-AF65-F5344CB8AC3E}">
        <p14:creationId xmlns:p14="http://schemas.microsoft.com/office/powerpoint/2010/main" val="197856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B2A5-52D6-44A2-75C0-5BFBF50EE3DE}"/>
              </a:ext>
            </a:extLst>
          </p:cNvPr>
          <p:cNvSpPr>
            <a:spLocks noGrp="1"/>
          </p:cNvSpPr>
          <p:nvPr>
            <p:ph type="title"/>
          </p:nvPr>
        </p:nvSpPr>
        <p:spPr/>
        <p:txBody>
          <a:bodyPr/>
          <a:lstStyle/>
          <a:p>
            <a:r>
              <a:rPr lang="en-US" dirty="0"/>
              <a:t>Streaming</a:t>
            </a:r>
          </a:p>
        </p:txBody>
      </p:sp>
      <p:sp>
        <p:nvSpPr>
          <p:cNvPr id="3" name="Text Placeholder 2">
            <a:extLst>
              <a:ext uri="{FF2B5EF4-FFF2-40B4-BE49-F238E27FC236}">
                <a16:creationId xmlns:a16="http://schemas.microsoft.com/office/drawing/2014/main" id="{8563C2F9-8B9F-EEF4-1AF8-6474A23BD1EC}"/>
              </a:ext>
            </a:extLst>
          </p:cNvPr>
          <p:cNvSpPr>
            <a:spLocks noGrp="1"/>
          </p:cNvSpPr>
          <p:nvPr>
            <p:ph type="body" idx="1"/>
          </p:nvPr>
        </p:nvSpPr>
        <p:spPr/>
        <p:txBody>
          <a:bodyPr/>
          <a:lstStyle/>
          <a:p>
            <a:r>
              <a:rPr lang="en-US" dirty="0"/>
              <a:t>The stream argument</a:t>
            </a:r>
          </a:p>
        </p:txBody>
      </p:sp>
    </p:spTree>
    <p:extLst>
      <p:ext uri="{BB962C8B-B14F-4D97-AF65-F5344CB8AC3E}">
        <p14:creationId xmlns:p14="http://schemas.microsoft.com/office/powerpoint/2010/main" val="2002477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1E650B-B562-AE3F-798A-5DBA41EB9295}"/>
              </a:ext>
            </a:extLst>
          </p:cNvPr>
          <p:cNvPicPr>
            <a:picLocks noChangeAspect="1"/>
          </p:cNvPicPr>
          <p:nvPr/>
        </p:nvPicPr>
        <p:blipFill>
          <a:blip r:embed="rId2"/>
          <a:stretch>
            <a:fillRect/>
          </a:stretch>
        </p:blipFill>
        <p:spPr>
          <a:xfrm>
            <a:off x="807206" y="2628900"/>
            <a:ext cx="10577589" cy="1600200"/>
          </a:xfrm>
          <a:prstGeom prst="rect">
            <a:avLst/>
          </a:prstGeom>
        </p:spPr>
      </p:pic>
    </p:spTree>
    <p:extLst>
      <p:ext uri="{BB962C8B-B14F-4D97-AF65-F5344CB8AC3E}">
        <p14:creationId xmlns:p14="http://schemas.microsoft.com/office/powerpoint/2010/main" val="2005706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C83F55-F90C-8D12-5909-F60933FFA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8369714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5206</TotalTime>
  <Words>186</Words>
  <Application>Microsoft Office PowerPoint</Application>
  <PresentationFormat>Widescreen</PresentationFormat>
  <Paragraphs>37</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Candara</vt:lpstr>
      <vt:lpstr>Consolas</vt:lpstr>
      <vt:lpstr>Tech Computer 16x9</vt:lpstr>
      <vt:lpstr>Working with Chat Completions Part 3</vt:lpstr>
      <vt:lpstr>Eduardo Paes</vt:lpstr>
      <vt:lpstr>What Are Our Options?</vt:lpstr>
      <vt:lpstr>Banning or Keeping Tokens</vt:lpstr>
      <vt:lpstr>PowerPoint Presentation</vt:lpstr>
      <vt:lpstr>Prediction</vt:lpstr>
      <vt:lpstr>Streaming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Chat Completions Part 3</dc:title>
  <dc:creator>Zain</dc:creator>
  <cp:lastModifiedBy>Zain Naboulsi</cp:lastModifiedBy>
  <cp:revision>3</cp:revision>
  <dcterms:created xsi:type="dcterms:W3CDTF">2024-02-05T00:50:55Z</dcterms:created>
  <dcterms:modified xsi:type="dcterms:W3CDTF">2024-04-15T21:43:10Z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