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469" r:id="rId3"/>
    <p:sldId id="472" r:id="rId4"/>
    <p:sldId id="474" r:id="rId5"/>
    <p:sldId id="473" r:id="rId6"/>
    <p:sldId id="522" r:id="rId7"/>
    <p:sldId id="521" r:id="rId8"/>
    <p:sldId id="517" r:id="rId9"/>
    <p:sldId id="395" r:id="rId10"/>
    <p:sldId id="396" r:id="rId11"/>
    <p:sldId id="470" r:id="rId12"/>
    <p:sldId id="523" r:id="rId13"/>
    <p:sldId id="518" r:id="rId14"/>
    <p:sldId id="525" r:id="rId15"/>
    <p:sldId id="524" r:id="rId16"/>
    <p:sldId id="527" r:id="rId17"/>
    <p:sldId id="526" r:id="rId18"/>
    <p:sldId id="39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808" autoAdjust="0"/>
  </p:normalViewPr>
  <p:slideViewPr>
    <p:cSldViewPr>
      <p:cViewPr varScale="1">
        <p:scale>
          <a:sx n="100" d="100"/>
          <a:sy n="100" d="100"/>
        </p:scale>
        <p:origin x="2622" y="9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F9D63F-981A-4528-B2D5-FA76A989011F}" type="doc">
      <dgm:prSet loTypeId="urn:microsoft.com/office/officeart/2005/8/layout/hList3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057A63E9-EC27-4DBC-AC45-21D42E5190CC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Assistant Tools</a:t>
          </a:r>
        </a:p>
      </dgm:t>
    </dgm:pt>
    <dgm:pt modelId="{A840DC04-B975-452B-BEB6-6E6E555B066D}" type="parTrans" cxnId="{6B7DA16B-F159-41EE-9669-BBC036FA44E8}">
      <dgm:prSet/>
      <dgm:spPr/>
      <dgm:t>
        <a:bodyPr/>
        <a:lstStyle/>
        <a:p>
          <a:endParaRPr lang="en-US"/>
        </a:p>
      </dgm:t>
    </dgm:pt>
    <dgm:pt modelId="{DB6FA693-ED92-45D0-9281-6C3AF2C77C57}" type="sibTrans" cxnId="{6B7DA16B-F159-41EE-9669-BBC036FA44E8}">
      <dgm:prSet/>
      <dgm:spPr/>
      <dgm:t>
        <a:bodyPr/>
        <a:lstStyle/>
        <a:p>
          <a:endParaRPr lang="en-US"/>
        </a:p>
      </dgm:t>
    </dgm:pt>
    <dgm:pt modelId="{B8A6F51C-EC0D-487A-8B90-196C1CBBA6EB}">
      <dgm:prSet phldrT="[Text]" custT="1"/>
      <dgm:spPr/>
      <dgm:t>
        <a:bodyPr/>
        <a:lstStyle/>
        <a:p>
          <a:r>
            <a:rPr lang="en-US" sz="4000" dirty="0"/>
            <a:t>File Search</a:t>
          </a:r>
        </a:p>
      </dgm:t>
    </dgm:pt>
    <dgm:pt modelId="{2E709AC2-3481-4B5F-A769-D1EB51432E55}" type="parTrans" cxnId="{68E7AD76-0101-4548-B1B6-4CCDE66DB6CD}">
      <dgm:prSet/>
      <dgm:spPr/>
      <dgm:t>
        <a:bodyPr/>
        <a:lstStyle/>
        <a:p>
          <a:endParaRPr lang="en-US"/>
        </a:p>
      </dgm:t>
    </dgm:pt>
    <dgm:pt modelId="{529CE337-A9DC-47C1-9A02-7A491F08131A}" type="sibTrans" cxnId="{68E7AD76-0101-4548-B1B6-4CCDE66DB6CD}">
      <dgm:prSet/>
      <dgm:spPr/>
      <dgm:t>
        <a:bodyPr/>
        <a:lstStyle/>
        <a:p>
          <a:endParaRPr lang="en-US"/>
        </a:p>
      </dgm:t>
    </dgm:pt>
    <dgm:pt modelId="{85531DA6-47D3-4865-80EE-D168B504B9CE}">
      <dgm:prSet phldrT="[Text]"/>
      <dgm:spPr/>
      <dgm:t>
        <a:bodyPr/>
        <a:lstStyle/>
        <a:p>
          <a:r>
            <a:rPr lang="en-US" dirty="0"/>
            <a:t>Code Interpreter</a:t>
          </a:r>
        </a:p>
      </dgm:t>
    </dgm:pt>
    <dgm:pt modelId="{C1417560-FE0C-4A45-BE1B-F116574EFFF6}" type="parTrans" cxnId="{D4972628-F9EF-4F34-860F-8BB300066C2E}">
      <dgm:prSet/>
      <dgm:spPr/>
      <dgm:t>
        <a:bodyPr/>
        <a:lstStyle/>
        <a:p>
          <a:endParaRPr lang="en-US"/>
        </a:p>
      </dgm:t>
    </dgm:pt>
    <dgm:pt modelId="{3E628010-53E3-4FBE-8001-AAEFF4EB5A44}" type="sibTrans" cxnId="{D4972628-F9EF-4F34-860F-8BB300066C2E}">
      <dgm:prSet/>
      <dgm:spPr/>
      <dgm:t>
        <a:bodyPr/>
        <a:lstStyle/>
        <a:p>
          <a:endParaRPr lang="en-US"/>
        </a:p>
      </dgm:t>
    </dgm:pt>
    <dgm:pt modelId="{274E4B6C-FDDF-424D-A291-3FA31F2EA232}">
      <dgm:prSet phldrT="[Text]"/>
      <dgm:spPr/>
      <dgm:t>
        <a:bodyPr/>
        <a:lstStyle/>
        <a:p>
          <a:r>
            <a:rPr lang="en-US" dirty="0"/>
            <a:t>Function</a:t>
          </a:r>
        </a:p>
      </dgm:t>
    </dgm:pt>
    <dgm:pt modelId="{C91C9BB2-F000-49AB-9858-4A5E2A0C50B0}" type="parTrans" cxnId="{D8F64213-1ED1-4422-9E51-C70C5F8235D5}">
      <dgm:prSet/>
      <dgm:spPr/>
      <dgm:t>
        <a:bodyPr/>
        <a:lstStyle/>
        <a:p>
          <a:endParaRPr lang="en-US"/>
        </a:p>
      </dgm:t>
    </dgm:pt>
    <dgm:pt modelId="{D876260B-40B2-4AC2-AC5B-9ADA64D99C46}" type="sibTrans" cxnId="{D8F64213-1ED1-4422-9E51-C70C5F8235D5}">
      <dgm:prSet/>
      <dgm:spPr/>
      <dgm:t>
        <a:bodyPr/>
        <a:lstStyle/>
        <a:p>
          <a:endParaRPr lang="en-US"/>
        </a:p>
      </dgm:t>
    </dgm:pt>
    <dgm:pt modelId="{0573C6B6-6FCA-4383-96BB-5B6BE44A08E2}" type="pres">
      <dgm:prSet presAssocID="{C8F9D63F-981A-4528-B2D5-FA76A989011F}" presName="composite" presStyleCnt="0">
        <dgm:presLayoutVars>
          <dgm:chMax val="1"/>
          <dgm:dir/>
          <dgm:resizeHandles val="exact"/>
        </dgm:presLayoutVars>
      </dgm:prSet>
      <dgm:spPr/>
    </dgm:pt>
    <dgm:pt modelId="{33646BE4-E794-4B01-9FE2-145FF2A5EBCB}" type="pres">
      <dgm:prSet presAssocID="{057A63E9-EC27-4DBC-AC45-21D42E5190CC}" presName="roof" presStyleLbl="dkBgShp" presStyleIdx="0" presStyleCnt="2"/>
      <dgm:spPr/>
    </dgm:pt>
    <dgm:pt modelId="{7A17509F-44EC-4F68-9BD2-0D58E4F4B9C1}" type="pres">
      <dgm:prSet presAssocID="{057A63E9-EC27-4DBC-AC45-21D42E5190CC}" presName="pillars" presStyleCnt="0"/>
      <dgm:spPr/>
    </dgm:pt>
    <dgm:pt modelId="{97213150-194D-46E8-8031-20DBB7096402}" type="pres">
      <dgm:prSet presAssocID="{057A63E9-EC27-4DBC-AC45-21D42E5190CC}" presName="pillar1" presStyleLbl="node1" presStyleIdx="0" presStyleCnt="3">
        <dgm:presLayoutVars>
          <dgm:bulletEnabled val="1"/>
        </dgm:presLayoutVars>
      </dgm:prSet>
      <dgm:spPr/>
    </dgm:pt>
    <dgm:pt modelId="{C20FBB33-50FC-4F9F-B950-E288EB801D10}" type="pres">
      <dgm:prSet presAssocID="{85531DA6-47D3-4865-80EE-D168B504B9CE}" presName="pillarX" presStyleLbl="node1" presStyleIdx="1" presStyleCnt="3">
        <dgm:presLayoutVars>
          <dgm:bulletEnabled val="1"/>
        </dgm:presLayoutVars>
      </dgm:prSet>
      <dgm:spPr/>
    </dgm:pt>
    <dgm:pt modelId="{90600367-E149-47BD-A31D-2692BEEC0695}" type="pres">
      <dgm:prSet presAssocID="{274E4B6C-FDDF-424D-A291-3FA31F2EA232}" presName="pillarX" presStyleLbl="node1" presStyleIdx="2" presStyleCnt="3">
        <dgm:presLayoutVars>
          <dgm:bulletEnabled val="1"/>
        </dgm:presLayoutVars>
      </dgm:prSet>
      <dgm:spPr/>
    </dgm:pt>
    <dgm:pt modelId="{E413BE1B-B346-4ACF-9EF8-D9A19BEA4B2A}" type="pres">
      <dgm:prSet presAssocID="{057A63E9-EC27-4DBC-AC45-21D42E5190CC}" presName="base" presStyleLbl="dkBgShp" presStyleIdx="1" presStyleCnt="2"/>
      <dgm:spPr>
        <a:solidFill>
          <a:schemeClr val="accent6"/>
        </a:solidFill>
      </dgm:spPr>
    </dgm:pt>
  </dgm:ptLst>
  <dgm:cxnLst>
    <dgm:cxn modelId="{D8F64213-1ED1-4422-9E51-C70C5F8235D5}" srcId="{057A63E9-EC27-4DBC-AC45-21D42E5190CC}" destId="{274E4B6C-FDDF-424D-A291-3FA31F2EA232}" srcOrd="2" destOrd="0" parTransId="{C91C9BB2-F000-49AB-9858-4A5E2A0C50B0}" sibTransId="{D876260B-40B2-4AC2-AC5B-9ADA64D99C46}"/>
    <dgm:cxn modelId="{D4972628-F9EF-4F34-860F-8BB300066C2E}" srcId="{057A63E9-EC27-4DBC-AC45-21D42E5190CC}" destId="{85531DA6-47D3-4865-80EE-D168B504B9CE}" srcOrd="1" destOrd="0" parTransId="{C1417560-FE0C-4A45-BE1B-F116574EFFF6}" sibTransId="{3E628010-53E3-4FBE-8001-AAEFF4EB5A44}"/>
    <dgm:cxn modelId="{F528F65E-0E1D-426F-BF2A-CB81B88F37E3}" type="presOf" srcId="{057A63E9-EC27-4DBC-AC45-21D42E5190CC}" destId="{33646BE4-E794-4B01-9FE2-145FF2A5EBCB}" srcOrd="0" destOrd="0" presId="urn:microsoft.com/office/officeart/2005/8/layout/hList3"/>
    <dgm:cxn modelId="{6B7DA16B-F159-41EE-9669-BBC036FA44E8}" srcId="{C8F9D63F-981A-4528-B2D5-FA76A989011F}" destId="{057A63E9-EC27-4DBC-AC45-21D42E5190CC}" srcOrd="0" destOrd="0" parTransId="{A840DC04-B975-452B-BEB6-6E6E555B066D}" sibTransId="{DB6FA693-ED92-45D0-9281-6C3AF2C77C57}"/>
    <dgm:cxn modelId="{68E7AD76-0101-4548-B1B6-4CCDE66DB6CD}" srcId="{057A63E9-EC27-4DBC-AC45-21D42E5190CC}" destId="{B8A6F51C-EC0D-487A-8B90-196C1CBBA6EB}" srcOrd="0" destOrd="0" parTransId="{2E709AC2-3481-4B5F-A769-D1EB51432E55}" sibTransId="{529CE337-A9DC-47C1-9A02-7A491F08131A}"/>
    <dgm:cxn modelId="{B683AFAF-2347-42E0-BFCB-A4D4CF12DCE5}" type="presOf" srcId="{C8F9D63F-981A-4528-B2D5-FA76A989011F}" destId="{0573C6B6-6FCA-4383-96BB-5B6BE44A08E2}" srcOrd="0" destOrd="0" presId="urn:microsoft.com/office/officeart/2005/8/layout/hList3"/>
    <dgm:cxn modelId="{88752EB2-251F-448D-A1D5-095B1568DCCC}" type="presOf" srcId="{B8A6F51C-EC0D-487A-8B90-196C1CBBA6EB}" destId="{97213150-194D-46E8-8031-20DBB7096402}" srcOrd="0" destOrd="0" presId="urn:microsoft.com/office/officeart/2005/8/layout/hList3"/>
    <dgm:cxn modelId="{D7B727D0-6B0A-4118-90AD-B964223FF9C7}" type="presOf" srcId="{85531DA6-47D3-4865-80EE-D168B504B9CE}" destId="{C20FBB33-50FC-4F9F-B950-E288EB801D10}" srcOrd="0" destOrd="0" presId="urn:microsoft.com/office/officeart/2005/8/layout/hList3"/>
    <dgm:cxn modelId="{A9E0B3E6-9421-4A1A-A375-FDFB15ACAD97}" type="presOf" srcId="{274E4B6C-FDDF-424D-A291-3FA31F2EA232}" destId="{90600367-E149-47BD-A31D-2692BEEC0695}" srcOrd="0" destOrd="0" presId="urn:microsoft.com/office/officeart/2005/8/layout/hList3"/>
    <dgm:cxn modelId="{8F049A02-45D3-4256-9DAD-976C5B78CC93}" type="presParOf" srcId="{0573C6B6-6FCA-4383-96BB-5B6BE44A08E2}" destId="{33646BE4-E794-4B01-9FE2-145FF2A5EBCB}" srcOrd="0" destOrd="0" presId="urn:microsoft.com/office/officeart/2005/8/layout/hList3"/>
    <dgm:cxn modelId="{C3685027-CDA6-4769-AE2B-A4E55B5297F7}" type="presParOf" srcId="{0573C6B6-6FCA-4383-96BB-5B6BE44A08E2}" destId="{7A17509F-44EC-4F68-9BD2-0D58E4F4B9C1}" srcOrd="1" destOrd="0" presId="urn:microsoft.com/office/officeart/2005/8/layout/hList3"/>
    <dgm:cxn modelId="{9D69F805-63B6-4EF5-BFBF-B4E8EF559B78}" type="presParOf" srcId="{7A17509F-44EC-4F68-9BD2-0D58E4F4B9C1}" destId="{97213150-194D-46E8-8031-20DBB7096402}" srcOrd="0" destOrd="0" presId="urn:microsoft.com/office/officeart/2005/8/layout/hList3"/>
    <dgm:cxn modelId="{F2B59056-63FD-40B9-B2AC-15E3E1454BB4}" type="presParOf" srcId="{7A17509F-44EC-4F68-9BD2-0D58E4F4B9C1}" destId="{C20FBB33-50FC-4F9F-B950-E288EB801D10}" srcOrd="1" destOrd="0" presId="urn:microsoft.com/office/officeart/2005/8/layout/hList3"/>
    <dgm:cxn modelId="{309F9863-C0CF-4097-AEC1-7F95D986D6C8}" type="presParOf" srcId="{7A17509F-44EC-4F68-9BD2-0D58E4F4B9C1}" destId="{90600367-E149-47BD-A31D-2692BEEC0695}" srcOrd="2" destOrd="0" presId="urn:microsoft.com/office/officeart/2005/8/layout/hList3"/>
    <dgm:cxn modelId="{23E3AC43-9E5A-41F1-886D-A77459E19114}" type="presParOf" srcId="{0573C6B6-6FCA-4383-96BB-5B6BE44A08E2}" destId="{E413BE1B-B346-4ACF-9EF8-D9A19BEA4B2A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646BE4-E794-4B01-9FE2-145FF2A5EBCB}">
      <dsp:nvSpPr>
        <dsp:cNvPr id="0" name=""/>
        <dsp:cNvSpPr/>
      </dsp:nvSpPr>
      <dsp:spPr>
        <a:xfrm>
          <a:off x="0" y="0"/>
          <a:ext cx="8128000" cy="1625600"/>
        </a:xfrm>
        <a:prstGeom prst="rect">
          <a:avLst/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Assistant Tools</a:t>
          </a:r>
        </a:p>
      </dsp:txBody>
      <dsp:txXfrm>
        <a:off x="0" y="0"/>
        <a:ext cx="8128000" cy="1625600"/>
      </dsp:txXfrm>
    </dsp:sp>
    <dsp:sp modelId="{97213150-194D-46E8-8031-20DBB7096402}">
      <dsp:nvSpPr>
        <dsp:cNvPr id="0" name=""/>
        <dsp:cNvSpPr/>
      </dsp:nvSpPr>
      <dsp:spPr>
        <a:xfrm>
          <a:off x="3968" y="1625600"/>
          <a:ext cx="2706687" cy="341376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File Search</a:t>
          </a:r>
        </a:p>
      </dsp:txBody>
      <dsp:txXfrm>
        <a:off x="3968" y="1625600"/>
        <a:ext cx="2706687" cy="3413760"/>
      </dsp:txXfrm>
    </dsp:sp>
    <dsp:sp modelId="{C20FBB33-50FC-4F9F-B950-E288EB801D10}">
      <dsp:nvSpPr>
        <dsp:cNvPr id="0" name=""/>
        <dsp:cNvSpPr/>
      </dsp:nvSpPr>
      <dsp:spPr>
        <a:xfrm>
          <a:off x="2710656" y="1625600"/>
          <a:ext cx="2706687" cy="3413760"/>
        </a:xfrm>
        <a:prstGeom prst="rect">
          <a:avLst/>
        </a:prstGeom>
        <a:solidFill>
          <a:schemeClr val="accent4">
            <a:hueOff val="-8680070"/>
            <a:satOff val="27051"/>
            <a:lumOff val="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Code Interpreter</a:t>
          </a:r>
        </a:p>
      </dsp:txBody>
      <dsp:txXfrm>
        <a:off x="2710656" y="1625600"/>
        <a:ext cx="2706687" cy="3413760"/>
      </dsp:txXfrm>
    </dsp:sp>
    <dsp:sp modelId="{90600367-E149-47BD-A31D-2692BEEC0695}">
      <dsp:nvSpPr>
        <dsp:cNvPr id="0" name=""/>
        <dsp:cNvSpPr/>
      </dsp:nvSpPr>
      <dsp:spPr>
        <a:xfrm>
          <a:off x="5417343" y="1625600"/>
          <a:ext cx="2706687" cy="3413760"/>
        </a:xfrm>
        <a:prstGeom prst="rect">
          <a:avLst/>
        </a:prstGeom>
        <a:solidFill>
          <a:schemeClr val="accent4">
            <a:hueOff val="-17360140"/>
            <a:satOff val="54102"/>
            <a:lumOff val="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Function</a:t>
          </a:r>
        </a:p>
      </dsp:txBody>
      <dsp:txXfrm>
        <a:off x="5417343" y="1625600"/>
        <a:ext cx="2706687" cy="3413760"/>
      </dsp:txXfrm>
    </dsp:sp>
    <dsp:sp modelId="{E413BE1B-B346-4ACF-9EF8-D9A19BEA4B2A}">
      <dsp:nvSpPr>
        <dsp:cNvPr id="0" name=""/>
        <dsp:cNvSpPr/>
      </dsp:nvSpPr>
      <dsp:spPr>
        <a:xfrm>
          <a:off x="0" y="5039360"/>
          <a:ext cx="8128000" cy="379306"/>
        </a:xfrm>
        <a:prstGeom prst="rect">
          <a:avLst/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6/26/2024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6/26/2024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050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https://platform.openai.com/docs/assistants/tools/code-interpreter/passing-files-to-code-interpreter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606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https://platform.openai.com/docs/assistants/tools/code-interpreter/passing-files-to-code-interpreter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335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https://community.openai.com/search?q=annotations%20order%3Alatest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714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https://platform.openai.com/docs/assistants/tools/code-interpreter/code-interpreter-beta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68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https://platform.openai.com/docs/api-reference/assistants/createAssistant#assistants-createassistant-tools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45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https://platform.openai.com/docs/assistants/how-it-works/message-annotations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21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https://platform.openai.com/docs/assistants/tools/file-search/step-5-create-a-run-and-check-the-output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25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https://platform.openai.com/docs/assistants/tools/file-search/step-5-create-a-run-and-check-the-output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9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https://www.youtube.com/channel/UC35ZpwldGw7ZJ5R-2sLijzw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3A593-3E8F-4379-9F73-F236B8A380C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45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https://www.youtube.com/channel/UC35ZpwldGw7ZJ5R-2sLijzw/join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3A593-3E8F-4379-9F73-F236B8A380C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760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318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124199"/>
            <a:ext cx="10363200" cy="2514601"/>
          </a:xfrm>
        </p:spPr>
        <p:txBody>
          <a:bodyPr>
            <a:normAutofit/>
          </a:bodyPr>
          <a:lstStyle/>
          <a:p>
            <a:r>
              <a:rPr lang="en-US" dirty="0"/>
              <a:t>Working with</a:t>
            </a:r>
            <a:br>
              <a:rPr lang="en-US" dirty="0"/>
            </a:br>
            <a:r>
              <a:rPr lang="en-US" dirty="0"/>
              <a:t>Assistants Part 15:</a:t>
            </a:r>
            <a:br>
              <a:rPr lang="en-US" dirty="0"/>
            </a:br>
            <a:r>
              <a:rPr lang="en-US" dirty="0"/>
              <a:t>File Search Annotations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B1794F-67A6-D6E5-DBB7-4585D61906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3429000"/>
            <a:ext cx="1711037" cy="171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0BC4E-C17E-25E4-1D43-0842D163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61316"/>
            <a:ext cx="9905998" cy="1044912"/>
          </a:xfrm>
        </p:spPr>
        <p:txBody>
          <a:bodyPr/>
          <a:lstStyle/>
          <a:p>
            <a:r>
              <a:rPr lang="en-US" dirty="0"/>
              <a:t>Membership has its privileges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4CE65A-EF34-64F7-95BD-713ECE743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762" y="1295401"/>
            <a:ext cx="7353300" cy="33594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24746F-2D45-E705-E32D-E19BB3F116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7745" y="4724400"/>
            <a:ext cx="5333333" cy="2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345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1DCB06-4ACB-5D72-6296-54FE082ED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the </a:t>
            </a:r>
            <a:br>
              <a:rPr lang="en-US" dirty="0"/>
            </a:br>
            <a:r>
              <a:rPr lang="en-US" dirty="0"/>
              <a:t>Event Handler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94FE1F-A9CA-D4AA-4CCB-2FDAB1667C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Create an Actual Streaming Event Handler</a:t>
            </a:r>
          </a:p>
        </p:txBody>
      </p:sp>
    </p:spTree>
    <p:extLst>
      <p:ext uri="{BB962C8B-B14F-4D97-AF65-F5344CB8AC3E}">
        <p14:creationId xmlns:p14="http://schemas.microsoft.com/office/powerpoint/2010/main" val="610631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C6CFE5-2150-6481-6480-8CE995643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914400"/>
          </a:xfrm>
        </p:spPr>
        <p:txBody>
          <a:bodyPr/>
          <a:lstStyle/>
          <a:p>
            <a:r>
              <a:rPr lang="en-US" dirty="0"/>
              <a:t>What is Different?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EAC1B-3854-BA88-40A8-73AE70477E75}"/>
              </a:ext>
            </a:extLst>
          </p:cNvPr>
          <p:cNvSpPr txBox="1"/>
          <p:nvPr/>
        </p:nvSpPr>
        <p:spPr>
          <a:xfrm>
            <a:off x="304800" y="1121539"/>
            <a:ext cx="5715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@override</a:t>
            </a:r>
            <a:endParaRPr lang="en-US" sz="14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on_text_delta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self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delta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snapshot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"""Handle the event when there is a text delta (partial text)."""</a:t>
            </a:r>
            <a:endParaRPr lang="en-US" sz="14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Print the delta value (partial text) to the console</a:t>
            </a:r>
            <a:endParaRPr lang="en-US" sz="14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delta</a:t>
            </a:r>
            <a:r>
              <a:rPr lang="en-US" sz="14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value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end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""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flush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True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Append the delta value to the results list</a:t>
            </a:r>
            <a:endParaRPr lang="en-US" sz="14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self</a:t>
            </a:r>
            <a:r>
              <a:rPr lang="en-US" sz="14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results</a:t>
            </a:r>
            <a:r>
              <a:rPr lang="en-US" sz="14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append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delta</a:t>
            </a:r>
            <a:r>
              <a:rPr lang="en-US" sz="14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value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6B29B9-BD28-4E0E-7C48-74F191D695CD}"/>
              </a:ext>
            </a:extLst>
          </p:cNvPr>
          <p:cNvSpPr txBox="1"/>
          <p:nvPr/>
        </p:nvSpPr>
        <p:spPr>
          <a:xfrm>
            <a:off x="4953000" y="2971800"/>
            <a:ext cx="71628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def</a:t>
            </a:r>
            <a:r>
              <a:rPr lang="en-US" sz="1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on_tool_call_delta</a:t>
            </a:r>
            <a:r>
              <a:rPr lang="en-US" sz="1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self</a:t>
            </a:r>
            <a:r>
              <a:rPr lang="en-US" sz="1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delta</a:t>
            </a:r>
            <a:r>
              <a:rPr lang="en-US" sz="1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snapshot</a:t>
            </a:r>
            <a:r>
              <a:rPr lang="en-US" sz="1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sz="1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"""Handle the event when there is a delta (update) in a tool call."""</a:t>
            </a:r>
            <a:endParaRPr lang="en-US" sz="12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delta</a:t>
            </a:r>
            <a:r>
              <a:rPr lang="en-US" sz="12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type</a:t>
            </a:r>
            <a:r>
              <a:rPr lang="en-US" sz="1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==</a:t>
            </a:r>
            <a:r>
              <a:rPr lang="en-US" sz="1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</a:t>
            </a:r>
            <a:r>
              <a:rPr lang="en-US" sz="1200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code_interpreter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Check if there is an input in the code interpreter delta</a:t>
            </a:r>
            <a:endParaRPr lang="en-US" sz="12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delta</a:t>
            </a:r>
            <a:r>
              <a:rPr lang="en-US" sz="12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code_interpreter</a:t>
            </a:r>
            <a:r>
              <a:rPr lang="en-US" sz="12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input</a:t>
            </a:r>
            <a:r>
              <a:rPr lang="en-US" sz="1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Print the input to the console</a:t>
            </a:r>
            <a:endParaRPr lang="en-US" sz="12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delta</a:t>
            </a:r>
            <a:r>
              <a:rPr lang="en-US" sz="12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code_interpreter</a:t>
            </a:r>
            <a:r>
              <a:rPr lang="en-US" sz="12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input</a:t>
            </a:r>
            <a:r>
              <a:rPr lang="en-US" sz="1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end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""</a:t>
            </a:r>
            <a:r>
              <a:rPr lang="en-US" sz="1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flush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Append the input to the results list</a:t>
            </a:r>
            <a:endParaRPr lang="en-US" sz="12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self</a:t>
            </a:r>
            <a:r>
              <a:rPr lang="en-US" sz="12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results</a:t>
            </a:r>
            <a:r>
              <a:rPr lang="en-US" sz="12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append</a:t>
            </a:r>
            <a:r>
              <a:rPr lang="en-US" sz="1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delta</a:t>
            </a:r>
            <a:r>
              <a:rPr lang="en-US" sz="12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code_interpreter</a:t>
            </a:r>
            <a:r>
              <a:rPr lang="en-US" sz="12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input</a:t>
            </a:r>
            <a:r>
              <a:rPr lang="en-US" sz="1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Check if there are outputs in the code interpreter delta</a:t>
            </a:r>
            <a:endParaRPr lang="en-US" sz="12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delta</a:t>
            </a:r>
            <a:r>
              <a:rPr lang="en-US" sz="12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code_interpreter</a:t>
            </a:r>
            <a:r>
              <a:rPr lang="en-US" sz="12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outputs</a:t>
            </a:r>
            <a:r>
              <a:rPr lang="en-US" sz="1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Print a label for outputs to the console</a:t>
            </a:r>
            <a:endParaRPr lang="en-US" sz="12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\n\</a:t>
            </a:r>
            <a:r>
              <a:rPr lang="en-US" sz="1200" b="0" dirty="0" err="1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</a:t>
            </a:r>
            <a:r>
              <a:rPr lang="en-US" sz="1200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output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&gt;"</a:t>
            </a:r>
            <a:r>
              <a:rPr lang="en-US" sz="1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flush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Iterate over each output and handle logs specifically</a:t>
            </a:r>
            <a:endParaRPr lang="en-US" sz="12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output</a:t>
            </a:r>
            <a:r>
              <a:rPr lang="en-US" sz="1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</a:t>
            </a:r>
            <a:r>
              <a:rPr lang="en-US" sz="1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delta</a:t>
            </a:r>
            <a:r>
              <a:rPr lang="en-US" sz="12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code_interpreter</a:t>
            </a:r>
            <a:r>
              <a:rPr lang="en-US" sz="12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outputs</a:t>
            </a:r>
            <a:r>
              <a:rPr lang="en-US" sz="1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or</a:t>
            </a:r>
            <a:r>
              <a:rPr lang="en-US" sz="1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[]:</a:t>
            </a:r>
          </a:p>
          <a:p>
            <a:r>
              <a:rPr lang="en-US" sz="1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        </a:t>
            </a:r>
            <a:r>
              <a:rPr lang="en-US" sz="12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output</a:t>
            </a:r>
            <a:r>
              <a:rPr lang="en-US" sz="12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type</a:t>
            </a:r>
            <a:r>
              <a:rPr lang="en-US" sz="1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==</a:t>
            </a:r>
            <a:r>
              <a:rPr lang="en-US" sz="1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"logs"</a:t>
            </a:r>
            <a:r>
              <a:rPr lang="en-US" sz="1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            </a:t>
            </a:r>
            <a:r>
              <a:rPr lang="en-US" sz="1200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Print the logs to the console</a:t>
            </a:r>
            <a:endParaRPr lang="en-US" sz="12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            </a:t>
            </a:r>
            <a:r>
              <a:rPr lang="en-US" sz="12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\n{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output</a:t>
            </a:r>
            <a:r>
              <a:rPr lang="en-US" sz="12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logs</a:t>
            </a:r>
            <a:r>
              <a:rPr lang="en-US" sz="12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flush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            </a:t>
            </a:r>
            <a:r>
              <a:rPr lang="en-US" sz="1200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Append the logs to the results list</a:t>
            </a:r>
            <a:endParaRPr lang="en-US" sz="12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    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self</a:t>
            </a:r>
            <a:r>
              <a:rPr lang="en-US" sz="12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results</a:t>
            </a:r>
            <a:r>
              <a:rPr lang="en-US" sz="12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append</a:t>
            </a:r>
            <a:r>
              <a:rPr lang="en-US" sz="1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output</a:t>
            </a:r>
            <a:r>
              <a:rPr lang="en-US" sz="12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logs</a:t>
            </a:r>
            <a:r>
              <a:rPr lang="en-US" sz="1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29603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CA092-9232-94EB-FC51-97FBE3DA0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Streaming with the New Event Handler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7769E2-158E-DCD0-9E47-400855A80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62200"/>
            <a:ext cx="12192000" cy="305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16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1DCB06-4ACB-5D72-6296-54FE082ED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Up the</a:t>
            </a:r>
            <a:br>
              <a:rPr lang="en-US" dirty="0"/>
            </a:br>
            <a:r>
              <a:rPr lang="en-US" dirty="0"/>
              <a:t>Annotations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94FE1F-A9CA-D4AA-4CCB-2FDAB1667C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Breaking Down the Information Better</a:t>
            </a:r>
          </a:p>
        </p:txBody>
      </p:sp>
    </p:spTree>
    <p:extLst>
      <p:ext uri="{BB962C8B-B14F-4D97-AF65-F5344CB8AC3E}">
        <p14:creationId xmlns:p14="http://schemas.microsoft.com/office/powerpoint/2010/main" val="2983684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92308-D122-D2EB-946B-17A6601E8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6200"/>
            <a:ext cx="9144000" cy="1143000"/>
          </a:xfrm>
        </p:spPr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Cleaning Up the Annotations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A0F06E-406E-CC34-6E71-4786386414F3}"/>
              </a:ext>
            </a:extLst>
          </p:cNvPr>
          <p:cNvSpPr txBox="1"/>
          <p:nvPr/>
        </p:nvSpPr>
        <p:spPr>
          <a:xfrm>
            <a:off x="1866900" y="1583353"/>
            <a:ext cx="84582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Extract the message content and annotations</a:t>
            </a:r>
            <a:endParaRPr lang="en-US" sz="16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message_text_object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message</a:t>
            </a:r>
            <a:r>
              <a:rPr lang="en-US" sz="16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content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message_text_content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message_text_object</a:t>
            </a:r>
            <a:r>
              <a:rPr lang="en-US" sz="16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text</a:t>
            </a:r>
            <a:r>
              <a:rPr lang="en-US" sz="16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value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 </a:t>
            </a:r>
            <a:r>
              <a:rPr lang="en-US" sz="1600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Access the value attribute for the actual text</a:t>
            </a:r>
            <a:endParaRPr lang="en-US" sz="16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annotations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message_text_object</a:t>
            </a:r>
            <a:r>
              <a:rPr lang="en-US" sz="16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text</a:t>
            </a:r>
            <a:r>
              <a:rPr lang="en-US" sz="16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annotations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 </a:t>
            </a:r>
            <a:r>
              <a:rPr lang="en-US" sz="1600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Access annotations directly</a:t>
            </a:r>
            <a:endParaRPr lang="en-US" sz="16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Print the annotations in a cleaner format</a:t>
            </a:r>
            <a:endParaRPr lang="en-US" sz="16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index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annotation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enumerate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annotations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</a:t>
            </a:r>
            <a:r>
              <a:rPr lang="en-US" sz="1600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"Annotation</a:t>
            </a:r>
            <a:r>
              <a:rPr lang="en-US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index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+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:"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</a:t>
            </a:r>
            <a:r>
              <a:rPr lang="en-US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  End Index: 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{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annotation</a:t>
            </a:r>
            <a:r>
              <a:rPr lang="en-US" sz="16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end_index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</a:t>
            </a:r>
            <a:r>
              <a:rPr lang="en-US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  Start Index: 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{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annotation</a:t>
            </a:r>
            <a:r>
              <a:rPr lang="en-US" sz="16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start_index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</a:t>
            </a:r>
            <a:r>
              <a:rPr lang="en-US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  Text: 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{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annotation</a:t>
            </a:r>
            <a:r>
              <a:rPr lang="en-US" sz="16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text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</a:t>
            </a:r>
            <a:r>
              <a:rPr lang="en-US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  Type: 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{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annotation</a:t>
            </a:r>
            <a:r>
              <a:rPr lang="en-US" sz="16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type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hasattr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annotation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file_citation</a:t>
            </a:r>
            <a:r>
              <a:rPr lang="en-US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file_citation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annotation</a:t>
            </a:r>
            <a:r>
              <a:rPr lang="en-US" sz="16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file_citation</a:t>
            </a:r>
            <a:endParaRPr lang="en-US" sz="16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</a:t>
            </a:r>
            <a:r>
              <a:rPr lang="en-US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  File Citation:"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</a:t>
            </a:r>
            <a:r>
              <a:rPr lang="en-US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    File ID: 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{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file_citation</a:t>
            </a:r>
            <a:r>
              <a:rPr lang="en-US" sz="16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file_id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""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  </a:t>
            </a:r>
            <a:r>
              <a:rPr lang="en-US" sz="1600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Add a blank line for readability</a:t>
            </a:r>
            <a:endParaRPr lang="en-US" sz="16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328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1DCB06-4ACB-5D72-6296-54FE082ED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Thoughts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94FE1F-A9CA-D4AA-4CCB-2FDAB1667C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No Fate But What You Make</a:t>
            </a:r>
          </a:p>
        </p:txBody>
      </p:sp>
    </p:spTree>
    <p:extLst>
      <p:ext uri="{BB962C8B-B14F-4D97-AF65-F5344CB8AC3E}">
        <p14:creationId xmlns:p14="http://schemas.microsoft.com/office/powerpoint/2010/main" val="118208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15ECF-A968-7D92-B78C-4E964B05A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6200"/>
            <a:ext cx="9144000" cy="1143000"/>
          </a:xfrm>
        </p:spPr>
        <p:txBody>
          <a:bodyPr/>
          <a:lstStyle/>
          <a:p>
            <a:r>
              <a:rPr lang="en-US" dirty="0"/>
              <a:t>Annotations Are a Work in Progress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F33575-60A0-5514-BC06-0CF8BCC6C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828800"/>
            <a:ext cx="9190476" cy="3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865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BDF793-DD45-53A8-B78B-E140E0CF8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290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AE99D-C1DA-0A05-393C-535F37AF2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6200"/>
            <a:ext cx="9144000" cy="914400"/>
          </a:xfrm>
        </p:spPr>
        <p:txBody>
          <a:bodyPr/>
          <a:lstStyle/>
          <a:p>
            <a:r>
              <a:rPr lang="en-US" dirty="0"/>
              <a:t>What’s Covered in This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66351-4E56-49A3-D7AF-45D384C19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371600"/>
            <a:ext cx="10439400" cy="4572000"/>
          </a:xfrm>
        </p:spPr>
        <p:txBody>
          <a:bodyPr>
            <a:normAutofit/>
          </a:bodyPr>
          <a:lstStyle/>
          <a:p>
            <a:r>
              <a:rPr lang="en-US" sz="4000" dirty="0"/>
              <a:t>Understanding File Search Annotations</a:t>
            </a:r>
          </a:p>
          <a:p>
            <a:r>
              <a:rPr lang="en-US" sz="4000" dirty="0"/>
              <a:t>Creating an Event Handler for streaming output</a:t>
            </a:r>
          </a:p>
          <a:p>
            <a:r>
              <a:rPr lang="en-US" sz="4000" dirty="0"/>
              <a:t>Updating the Event Handler</a:t>
            </a:r>
          </a:p>
          <a:p>
            <a:r>
              <a:rPr lang="en-US" sz="4000" dirty="0"/>
              <a:t>Cleaning Up the Annotations</a:t>
            </a:r>
          </a:p>
          <a:p>
            <a:r>
              <a:rPr lang="en-US" sz="4000" dirty="0"/>
              <a:t>Final Thoughts</a:t>
            </a:r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67007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1A702A-1066-2190-81B9-810276504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828800"/>
            <a:ext cx="9829800" cy="2743200"/>
          </a:xfrm>
        </p:spPr>
        <p:txBody>
          <a:bodyPr/>
          <a:lstStyle/>
          <a:p>
            <a:r>
              <a:rPr lang="en-US" dirty="0"/>
              <a:t>Understanding </a:t>
            </a:r>
            <a:br>
              <a:rPr lang="en-US" dirty="0"/>
            </a:br>
            <a:r>
              <a:rPr lang="en-US" dirty="0"/>
              <a:t>File Search Annotations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207BC0-AE95-CCF4-5ED9-26F8200D57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Is My Stuff Coming From?</a:t>
            </a:r>
          </a:p>
        </p:txBody>
      </p:sp>
    </p:spTree>
    <p:extLst>
      <p:ext uri="{BB962C8B-B14F-4D97-AF65-F5344CB8AC3E}">
        <p14:creationId xmlns:p14="http://schemas.microsoft.com/office/powerpoint/2010/main" val="3150138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C21F026-A6AD-E0B1-65CA-6C8E9982F6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916178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15100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577E12-1ED8-F4A3-EE14-F4E810B2D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" y="1371600"/>
            <a:ext cx="1219162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497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1DCB06-4ACB-5D72-6296-54FE082ED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</a:t>
            </a:r>
            <a:br>
              <a:rPr lang="en-US" dirty="0"/>
            </a:br>
            <a:r>
              <a:rPr lang="en-US" dirty="0"/>
              <a:t>Event Handler</a:t>
            </a:r>
            <a:br>
              <a:rPr lang="en-US" dirty="0"/>
            </a:br>
            <a:r>
              <a:rPr lang="en-US" dirty="0"/>
              <a:t>From the Documentation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94FE1F-A9CA-D4AA-4CCB-2FDAB1667C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Spoiler Alert: It Doesn’t Work Right</a:t>
            </a:r>
          </a:p>
        </p:txBody>
      </p:sp>
    </p:spTree>
    <p:extLst>
      <p:ext uri="{BB962C8B-B14F-4D97-AF65-F5344CB8AC3E}">
        <p14:creationId xmlns:p14="http://schemas.microsoft.com/office/powerpoint/2010/main" val="946489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20120-42C3-3133-97EE-CBB72FF92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15800" cy="1219200"/>
          </a:xfrm>
        </p:spPr>
        <p:txBody>
          <a:bodyPr>
            <a:normAutofit/>
          </a:bodyPr>
          <a:lstStyle/>
          <a:p>
            <a:r>
              <a:rPr lang="en-US" dirty="0"/>
              <a:t>Stream Event Handler From the Documentation </a:t>
            </a:r>
            <a:br>
              <a:rPr lang="en-US" dirty="0"/>
            </a:br>
            <a:r>
              <a:rPr lang="en-US" dirty="0"/>
              <a:t>That Doesn’t Work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B30039-6361-2A45-5B4F-7B378B4B1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880" y="1219200"/>
            <a:ext cx="7558241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214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CE81B-F1C8-02AE-8969-151B0AF13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906000" cy="1143000"/>
          </a:xfrm>
        </p:spPr>
        <p:txBody>
          <a:bodyPr>
            <a:normAutofit/>
          </a:bodyPr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Streaming Output Based on Documentation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C51D79-7682-EF44-59AB-03E1C9156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9" y="2109867"/>
            <a:ext cx="12110242" cy="263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105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DCE19AD-E41F-71AC-CBD0-0E00D68D4ADE}"/>
              </a:ext>
            </a:extLst>
          </p:cNvPr>
          <p:cNvGrpSpPr/>
          <p:nvPr/>
        </p:nvGrpSpPr>
        <p:grpSpPr>
          <a:xfrm>
            <a:off x="8250479" y="533195"/>
            <a:ext cx="3185201" cy="6199560"/>
            <a:chOff x="692083" y="319187"/>
            <a:chExt cx="3185201" cy="619956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A66923C-AD0E-0E7F-CDE5-A931C5811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8777" y="319187"/>
              <a:ext cx="2271812" cy="177703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80AE2DE-525D-1DAD-FDA5-656E28C65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2083" y="3333546"/>
              <a:ext cx="3185201" cy="318520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99B1D99-3B59-4E51-DF00-E6FFFA1DD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14626" y="2280259"/>
              <a:ext cx="1940115" cy="1829656"/>
            </a:xfrm>
            <a:prstGeom prst="rect">
              <a:avLst/>
            </a:prstGeom>
          </p:spPr>
        </p:pic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224438C-6BA8-9952-F67E-97904DBE5C0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876300"/>
            <a:ext cx="51054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187605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23363</TotalTime>
  <Words>829</Words>
  <Application>Microsoft Office PowerPoint</Application>
  <PresentationFormat>Widescreen</PresentationFormat>
  <Paragraphs>93</Paragraphs>
  <Slides>18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Candara</vt:lpstr>
      <vt:lpstr>Consolas</vt:lpstr>
      <vt:lpstr>Tech Computer 16x9</vt:lpstr>
      <vt:lpstr>Working with Assistants Part 15: File Search Annotations</vt:lpstr>
      <vt:lpstr>What’s Covered in This Session</vt:lpstr>
      <vt:lpstr>Understanding  File Search Annotations</vt:lpstr>
      <vt:lpstr>PowerPoint Presentation</vt:lpstr>
      <vt:lpstr>PowerPoint Presentation</vt:lpstr>
      <vt:lpstr>Using the  Event Handler From the Documentation</vt:lpstr>
      <vt:lpstr>Stream Event Handler From the Documentation  That Doesn’t Work</vt:lpstr>
      <vt:lpstr>Demo: Streaming Output Based on Documentation</vt:lpstr>
      <vt:lpstr>PowerPoint Presentation</vt:lpstr>
      <vt:lpstr>Membership has its privileges</vt:lpstr>
      <vt:lpstr>Updating the  Event Handler</vt:lpstr>
      <vt:lpstr>What is Different?</vt:lpstr>
      <vt:lpstr>Demo: Streaming with the New Event Handler</vt:lpstr>
      <vt:lpstr>Cleaning Up the Annotations</vt:lpstr>
      <vt:lpstr>Demo: Cleaning Up the Annotations</vt:lpstr>
      <vt:lpstr>Final Thoughts</vt:lpstr>
      <vt:lpstr>Annotations Are a Work in Progress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Zain Naboulsi</cp:lastModifiedBy>
  <cp:revision>11</cp:revision>
  <dcterms:created xsi:type="dcterms:W3CDTF">2024-02-05T00:50:55Z</dcterms:created>
  <dcterms:modified xsi:type="dcterms:W3CDTF">2024-06-26T07:30:43Z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