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69" r:id="rId3"/>
    <p:sldId id="472" r:id="rId4"/>
    <p:sldId id="474" r:id="rId5"/>
    <p:sldId id="473" r:id="rId6"/>
    <p:sldId id="517" r:id="rId7"/>
    <p:sldId id="475" r:id="rId8"/>
    <p:sldId id="395" r:id="rId9"/>
    <p:sldId id="396" r:id="rId10"/>
    <p:sldId id="470" r:id="rId11"/>
    <p:sldId id="415" r:id="rId12"/>
    <p:sldId id="518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19" r:id="rId21"/>
    <p:sldId id="528" r:id="rId22"/>
    <p:sldId id="520" r:id="rId23"/>
    <p:sldId id="529" r:id="rId24"/>
    <p:sldId id="530" r:id="rId25"/>
    <p:sldId id="531" r:id="rId26"/>
    <p:sldId id="3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9D63F-981A-4528-B2D5-FA76A989011F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57A63E9-EC27-4DBC-AC45-21D42E5190C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Assistant Tools</a:t>
          </a:r>
        </a:p>
      </dgm:t>
    </dgm:pt>
    <dgm:pt modelId="{A840DC04-B975-452B-BEB6-6E6E555B066D}" type="parTrans" cxnId="{6B7DA16B-F159-41EE-9669-BBC036FA44E8}">
      <dgm:prSet/>
      <dgm:spPr/>
      <dgm:t>
        <a:bodyPr/>
        <a:lstStyle/>
        <a:p>
          <a:endParaRPr lang="en-US"/>
        </a:p>
      </dgm:t>
    </dgm:pt>
    <dgm:pt modelId="{DB6FA693-ED92-45D0-9281-6C3AF2C77C57}" type="sibTrans" cxnId="{6B7DA16B-F159-41EE-9669-BBC036FA44E8}">
      <dgm:prSet/>
      <dgm:spPr/>
      <dgm:t>
        <a:bodyPr/>
        <a:lstStyle/>
        <a:p>
          <a:endParaRPr lang="en-US"/>
        </a:p>
      </dgm:t>
    </dgm:pt>
    <dgm:pt modelId="{B8A6F51C-EC0D-487A-8B90-196C1CBBA6EB}">
      <dgm:prSet phldrT="[Text]" custT="1"/>
      <dgm:spPr/>
      <dgm:t>
        <a:bodyPr/>
        <a:lstStyle/>
        <a:p>
          <a:r>
            <a:rPr lang="en-US" sz="4000" dirty="0"/>
            <a:t>File Search</a:t>
          </a:r>
        </a:p>
      </dgm:t>
    </dgm:pt>
    <dgm:pt modelId="{2E709AC2-3481-4B5F-A769-D1EB51432E55}" type="parTrans" cxnId="{68E7AD76-0101-4548-B1B6-4CCDE66DB6CD}">
      <dgm:prSet/>
      <dgm:spPr/>
      <dgm:t>
        <a:bodyPr/>
        <a:lstStyle/>
        <a:p>
          <a:endParaRPr lang="en-US"/>
        </a:p>
      </dgm:t>
    </dgm:pt>
    <dgm:pt modelId="{529CE337-A9DC-47C1-9A02-7A491F08131A}" type="sibTrans" cxnId="{68E7AD76-0101-4548-B1B6-4CCDE66DB6CD}">
      <dgm:prSet/>
      <dgm:spPr/>
      <dgm:t>
        <a:bodyPr/>
        <a:lstStyle/>
        <a:p>
          <a:endParaRPr lang="en-US"/>
        </a:p>
      </dgm:t>
    </dgm:pt>
    <dgm:pt modelId="{85531DA6-47D3-4865-80EE-D168B504B9CE}">
      <dgm:prSet phldrT="[Text]"/>
      <dgm:spPr/>
      <dgm:t>
        <a:bodyPr/>
        <a:lstStyle/>
        <a:p>
          <a:r>
            <a:rPr lang="en-US" dirty="0"/>
            <a:t>Code Interpreter</a:t>
          </a:r>
        </a:p>
      </dgm:t>
    </dgm:pt>
    <dgm:pt modelId="{C1417560-FE0C-4A45-BE1B-F116574EFFF6}" type="parTrans" cxnId="{D4972628-F9EF-4F34-860F-8BB300066C2E}">
      <dgm:prSet/>
      <dgm:spPr/>
      <dgm:t>
        <a:bodyPr/>
        <a:lstStyle/>
        <a:p>
          <a:endParaRPr lang="en-US"/>
        </a:p>
      </dgm:t>
    </dgm:pt>
    <dgm:pt modelId="{3E628010-53E3-4FBE-8001-AAEFF4EB5A44}" type="sibTrans" cxnId="{D4972628-F9EF-4F34-860F-8BB300066C2E}">
      <dgm:prSet/>
      <dgm:spPr/>
      <dgm:t>
        <a:bodyPr/>
        <a:lstStyle/>
        <a:p>
          <a:endParaRPr lang="en-US"/>
        </a:p>
      </dgm:t>
    </dgm:pt>
    <dgm:pt modelId="{274E4B6C-FDDF-424D-A291-3FA31F2EA232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C91C9BB2-F000-49AB-9858-4A5E2A0C50B0}" type="parTrans" cxnId="{D8F64213-1ED1-4422-9E51-C70C5F8235D5}">
      <dgm:prSet/>
      <dgm:spPr/>
      <dgm:t>
        <a:bodyPr/>
        <a:lstStyle/>
        <a:p>
          <a:endParaRPr lang="en-US"/>
        </a:p>
      </dgm:t>
    </dgm:pt>
    <dgm:pt modelId="{D876260B-40B2-4AC2-AC5B-9ADA64D99C46}" type="sibTrans" cxnId="{D8F64213-1ED1-4422-9E51-C70C5F8235D5}">
      <dgm:prSet/>
      <dgm:spPr/>
      <dgm:t>
        <a:bodyPr/>
        <a:lstStyle/>
        <a:p>
          <a:endParaRPr lang="en-US"/>
        </a:p>
      </dgm:t>
    </dgm:pt>
    <dgm:pt modelId="{0573C6B6-6FCA-4383-96BB-5B6BE44A08E2}" type="pres">
      <dgm:prSet presAssocID="{C8F9D63F-981A-4528-B2D5-FA76A989011F}" presName="composite" presStyleCnt="0">
        <dgm:presLayoutVars>
          <dgm:chMax val="1"/>
          <dgm:dir/>
          <dgm:resizeHandles val="exact"/>
        </dgm:presLayoutVars>
      </dgm:prSet>
      <dgm:spPr/>
    </dgm:pt>
    <dgm:pt modelId="{33646BE4-E794-4B01-9FE2-145FF2A5EBCB}" type="pres">
      <dgm:prSet presAssocID="{057A63E9-EC27-4DBC-AC45-21D42E5190CC}" presName="roof" presStyleLbl="dkBgShp" presStyleIdx="0" presStyleCnt="2"/>
      <dgm:spPr/>
    </dgm:pt>
    <dgm:pt modelId="{7A17509F-44EC-4F68-9BD2-0D58E4F4B9C1}" type="pres">
      <dgm:prSet presAssocID="{057A63E9-EC27-4DBC-AC45-21D42E5190CC}" presName="pillars" presStyleCnt="0"/>
      <dgm:spPr/>
    </dgm:pt>
    <dgm:pt modelId="{97213150-194D-46E8-8031-20DBB7096402}" type="pres">
      <dgm:prSet presAssocID="{057A63E9-EC27-4DBC-AC45-21D42E5190CC}" presName="pillar1" presStyleLbl="node1" presStyleIdx="0" presStyleCnt="3">
        <dgm:presLayoutVars>
          <dgm:bulletEnabled val="1"/>
        </dgm:presLayoutVars>
      </dgm:prSet>
      <dgm:spPr/>
    </dgm:pt>
    <dgm:pt modelId="{C20FBB33-50FC-4F9F-B950-E288EB801D10}" type="pres">
      <dgm:prSet presAssocID="{85531DA6-47D3-4865-80EE-D168B504B9CE}" presName="pillarX" presStyleLbl="node1" presStyleIdx="1" presStyleCnt="3">
        <dgm:presLayoutVars>
          <dgm:bulletEnabled val="1"/>
        </dgm:presLayoutVars>
      </dgm:prSet>
      <dgm:spPr/>
    </dgm:pt>
    <dgm:pt modelId="{90600367-E149-47BD-A31D-2692BEEC0695}" type="pres">
      <dgm:prSet presAssocID="{274E4B6C-FDDF-424D-A291-3FA31F2EA232}" presName="pillarX" presStyleLbl="node1" presStyleIdx="2" presStyleCnt="3">
        <dgm:presLayoutVars>
          <dgm:bulletEnabled val="1"/>
        </dgm:presLayoutVars>
      </dgm:prSet>
      <dgm:spPr/>
    </dgm:pt>
    <dgm:pt modelId="{E413BE1B-B346-4ACF-9EF8-D9A19BEA4B2A}" type="pres">
      <dgm:prSet presAssocID="{057A63E9-EC27-4DBC-AC45-21D42E5190CC}" presName="base" presStyleLbl="dkBgShp" presStyleIdx="1" presStyleCnt="2"/>
      <dgm:spPr>
        <a:solidFill>
          <a:schemeClr val="accent6"/>
        </a:solidFill>
      </dgm:spPr>
    </dgm:pt>
  </dgm:ptLst>
  <dgm:cxnLst>
    <dgm:cxn modelId="{D8F64213-1ED1-4422-9E51-C70C5F8235D5}" srcId="{057A63E9-EC27-4DBC-AC45-21D42E5190CC}" destId="{274E4B6C-FDDF-424D-A291-3FA31F2EA232}" srcOrd="2" destOrd="0" parTransId="{C91C9BB2-F000-49AB-9858-4A5E2A0C50B0}" sibTransId="{D876260B-40B2-4AC2-AC5B-9ADA64D99C46}"/>
    <dgm:cxn modelId="{D4972628-F9EF-4F34-860F-8BB300066C2E}" srcId="{057A63E9-EC27-4DBC-AC45-21D42E5190CC}" destId="{85531DA6-47D3-4865-80EE-D168B504B9CE}" srcOrd="1" destOrd="0" parTransId="{C1417560-FE0C-4A45-BE1B-F116574EFFF6}" sibTransId="{3E628010-53E3-4FBE-8001-AAEFF4EB5A44}"/>
    <dgm:cxn modelId="{F528F65E-0E1D-426F-BF2A-CB81B88F37E3}" type="presOf" srcId="{057A63E9-EC27-4DBC-AC45-21D42E5190CC}" destId="{33646BE4-E794-4B01-9FE2-145FF2A5EBCB}" srcOrd="0" destOrd="0" presId="urn:microsoft.com/office/officeart/2005/8/layout/hList3"/>
    <dgm:cxn modelId="{6B7DA16B-F159-41EE-9669-BBC036FA44E8}" srcId="{C8F9D63F-981A-4528-B2D5-FA76A989011F}" destId="{057A63E9-EC27-4DBC-AC45-21D42E5190CC}" srcOrd="0" destOrd="0" parTransId="{A840DC04-B975-452B-BEB6-6E6E555B066D}" sibTransId="{DB6FA693-ED92-45D0-9281-6C3AF2C77C57}"/>
    <dgm:cxn modelId="{68E7AD76-0101-4548-B1B6-4CCDE66DB6CD}" srcId="{057A63E9-EC27-4DBC-AC45-21D42E5190CC}" destId="{B8A6F51C-EC0D-487A-8B90-196C1CBBA6EB}" srcOrd="0" destOrd="0" parTransId="{2E709AC2-3481-4B5F-A769-D1EB51432E55}" sibTransId="{529CE337-A9DC-47C1-9A02-7A491F08131A}"/>
    <dgm:cxn modelId="{B683AFAF-2347-42E0-BFCB-A4D4CF12DCE5}" type="presOf" srcId="{C8F9D63F-981A-4528-B2D5-FA76A989011F}" destId="{0573C6B6-6FCA-4383-96BB-5B6BE44A08E2}" srcOrd="0" destOrd="0" presId="urn:microsoft.com/office/officeart/2005/8/layout/hList3"/>
    <dgm:cxn modelId="{88752EB2-251F-448D-A1D5-095B1568DCCC}" type="presOf" srcId="{B8A6F51C-EC0D-487A-8B90-196C1CBBA6EB}" destId="{97213150-194D-46E8-8031-20DBB7096402}" srcOrd="0" destOrd="0" presId="urn:microsoft.com/office/officeart/2005/8/layout/hList3"/>
    <dgm:cxn modelId="{D7B727D0-6B0A-4118-90AD-B964223FF9C7}" type="presOf" srcId="{85531DA6-47D3-4865-80EE-D168B504B9CE}" destId="{C20FBB33-50FC-4F9F-B950-E288EB801D10}" srcOrd="0" destOrd="0" presId="urn:microsoft.com/office/officeart/2005/8/layout/hList3"/>
    <dgm:cxn modelId="{A9E0B3E6-9421-4A1A-A375-FDFB15ACAD97}" type="presOf" srcId="{274E4B6C-FDDF-424D-A291-3FA31F2EA232}" destId="{90600367-E149-47BD-A31D-2692BEEC0695}" srcOrd="0" destOrd="0" presId="urn:microsoft.com/office/officeart/2005/8/layout/hList3"/>
    <dgm:cxn modelId="{8F049A02-45D3-4256-9DAD-976C5B78CC93}" type="presParOf" srcId="{0573C6B6-6FCA-4383-96BB-5B6BE44A08E2}" destId="{33646BE4-E794-4B01-9FE2-145FF2A5EBCB}" srcOrd="0" destOrd="0" presId="urn:microsoft.com/office/officeart/2005/8/layout/hList3"/>
    <dgm:cxn modelId="{C3685027-CDA6-4769-AE2B-A4E55B5297F7}" type="presParOf" srcId="{0573C6B6-6FCA-4383-96BB-5B6BE44A08E2}" destId="{7A17509F-44EC-4F68-9BD2-0D58E4F4B9C1}" srcOrd="1" destOrd="0" presId="urn:microsoft.com/office/officeart/2005/8/layout/hList3"/>
    <dgm:cxn modelId="{9D69F805-63B6-4EF5-BFBF-B4E8EF559B78}" type="presParOf" srcId="{7A17509F-44EC-4F68-9BD2-0D58E4F4B9C1}" destId="{97213150-194D-46E8-8031-20DBB7096402}" srcOrd="0" destOrd="0" presId="urn:microsoft.com/office/officeart/2005/8/layout/hList3"/>
    <dgm:cxn modelId="{F2B59056-63FD-40B9-B2AC-15E3E1454BB4}" type="presParOf" srcId="{7A17509F-44EC-4F68-9BD2-0D58E4F4B9C1}" destId="{C20FBB33-50FC-4F9F-B950-E288EB801D10}" srcOrd="1" destOrd="0" presId="urn:microsoft.com/office/officeart/2005/8/layout/hList3"/>
    <dgm:cxn modelId="{309F9863-C0CF-4097-AEC1-7F95D986D6C8}" type="presParOf" srcId="{7A17509F-44EC-4F68-9BD2-0D58E4F4B9C1}" destId="{90600367-E149-47BD-A31D-2692BEEC0695}" srcOrd="2" destOrd="0" presId="urn:microsoft.com/office/officeart/2005/8/layout/hList3"/>
    <dgm:cxn modelId="{23E3AC43-9E5A-41F1-886D-A77459E19114}" type="presParOf" srcId="{0573C6B6-6FCA-4383-96BB-5B6BE44A08E2}" destId="{E413BE1B-B346-4ACF-9EF8-D9A19BEA4B2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46BE4-E794-4B01-9FE2-145FF2A5EBCB}">
      <dsp:nvSpPr>
        <dsp:cNvPr id="0" name=""/>
        <dsp:cNvSpPr/>
      </dsp:nvSpPr>
      <dsp:spPr>
        <a:xfrm>
          <a:off x="0" y="0"/>
          <a:ext cx="8128000" cy="1625600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Assistant Tools</a:t>
          </a:r>
        </a:p>
      </dsp:txBody>
      <dsp:txXfrm>
        <a:off x="0" y="0"/>
        <a:ext cx="8128000" cy="1625600"/>
      </dsp:txXfrm>
    </dsp:sp>
    <dsp:sp modelId="{97213150-194D-46E8-8031-20DBB7096402}">
      <dsp:nvSpPr>
        <dsp:cNvPr id="0" name=""/>
        <dsp:cNvSpPr/>
      </dsp:nvSpPr>
      <dsp:spPr>
        <a:xfrm>
          <a:off x="3968" y="1625600"/>
          <a:ext cx="2706687" cy="3413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File Search</a:t>
          </a:r>
        </a:p>
      </dsp:txBody>
      <dsp:txXfrm>
        <a:off x="3968" y="1625600"/>
        <a:ext cx="2706687" cy="3413760"/>
      </dsp:txXfrm>
    </dsp:sp>
    <dsp:sp modelId="{C20FBB33-50FC-4F9F-B950-E288EB801D10}">
      <dsp:nvSpPr>
        <dsp:cNvPr id="0" name=""/>
        <dsp:cNvSpPr/>
      </dsp:nvSpPr>
      <dsp:spPr>
        <a:xfrm>
          <a:off x="2710656" y="1625600"/>
          <a:ext cx="2706687" cy="3413760"/>
        </a:xfrm>
        <a:prstGeom prst="rect">
          <a:avLst/>
        </a:prstGeom>
        <a:solidFill>
          <a:schemeClr val="accent4">
            <a:hueOff val="-8680070"/>
            <a:satOff val="27051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Code Interpreter</a:t>
          </a:r>
        </a:p>
      </dsp:txBody>
      <dsp:txXfrm>
        <a:off x="2710656" y="1625600"/>
        <a:ext cx="2706687" cy="3413760"/>
      </dsp:txXfrm>
    </dsp:sp>
    <dsp:sp modelId="{90600367-E149-47BD-A31D-2692BEEC0695}">
      <dsp:nvSpPr>
        <dsp:cNvPr id="0" name=""/>
        <dsp:cNvSpPr/>
      </dsp:nvSpPr>
      <dsp:spPr>
        <a:xfrm>
          <a:off x="5417343" y="1625600"/>
          <a:ext cx="2706687" cy="3413760"/>
        </a:xfrm>
        <a:prstGeom prst="rect">
          <a:avLst/>
        </a:prstGeom>
        <a:solidFill>
          <a:schemeClr val="accent4">
            <a:hueOff val="-17360140"/>
            <a:satOff val="54102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Function</a:t>
          </a:r>
        </a:p>
      </dsp:txBody>
      <dsp:txXfrm>
        <a:off x="5417343" y="1625600"/>
        <a:ext cx="2706687" cy="3413760"/>
      </dsp:txXfrm>
    </dsp:sp>
    <dsp:sp modelId="{E413BE1B-B346-4ACF-9EF8-D9A19BEA4B2A}">
      <dsp:nvSpPr>
        <dsp:cNvPr id="0" name=""/>
        <dsp:cNvSpPr/>
      </dsp:nvSpPr>
      <dsp:spPr>
        <a:xfrm>
          <a:off x="0" y="5039360"/>
          <a:ext cx="8128000" cy="379306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6:46:5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24575,'2859'0'0,"-2829"2"0,60 10 0,-59-6 0,56 3 0,1498-9 90,-736-2-1545,-827 2-5371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https://platform.openai.com/docs/assistants/tools/code-interpreter/passing-files-to-code-interpreter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https://platform.openai.com/docs/assistants/tools/code-interpreter/code-interpreter-beta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https://platform.openai.com/docs/api-reference/assistants/createAssistant#assistants-createassistant-tools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https://platform.openai.com/docs/assistants/tools/code-interpreter/code-interpreter-beta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1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https://platform.openai.com/docs/assistants/tools/code-interpreter/passing-files-to-code-interpreter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https://platform.openai.com/docs/assistants/tools/code-interpreter/passing-files-to-code-interpreter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9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https://www.markdownguide.org/getting-started/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</a:t>
            </a:r>
            <a:r>
              <a:rPr lang="en-US"/>
              <a:t>Part 16:</a:t>
            </a:r>
            <a:br>
              <a:rPr lang="en-US" dirty="0"/>
            </a:br>
            <a:r>
              <a:rPr lang="en-US" dirty="0"/>
              <a:t>Code Interpreter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DCB06-4ACB-5D72-6296-54FE082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Files &amp; </a:t>
            </a:r>
            <a:br>
              <a:rPr lang="en-US" dirty="0"/>
            </a:br>
            <a:r>
              <a:rPr lang="en-US" dirty="0"/>
              <a:t>Getting Text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FE1F-A9CA-D4AA-4CCB-2FDAB1667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Code Interpreter Data</a:t>
            </a:r>
          </a:p>
        </p:txBody>
      </p:sp>
    </p:spTree>
    <p:extLst>
      <p:ext uri="{BB962C8B-B14F-4D97-AF65-F5344CB8AC3E}">
        <p14:creationId xmlns:p14="http://schemas.microsoft.com/office/powerpoint/2010/main" val="61063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D311F6C-E3DD-25A1-B91B-BC8F8DCF745E}"/>
              </a:ext>
            </a:extLst>
          </p:cNvPr>
          <p:cNvGrpSpPr/>
          <p:nvPr/>
        </p:nvGrpSpPr>
        <p:grpSpPr>
          <a:xfrm>
            <a:off x="533400" y="2286000"/>
            <a:ext cx="10706101" cy="3124200"/>
            <a:chOff x="645317" y="2590800"/>
            <a:chExt cx="9677402" cy="22113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0651BA-F1D4-B671-B095-4FFB606B330B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3576588" y="3696480"/>
              <a:ext cx="3129012" cy="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63D6B0-3308-C1AA-7017-809D0634B411}"/>
                </a:ext>
              </a:extLst>
            </p:cNvPr>
            <p:cNvSpPr txBox="1"/>
            <p:nvPr/>
          </p:nvSpPr>
          <p:spPr>
            <a:xfrm>
              <a:off x="4849987" y="3171040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RUN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00FCD53-84CC-77AB-32A3-5189853FEE7A}"/>
                </a:ext>
              </a:extLst>
            </p:cNvPr>
            <p:cNvGrpSpPr/>
            <p:nvPr/>
          </p:nvGrpSpPr>
          <p:grpSpPr>
            <a:xfrm>
              <a:off x="645317" y="2590800"/>
              <a:ext cx="2931271" cy="2211360"/>
              <a:chOff x="645317" y="2590800"/>
              <a:chExt cx="2931271" cy="22113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5DFB09-6478-67D6-18A5-00968E77417C}"/>
                  </a:ext>
                </a:extLst>
              </p:cNvPr>
              <p:cNvSpPr/>
              <p:nvPr/>
            </p:nvSpPr>
            <p:spPr>
              <a:xfrm>
                <a:off x="645317" y="2590800"/>
                <a:ext cx="2931271" cy="221136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F286E-323F-61B5-EDF6-C7586B9877FD}"/>
                  </a:ext>
                </a:extLst>
              </p:cNvPr>
              <p:cNvSpPr txBox="1"/>
              <p:nvPr/>
            </p:nvSpPr>
            <p:spPr>
              <a:xfrm>
                <a:off x="727900" y="2593142"/>
                <a:ext cx="2796399" cy="45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THREAD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7C2BE5-AA52-B80F-52FB-9C01CA7A56C4}"/>
                  </a:ext>
                </a:extLst>
              </p:cNvPr>
              <p:cNvSpPr/>
              <p:nvPr/>
            </p:nvSpPr>
            <p:spPr>
              <a:xfrm>
                <a:off x="1433463" y="3810000"/>
                <a:ext cx="2008254" cy="8834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/>
                  <a:t>MESSAGE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EC405E-4143-5F90-D81B-3B8534B4C7CD}"/>
                </a:ext>
              </a:extLst>
            </p:cNvPr>
            <p:cNvGrpSpPr/>
            <p:nvPr/>
          </p:nvGrpSpPr>
          <p:grpSpPr>
            <a:xfrm>
              <a:off x="6705600" y="3004266"/>
              <a:ext cx="3617119" cy="1373762"/>
              <a:chOff x="7929564" y="3004266"/>
              <a:chExt cx="3617119" cy="13737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AA597-8DBB-1F70-4863-D3DF1793F8C2}"/>
                  </a:ext>
                </a:extLst>
              </p:cNvPr>
              <p:cNvSpPr/>
              <p:nvPr/>
            </p:nvSpPr>
            <p:spPr>
              <a:xfrm>
                <a:off x="7929564" y="3014931"/>
                <a:ext cx="3617119" cy="136309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DB9FE-7AC4-E62D-2196-90EAF199875C}"/>
                  </a:ext>
                </a:extLst>
              </p:cNvPr>
              <p:cNvSpPr txBox="1"/>
              <p:nvPr/>
            </p:nvSpPr>
            <p:spPr>
              <a:xfrm>
                <a:off x="8001000" y="3004266"/>
                <a:ext cx="2169758" cy="457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ASSISTANT</a:t>
                </a:r>
              </a:p>
            </p:txBody>
          </p:sp>
        </p:grpSp>
      </p:grpSp>
      <p:sp>
        <p:nvSpPr>
          <p:cNvPr id="36" name="Title 35">
            <a:extLst>
              <a:ext uri="{FF2B5EF4-FFF2-40B4-BE49-F238E27FC236}">
                <a16:creationId xmlns:a16="http://schemas.microsoft.com/office/drawing/2014/main" id="{DBC3EB61-4C1C-E61F-AF53-19C36B8A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Passing Possible Locations</a:t>
            </a:r>
          </a:p>
        </p:txBody>
      </p: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BE32CA22-279D-2B26-2DB6-57FB39E6A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6189" y="2909456"/>
            <a:ext cx="914400" cy="914400"/>
          </a:xfrm>
          <a:prstGeom prst="rect">
            <a:avLst/>
          </a:prstGeom>
        </p:spPr>
      </p:pic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60010E74-0C7A-45BE-D089-FDD5E9FBD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5400" y="3676926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A2FDEF-3C5A-7E59-6201-561A19C2B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524" y="5739262"/>
            <a:ext cx="7380952" cy="30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12CDB-44B4-20A9-792C-0DF66F440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524" y="6201916"/>
            <a:ext cx="8219048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5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A092-9232-94EB-FC51-97FBE3DA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Passing a File to the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A66FC-360D-6BF0-C977-A80714D9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209800"/>
            <a:ext cx="7543800" cy="37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582F5C-7E80-FFA3-46C4-DA2D85DF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7A3FF-04B5-B52B-66AC-931968027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Work with Markdown</a:t>
            </a:r>
          </a:p>
        </p:txBody>
      </p:sp>
    </p:spTree>
    <p:extLst>
      <p:ext uri="{BB962C8B-B14F-4D97-AF65-F5344CB8AC3E}">
        <p14:creationId xmlns:p14="http://schemas.microsoft.com/office/powerpoint/2010/main" val="82989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A9EEAC-8FCE-CE17-02E2-69CCAD9C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4CB547-D000-FA0A-E091-DC45E8C6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75" y="2224270"/>
            <a:ext cx="9527625" cy="273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0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4480-9594-543B-126E-8B35BFBA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F4F65-3812-ED30-6C44-35559C4EC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38" y="2069366"/>
            <a:ext cx="9550924" cy="27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5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EFCC-2C21-4346-88FB-C268AB7F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Formatting Output (static)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BDA29-ECCE-CAA5-1AEB-AB29B87A8D79}"/>
              </a:ext>
            </a:extLst>
          </p:cNvPr>
          <p:cNvSpPr txBox="1"/>
          <p:nvPr/>
        </p:nvSpPr>
        <p:spPr>
          <a:xfrm>
            <a:off x="1676400" y="1600200"/>
            <a:ext cx="88392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Process each annotation to replace the text with indexed references and gather citations.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enumerate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annotations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Replace the annotated text with an indexed reference in the message content.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message_content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message_content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replace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"[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Check if there is a file citation in the annotation.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file_citation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getattr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annotation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file_citation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file_citation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Retrieve the cited file's details using its file ID.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cited_file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files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retrieve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file_citation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.file_id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Append the citation with the indexed reference and file name to the citations list.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citations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"[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cited_file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filename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Display the processed message content with indexed references using Markdown.</a:t>
            </a:r>
            <a:endParaRPr lang="en-US" sz="16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Markdown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message_content</a:t>
            </a:r>
            <a:r>
              <a:rPr lang="en-US" sz="16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0920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D0D9-290F-1548-05C9-8845B317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1143000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Formatting Output (streaming)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26CB-BA2E-0F96-A755-F4869C6C1AC9}"/>
              </a:ext>
            </a:extLst>
          </p:cNvPr>
          <p:cNvSpPr txBox="1"/>
          <p:nvPr/>
        </p:nvSpPr>
        <p:spPr>
          <a:xfrm>
            <a:off x="1447800" y="1295400"/>
            <a:ext cx="891468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EventHandler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AssistantEventHandler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"""Custom event handler for processing assistant events."""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super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results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[]  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Initialize an empty list to store the results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@override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on_text_delta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snapshot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"""Handle the event when there is a text delta (partial text)."""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Append the delta value (partial text) to the results list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results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delta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Call the method to update the Jupyter Notebook cell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update_output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update_output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"""Update the Jupyter Notebook cell with the current markdown content."""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Clear the current output in the Jupyter Notebook cell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clear_output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wait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Join all the text fragments stored in results to form the complete markdown content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markdown_content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join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results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Display the markdown content in the Jupyter Notebook cell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display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Markdown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markdown_content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1815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F20941-B0B7-37DA-EB3F-4E9C1A07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Files </a:t>
            </a:r>
            <a:br>
              <a:rPr lang="en-US" dirty="0"/>
            </a:br>
            <a:r>
              <a:rPr lang="en-US" dirty="0"/>
              <a:t>to a Thread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EE5F9-8199-3225-6EAD-93199CEA9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“Other” Way to Pass Files</a:t>
            </a:r>
          </a:p>
        </p:txBody>
      </p:sp>
    </p:spTree>
    <p:extLst>
      <p:ext uri="{BB962C8B-B14F-4D97-AF65-F5344CB8AC3E}">
        <p14:creationId xmlns:p14="http://schemas.microsoft.com/office/powerpoint/2010/main" val="134693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D311F6C-E3DD-25A1-B91B-BC8F8DCF745E}"/>
              </a:ext>
            </a:extLst>
          </p:cNvPr>
          <p:cNvGrpSpPr/>
          <p:nvPr/>
        </p:nvGrpSpPr>
        <p:grpSpPr>
          <a:xfrm>
            <a:off x="533400" y="2286000"/>
            <a:ext cx="10706101" cy="3124200"/>
            <a:chOff x="645317" y="2590800"/>
            <a:chExt cx="9677402" cy="22113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0651BA-F1D4-B671-B095-4FFB606B330B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3576588" y="3696480"/>
              <a:ext cx="3129012" cy="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63D6B0-3308-C1AA-7017-809D0634B411}"/>
                </a:ext>
              </a:extLst>
            </p:cNvPr>
            <p:cNvSpPr txBox="1"/>
            <p:nvPr/>
          </p:nvSpPr>
          <p:spPr>
            <a:xfrm>
              <a:off x="4849987" y="3171040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RUN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00FCD53-84CC-77AB-32A3-5189853FEE7A}"/>
                </a:ext>
              </a:extLst>
            </p:cNvPr>
            <p:cNvGrpSpPr/>
            <p:nvPr/>
          </p:nvGrpSpPr>
          <p:grpSpPr>
            <a:xfrm>
              <a:off x="645317" y="2590800"/>
              <a:ext cx="2931271" cy="2211360"/>
              <a:chOff x="645317" y="2590800"/>
              <a:chExt cx="2931271" cy="22113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5DFB09-6478-67D6-18A5-00968E77417C}"/>
                  </a:ext>
                </a:extLst>
              </p:cNvPr>
              <p:cNvSpPr/>
              <p:nvPr/>
            </p:nvSpPr>
            <p:spPr>
              <a:xfrm>
                <a:off x="645317" y="2590800"/>
                <a:ext cx="2931271" cy="221136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F286E-323F-61B5-EDF6-C7586B9877FD}"/>
                  </a:ext>
                </a:extLst>
              </p:cNvPr>
              <p:cNvSpPr txBox="1"/>
              <p:nvPr/>
            </p:nvSpPr>
            <p:spPr>
              <a:xfrm>
                <a:off x="727900" y="2593142"/>
                <a:ext cx="2796399" cy="45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THREAD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7C2BE5-AA52-B80F-52FB-9C01CA7A56C4}"/>
                  </a:ext>
                </a:extLst>
              </p:cNvPr>
              <p:cNvSpPr/>
              <p:nvPr/>
            </p:nvSpPr>
            <p:spPr>
              <a:xfrm>
                <a:off x="1433463" y="3810000"/>
                <a:ext cx="2008254" cy="8834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/>
                  <a:t>MESSAGE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EC405E-4143-5F90-D81B-3B8534B4C7CD}"/>
                </a:ext>
              </a:extLst>
            </p:cNvPr>
            <p:cNvGrpSpPr/>
            <p:nvPr/>
          </p:nvGrpSpPr>
          <p:grpSpPr>
            <a:xfrm>
              <a:off x="6705600" y="3004266"/>
              <a:ext cx="3617119" cy="1373762"/>
              <a:chOff x="7929564" y="3004266"/>
              <a:chExt cx="3617119" cy="13737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AA597-8DBB-1F70-4863-D3DF1793F8C2}"/>
                  </a:ext>
                </a:extLst>
              </p:cNvPr>
              <p:cNvSpPr/>
              <p:nvPr/>
            </p:nvSpPr>
            <p:spPr>
              <a:xfrm>
                <a:off x="7929564" y="3014931"/>
                <a:ext cx="3617119" cy="136309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DB9FE-7AC4-E62D-2196-90EAF199875C}"/>
                  </a:ext>
                </a:extLst>
              </p:cNvPr>
              <p:cNvSpPr txBox="1"/>
              <p:nvPr/>
            </p:nvSpPr>
            <p:spPr>
              <a:xfrm>
                <a:off x="8001000" y="3004266"/>
                <a:ext cx="2169758" cy="457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ASSISTANT</a:t>
                </a:r>
              </a:p>
            </p:txBody>
          </p:sp>
        </p:grpSp>
      </p:grpSp>
      <p:sp>
        <p:nvSpPr>
          <p:cNvPr id="36" name="Title 35">
            <a:extLst>
              <a:ext uri="{FF2B5EF4-FFF2-40B4-BE49-F238E27FC236}">
                <a16:creationId xmlns:a16="http://schemas.microsoft.com/office/drawing/2014/main" id="{DBC3EB61-4C1C-E61F-AF53-19C36B8A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Passing Possible Locations</a:t>
            </a:r>
          </a:p>
        </p:txBody>
      </p: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BE32CA22-279D-2B26-2DB6-57FB39E6A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6189" y="2909456"/>
            <a:ext cx="914400" cy="914400"/>
          </a:xfrm>
          <a:prstGeom prst="rect">
            <a:avLst/>
          </a:prstGeom>
        </p:spPr>
      </p:pic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60010E74-0C7A-45BE-D089-FDD5E9FBD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5400" y="3676926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A2FDEF-3C5A-7E59-6201-561A19C2B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524" y="5739262"/>
            <a:ext cx="7380952" cy="30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12CDB-44B4-20A9-792C-0DF66F440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524" y="6201916"/>
            <a:ext cx="8219048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914400"/>
          </a:xfrm>
        </p:spPr>
        <p:txBody>
          <a:bodyPr/>
          <a:lstStyle/>
          <a:p>
            <a:r>
              <a:rPr lang="en-US" dirty="0"/>
              <a:t>What’s Covered in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295400"/>
            <a:ext cx="10439400" cy="5257800"/>
          </a:xfrm>
        </p:spPr>
        <p:txBody>
          <a:bodyPr>
            <a:normAutofit/>
          </a:bodyPr>
          <a:lstStyle/>
          <a:p>
            <a:r>
              <a:rPr lang="en-US" sz="4000" dirty="0"/>
              <a:t>Understanding Code Interpreter</a:t>
            </a:r>
          </a:p>
          <a:p>
            <a:r>
              <a:rPr lang="en-US" sz="4000" dirty="0"/>
              <a:t>Passing Files and Generating Text Results</a:t>
            </a:r>
          </a:p>
          <a:p>
            <a:r>
              <a:rPr lang="en-US" sz="4000" dirty="0"/>
              <a:t>Formatting the Markdown Output</a:t>
            </a:r>
          </a:p>
          <a:p>
            <a:r>
              <a:rPr lang="en-US" sz="4000" dirty="0"/>
              <a:t>Passing Files to a Thread</a:t>
            </a:r>
          </a:p>
          <a:p>
            <a:r>
              <a:rPr lang="en-US" sz="4000" dirty="0"/>
              <a:t>Getting Output From Multiple Files</a:t>
            </a:r>
          </a:p>
          <a:p>
            <a:r>
              <a:rPr lang="en-US" sz="4000" dirty="0"/>
              <a:t>Streaming Text &amp; Images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B452-70B8-5726-37EE-D034D64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Passing a File to a Thread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DCB45-927B-991D-A4E2-B41A92FA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14" y="2209800"/>
            <a:ext cx="814297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1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22A1E-0746-2B88-9E60-E392E287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Output From</a:t>
            </a:r>
            <a:br>
              <a:rPr lang="en-US" dirty="0"/>
            </a:br>
            <a:r>
              <a:rPr lang="en-US" dirty="0"/>
              <a:t>Multiple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6599A-77F3-237D-807A-7502D2137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Use Both?</a:t>
            </a:r>
          </a:p>
        </p:txBody>
      </p:sp>
    </p:spTree>
    <p:extLst>
      <p:ext uri="{BB962C8B-B14F-4D97-AF65-F5344CB8AC3E}">
        <p14:creationId xmlns:p14="http://schemas.microsoft.com/office/powerpoint/2010/main" val="79228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65BF-E3F8-E4CE-AFC9-756B1F1E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Getting Results from </a:t>
            </a:r>
            <a:br>
              <a:rPr lang="en-US" dirty="0"/>
            </a:br>
            <a:r>
              <a:rPr lang="en-US" dirty="0"/>
              <a:t>Assistants and Threads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5B1BC-7D02-5428-8E4C-3E571FFF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0" y="2362200"/>
            <a:ext cx="11539919" cy="23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85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24C6E8-4943-6189-3049-569446BF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Images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C317F-9419-B618-19DF-24202B6B7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Kingdom for a UI/UX Person!</a:t>
            </a:r>
          </a:p>
        </p:txBody>
      </p:sp>
    </p:spTree>
    <p:extLst>
      <p:ext uri="{BB962C8B-B14F-4D97-AF65-F5344CB8AC3E}">
        <p14:creationId xmlns:p14="http://schemas.microsoft.com/office/powerpoint/2010/main" val="2804918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81D61D-B0B6-08DE-CD40-0F07A80D2D66}"/>
              </a:ext>
            </a:extLst>
          </p:cNvPr>
          <p:cNvGrpSpPr/>
          <p:nvPr/>
        </p:nvGrpSpPr>
        <p:grpSpPr>
          <a:xfrm>
            <a:off x="12073" y="2403619"/>
            <a:ext cx="12167854" cy="2050762"/>
            <a:chOff x="12073" y="2403619"/>
            <a:chExt cx="12167854" cy="20507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863BA6-5D5D-E485-6B66-6CA905BB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3" y="2403619"/>
              <a:ext cx="12167854" cy="205076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E8F7F9-DE2F-9ADB-E81D-90AF6299B02F}"/>
                    </a:ext>
                  </a:extLst>
                </p14:cNvPr>
                <p14:cNvContentPartPr/>
                <p14:nvPr/>
              </p14:nvContentPartPr>
              <p14:xfrm>
                <a:off x="6419415" y="3771405"/>
                <a:ext cx="1999440" cy="10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E8F7F9-DE2F-9ADB-E81D-90AF6299B0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0775" y="3762405"/>
                  <a:ext cx="2017080" cy="2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328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36C5-127E-0616-EA5A-8C89F916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 of a Demo:</a:t>
            </a:r>
            <a:br>
              <a:rPr lang="en-US" dirty="0"/>
            </a:br>
            <a:r>
              <a:rPr lang="en-US" dirty="0"/>
              <a:t>Getting Text &amp;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6C78A-F27F-204E-4144-96B06DF39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81200"/>
            <a:ext cx="8229600" cy="43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0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1A702A-1066-2190-81B9-81027650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28800"/>
            <a:ext cx="9829800" cy="2743200"/>
          </a:xfrm>
        </p:spPr>
        <p:txBody>
          <a:bodyPr/>
          <a:lstStyle/>
          <a:p>
            <a:r>
              <a:rPr lang="en-US" dirty="0"/>
              <a:t>Understanding &amp; Enabling </a:t>
            </a:r>
            <a:br>
              <a:rPr lang="en-US" dirty="0"/>
            </a:br>
            <a:r>
              <a:rPr lang="en-US" dirty="0"/>
              <a:t>Code Interpreter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07BC0-AE95-CCF4-5ED9-26F8200D5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Writing, Running, and Analyzing!</a:t>
            </a:r>
          </a:p>
        </p:txBody>
      </p:sp>
    </p:spTree>
    <p:extLst>
      <p:ext uri="{BB962C8B-B14F-4D97-AF65-F5344CB8AC3E}">
        <p14:creationId xmlns:p14="http://schemas.microsoft.com/office/powerpoint/2010/main" val="315013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21F026-A6AD-E0B1-65CA-6C8E9982F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1617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10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172C10-8537-4D71-AFE6-1ECAAA489E09}"/>
              </a:ext>
            </a:extLst>
          </p:cNvPr>
          <p:cNvGrpSpPr/>
          <p:nvPr/>
        </p:nvGrpSpPr>
        <p:grpSpPr>
          <a:xfrm>
            <a:off x="12073" y="1787157"/>
            <a:ext cx="12167854" cy="3283686"/>
            <a:chOff x="12073" y="2431314"/>
            <a:chExt cx="12167854" cy="328368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8A5070-233F-B097-2977-783BB9A47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73" y="2431314"/>
              <a:ext cx="12167854" cy="20507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BD4495-09DC-D86E-1A46-BEBDA0F1C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73" y="4648200"/>
              <a:ext cx="12167854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549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E81B-F1C8-02AE-8969-151B0AF1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Code Interpreter in ChatGPT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2B092-E4A0-7145-23B2-D3005E15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28" y="2362200"/>
            <a:ext cx="942614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1218-B5C5-AECC-F2C9-CFCB6EBB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Enabling Code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185DD-4823-EDC6-1EAD-0B7BCEEF9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35" y="1828800"/>
            <a:ext cx="975012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58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18468</TotalTime>
  <Words>747</Words>
  <Application>Microsoft Office PowerPoint</Application>
  <PresentationFormat>Widescreen</PresentationFormat>
  <Paragraphs>97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Candara</vt:lpstr>
      <vt:lpstr>Consolas</vt:lpstr>
      <vt:lpstr>Tech Computer 16x9</vt:lpstr>
      <vt:lpstr>Working with Assistants Part 16: Code Interpreter</vt:lpstr>
      <vt:lpstr>What’s Covered in This Session</vt:lpstr>
      <vt:lpstr>Understanding &amp; Enabling  Code Interpreter</vt:lpstr>
      <vt:lpstr>PowerPoint Presentation</vt:lpstr>
      <vt:lpstr>PowerPoint Presentation</vt:lpstr>
      <vt:lpstr>Demo: Code Interpreter in ChatGPT</vt:lpstr>
      <vt:lpstr>Demo: Enabling Code Interpreter</vt:lpstr>
      <vt:lpstr>PowerPoint Presentation</vt:lpstr>
      <vt:lpstr>Membership has its privileges</vt:lpstr>
      <vt:lpstr>Passing Files &amp;  Getting Text Results</vt:lpstr>
      <vt:lpstr>File Passing Possible Locations</vt:lpstr>
      <vt:lpstr>Demo: Passing a File to the Assistant</vt:lpstr>
      <vt:lpstr>Formatting the Output</vt:lpstr>
      <vt:lpstr>Before</vt:lpstr>
      <vt:lpstr>After</vt:lpstr>
      <vt:lpstr>Demo: Formatting Output (static)</vt:lpstr>
      <vt:lpstr>Demo: Formatting Output (streaming)</vt:lpstr>
      <vt:lpstr>Passing Files  to a Thread</vt:lpstr>
      <vt:lpstr>File Passing Possible Locations</vt:lpstr>
      <vt:lpstr>Demo: Passing a File to a Thread</vt:lpstr>
      <vt:lpstr>Getting Output From Multiple Files</vt:lpstr>
      <vt:lpstr>Demo: Getting Results from  Assistants and Threads</vt:lpstr>
      <vt:lpstr>Text &amp; Images Output</vt:lpstr>
      <vt:lpstr>PowerPoint Presentation</vt:lpstr>
      <vt:lpstr>Kind of a Demo: Getting Text &amp;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Zain Naboulsi</cp:lastModifiedBy>
  <cp:revision>17</cp:revision>
  <dcterms:created xsi:type="dcterms:W3CDTF">2024-02-05T00:50:55Z</dcterms:created>
  <dcterms:modified xsi:type="dcterms:W3CDTF">2024-07-04T10:48:41Z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