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395" r:id="rId4"/>
    <p:sldId id="396" r:id="rId5"/>
    <p:sldId id="467" r:id="rId6"/>
    <p:sldId id="481" r:id="rId7"/>
    <p:sldId id="401" r:id="rId8"/>
    <p:sldId id="413" r:id="rId9"/>
    <p:sldId id="436" r:id="rId10"/>
    <p:sldId id="453" r:id="rId11"/>
    <p:sldId id="431" r:id="rId12"/>
    <p:sldId id="432" r:id="rId13"/>
    <p:sldId id="415" r:id="rId14"/>
    <p:sldId id="457" r:id="rId15"/>
    <p:sldId id="458" r:id="rId16"/>
    <p:sldId id="459" r:id="rId17"/>
    <p:sldId id="460" r:id="rId18"/>
    <p:sldId id="454" r:id="rId19"/>
    <p:sldId id="455" r:id="rId20"/>
    <p:sldId id="456" r:id="rId21"/>
    <p:sldId id="461" r:id="rId22"/>
    <p:sldId id="462" r:id="rId23"/>
    <p:sldId id="463" r:id="rId24"/>
    <p:sldId id="465" r:id="rId25"/>
    <p:sldId id="466" r:id="rId26"/>
    <p:sldId id="468" r:id="rId27"/>
    <p:sldId id="469" r:id="rId28"/>
    <p:sldId id="470" r:id="rId29"/>
    <p:sldId id="471" r:id="rId30"/>
    <p:sldId id="3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https://platform.openai.com/docs/assistants/how-it-works/polling-for-updates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https://platform.openai.com/docs/api-reference/runs/createRun</a:t>
            </a:r>
          </a:p>
          <a:p>
            <a:r>
              <a:rPr lang="en-US" dirty="0"/>
              <a:t>https://platform.openai.com/docs/assistants/overview/step-4-create-a-run</a:t>
            </a:r>
          </a:p>
          <a:p>
            <a:r>
              <a:rPr lang="en-US" dirty="0"/>
              <a:t>https://platform.openai.com/docs/api-reference/assistants-streaming/events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https://platform.openai.com/docs/assistants/how-it-works/thread-locks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https://platform.openai.com/docs/assistants/how-it-works/runs-and-run-steps</a:t>
            </a:r>
          </a:p>
          <a:p>
            <a:r>
              <a:rPr lang="en-US" dirty="0"/>
              <a:t>https://platform.openai.com/docs/assistants/overview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https://platform.openai.com/docs/api-reference/runs/createRun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https://platform.openai.com/docs/assistants/how-it-works/run-lifecycle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1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7:</a:t>
            </a:r>
            <a:br>
              <a:rPr lang="en-US" dirty="0"/>
            </a:br>
            <a:r>
              <a:rPr lang="en-US" dirty="0"/>
              <a:t>Working with Runs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5CA0-CF04-B8C1-BC89-2244A806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Messages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DF6A-CEDF-BEBF-3B1F-E45F53DE862A}"/>
              </a:ext>
            </a:extLst>
          </p:cNvPr>
          <p:cNvSpPr txBox="1"/>
          <p:nvPr/>
        </p:nvSpPr>
        <p:spPr>
          <a:xfrm>
            <a:off x="304800" y="1828800"/>
            <a:ext cx="11734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message in a specific thread using the client's message creation method.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ID of the thread where the message will be posted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Role of the entity posting the message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 is a penguin?"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The textual content of the message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"key"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"value"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Additional data associated with the message in key-value pairs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356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39A19-8178-5F9C-E50B-F80C1F0F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FCED0-061F-8851-73EF-1CBA9DAA9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Some Action!</a:t>
            </a:r>
          </a:p>
        </p:txBody>
      </p:sp>
    </p:spTree>
    <p:extLst>
      <p:ext uri="{BB962C8B-B14F-4D97-AF65-F5344CB8AC3E}">
        <p14:creationId xmlns:p14="http://schemas.microsoft.com/office/powerpoint/2010/main" val="83960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4CB8A-2020-53D3-AD04-E52734DF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0"/>
            <a:ext cx="8178164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082CFC6-4B70-B995-6CEE-E3AFB67D7888}"/>
              </a:ext>
            </a:extLst>
          </p:cNvPr>
          <p:cNvSpPr/>
          <p:nvPr/>
        </p:nvSpPr>
        <p:spPr>
          <a:xfrm>
            <a:off x="228600" y="4876800"/>
            <a:ext cx="25908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6418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F48C42-3212-ECD9-29C6-867BEFF3145B}"/>
              </a:ext>
            </a:extLst>
          </p:cNvPr>
          <p:cNvGrpSpPr/>
          <p:nvPr/>
        </p:nvGrpSpPr>
        <p:grpSpPr>
          <a:xfrm>
            <a:off x="1143000" y="1524000"/>
            <a:ext cx="10629900" cy="5181600"/>
            <a:chOff x="457200" y="978932"/>
            <a:chExt cx="10972800" cy="5802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DAA597-8DBB-1F70-4863-D3DF1793F8C2}"/>
                </a:ext>
              </a:extLst>
            </p:cNvPr>
            <p:cNvSpPr/>
            <p:nvPr/>
          </p:nvSpPr>
          <p:spPr>
            <a:xfrm>
              <a:off x="7696200" y="990600"/>
              <a:ext cx="3733800" cy="18288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ADB9FE-7AC4-E62D-2196-90EAF199875C}"/>
                </a:ext>
              </a:extLst>
            </p:cNvPr>
            <p:cNvSpPr txBox="1"/>
            <p:nvPr/>
          </p:nvSpPr>
          <p:spPr>
            <a:xfrm>
              <a:off x="7715250" y="978932"/>
              <a:ext cx="3371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ASSISTANT ONE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5DFB09-6478-67D6-18A5-00968E77417C}"/>
                </a:ext>
              </a:extLst>
            </p:cNvPr>
            <p:cNvSpPr/>
            <p:nvPr/>
          </p:nvSpPr>
          <p:spPr>
            <a:xfrm>
              <a:off x="457200" y="2590800"/>
              <a:ext cx="4648200" cy="24765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0F286E-323F-61B5-EDF6-C7586B9877FD}"/>
                </a:ext>
              </a:extLst>
            </p:cNvPr>
            <p:cNvSpPr txBox="1"/>
            <p:nvPr/>
          </p:nvSpPr>
          <p:spPr>
            <a:xfrm>
              <a:off x="485775" y="2590800"/>
              <a:ext cx="2807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THREAD ONE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D997CE-33ED-A51E-A72C-1EE916657F97}"/>
                </a:ext>
              </a:extLst>
            </p:cNvPr>
            <p:cNvSpPr/>
            <p:nvPr/>
          </p:nvSpPr>
          <p:spPr>
            <a:xfrm>
              <a:off x="7696200" y="2971800"/>
              <a:ext cx="3733800" cy="18288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8770B-EB0C-3259-DE97-4B08BBE1A701}"/>
                </a:ext>
              </a:extLst>
            </p:cNvPr>
            <p:cNvSpPr txBox="1"/>
            <p:nvPr/>
          </p:nvSpPr>
          <p:spPr>
            <a:xfrm>
              <a:off x="7715250" y="2960132"/>
              <a:ext cx="3487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ASSISTANT TWO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F41F4A-18AC-5042-E4A9-2B8E502961A6}"/>
                </a:ext>
              </a:extLst>
            </p:cNvPr>
            <p:cNvSpPr/>
            <p:nvPr/>
          </p:nvSpPr>
          <p:spPr>
            <a:xfrm>
              <a:off x="7677150" y="4953000"/>
              <a:ext cx="3733800" cy="18288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B167C3-E7C9-0801-72CE-AC911445CBB0}"/>
                </a:ext>
              </a:extLst>
            </p:cNvPr>
            <p:cNvSpPr txBox="1"/>
            <p:nvPr/>
          </p:nvSpPr>
          <p:spPr>
            <a:xfrm>
              <a:off x="7620000" y="4941332"/>
              <a:ext cx="38062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ASSISTANT THREE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7C2BE5-AA52-B80F-52FB-9C01CA7A56C4}"/>
                </a:ext>
              </a:extLst>
            </p:cNvPr>
            <p:cNvSpPr/>
            <p:nvPr/>
          </p:nvSpPr>
          <p:spPr>
            <a:xfrm>
              <a:off x="485775" y="3467099"/>
              <a:ext cx="2133600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ONE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F57279-97E2-DEB7-64D8-6824A121477A}"/>
                </a:ext>
              </a:extLst>
            </p:cNvPr>
            <p:cNvSpPr/>
            <p:nvPr/>
          </p:nvSpPr>
          <p:spPr>
            <a:xfrm>
              <a:off x="2776537" y="3467099"/>
              <a:ext cx="2133600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TWO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515A51-6C89-B643-BEBD-6985B8B951C1}"/>
                </a:ext>
              </a:extLst>
            </p:cNvPr>
            <p:cNvSpPr/>
            <p:nvPr/>
          </p:nvSpPr>
          <p:spPr>
            <a:xfrm>
              <a:off x="485775" y="4276724"/>
              <a:ext cx="2133600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THREE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0651BA-F1D4-B671-B095-4FFB606B330B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5105400" y="1905000"/>
              <a:ext cx="2590800" cy="192405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197392-23E2-5768-8D32-FEE4D543DE2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105400" y="3829050"/>
              <a:ext cx="2590800" cy="5715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F46EE7-4225-AB98-53A5-92FD7370358E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5105400" y="3829050"/>
              <a:ext cx="2571750" cy="203835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63D6B0-3308-C1AA-7017-809D0634B411}"/>
                </a:ext>
              </a:extLst>
            </p:cNvPr>
            <p:cNvSpPr txBox="1"/>
            <p:nvPr/>
          </p:nvSpPr>
          <p:spPr>
            <a:xfrm>
              <a:off x="6216964" y="330362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RUNS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35C70D4-950C-27DD-A958-0E1ADCF1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13" y="120642"/>
            <a:ext cx="10375015" cy="1066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BD80AE-8A7D-19A7-4EDE-9F240790A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6" y="1270574"/>
            <a:ext cx="7999867" cy="5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0106-2349-2065-746A-AEBD78BF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Simple Runs</a:t>
            </a:r>
            <a:br>
              <a:rPr lang="en-US" dirty="0"/>
            </a:br>
            <a:r>
              <a:rPr lang="en-US" dirty="0"/>
              <a:t>(Non-Streaming)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D5000-8008-8EE4-7897-10309295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Allons-y!</a:t>
            </a:r>
          </a:p>
        </p:txBody>
      </p:sp>
    </p:spTree>
    <p:extLst>
      <p:ext uri="{BB962C8B-B14F-4D97-AF65-F5344CB8AC3E}">
        <p14:creationId xmlns:p14="http://schemas.microsoft.com/office/powerpoint/2010/main" val="203932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EDBD0-7F8B-B841-C0EE-DF79C033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00" y="419100"/>
            <a:ext cx="9243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E8D1-5A43-F70B-E390-38CE813D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Simple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80183-565F-300B-0895-15F27AD380F4}"/>
              </a:ext>
            </a:extLst>
          </p:cNvPr>
          <p:cNvSpPr txBox="1"/>
          <p:nvPr/>
        </p:nvSpPr>
        <p:spPr>
          <a:xfrm>
            <a:off x="1524000" y="1981200"/>
            <a:ext cx="8458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34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ECCAF2-53E1-54B5-CE43-22DBCBD3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Run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A24A9-131A-AEF9-509D-872EE338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State of Our Run?</a:t>
            </a:r>
          </a:p>
        </p:txBody>
      </p:sp>
    </p:spTree>
    <p:extLst>
      <p:ext uri="{BB962C8B-B14F-4D97-AF65-F5344CB8AC3E}">
        <p14:creationId xmlns:p14="http://schemas.microsoft.com/office/powerpoint/2010/main" val="52644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AC4E-4819-D0E1-0C86-A5D493E5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Run Lifecycle</a:t>
            </a:r>
          </a:p>
        </p:txBody>
      </p:sp>
      <p:pic>
        <p:nvPicPr>
          <p:cNvPr id="1026" name="Picture 2" descr="Run lifecycle - diagram showing possible status transitions">
            <a:extLst>
              <a:ext uri="{FF2B5EF4-FFF2-40B4-BE49-F238E27FC236}">
                <a16:creationId xmlns:a16="http://schemas.microsoft.com/office/drawing/2014/main" id="{27DFC9AF-81B8-904C-936D-693B217A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12192000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8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0A191-1ED2-34E4-7CB8-75AEE2D3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94" y="0"/>
            <a:ext cx="7179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Brenda Cullerton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990725"/>
            <a:ext cx="8686800" cy="2876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400" dirty="0"/>
              <a:t>“She'd been killed by her own personal assistant, news that Charlotte believed had come as a terrible shock to everyone in the city except the thousands of other personal assistants who dreamed, daily, of doing the same thing.”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D7B30-C136-42E9-8DC6-033146D1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41" y="0"/>
            <a:ext cx="8501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10DA03-F458-8E1F-DA54-5A952728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Getting the Run Status Manually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403C2-AA2B-DB7B-C2CB-340496011CA2}"/>
              </a:ext>
            </a:extLst>
          </p:cNvPr>
          <p:cNvSpPr txBox="1"/>
          <p:nvPr/>
        </p:nvSpPr>
        <p:spPr>
          <a:xfrm>
            <a:off x="838200" y="2209800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runstatus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3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3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3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3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263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815F-070C-F860-9133-7EDB2C8D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Getting the Run Status Automatically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ABC40-AA5D-C90C-707C-D1B2A19384C7}"/>
              </a:ext>
            </a:extLst>
          </p:cNvPr>
          <p:cNvSpPr txBox="1"/>
          <p:nvPr/>
        </p:nvSpPr>
        <p:spPr>
          <a:xfrm>
            <a:off x="838200" y="2305615"/>
            <a:ext cx="11049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auto_run_and_poll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create_and_poll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86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0106-2349-2065-746A-AEBD78BF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Simple Runs</a:t>
            </a:r>
            <a:br>
              <a:rPr lang="en-US" dirty="0"/>
            </a:br>
            <a:r>
              <a:rPr lang="en-US" dirty="0"/>
              <a:t>(Streaming)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D5000-8008-8EE4-7897-10309295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Row, row, row your boat…</a:t>
            </a:r>
          </a:p>
        </p:txBody>
      </p:sp>
    </p:spTree>
    <p:extLst>
      <p:ext uri="{BB962C8B-B14F-4D97-AF65-F5344CB8AC3E}">
        <p14:creationId xmlns:p14="http://schemas.microsoft.com/office/powerpoint/2010/main" val="64405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EDBD0-7F8B-B841-C0EE-DF79C033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8600"/>
            <a:ext cx="7239000" cy="4714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3015F-C35C-0179-2CC4-76C8F0F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105400"/>
            <a:ext cx="73219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C868-9B1E-8AF7-A8F3-9FC81CA0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Simple Streaming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FA2AB-BD8D-88A8-7D38-C2640AADBCC7}"/>
              </a:ext>
            </a:extLst>
          </p:cNvPr>
          <p:cNvSpPr txBox="1"/>
          <p:nvPr/>
        </p:nvSpPr>
        <p:spPr>
          <a:xfrm>
            <a:off x="1295400" y="2090172"/>
            <a:ext cx="100203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new run with the stream option set to True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Attempt to create a new run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31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EE1F9-5FAE-9671-17F9-07EA91B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br>
              <a:rPr lang="en-US" dirty="0"/>
            </a:br>
            <a:r>
              <a:rPr lang="en-US" dirty="0"/>
              <a:t>Thread 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F703-9906-3C8F-213C-08B87442C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Teaching Threads to Wait Their Turn</a:t>
            </a:r>
          </a:p>
        </p:txBody>
      </p:sp>
    </p:spTree>
    <p:extLst>
      <p:ext uri="{BB962C8B-B14F-4D97-AF65-F5344CB8AC3E}">
        <p14:creationId xmlns:p14="http://schemas.microsoft.com/office/powerpoint/2010/main" val="304798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D09AE-E766-A213-9D04-CF5877BC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75" y="2238438"/>
            <a:ext cx="10288250" cy="2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64B2-9215-CAFD-F21F-346036B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Thread Lock Notification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36E4-97C7-B441-1A97-C53C0397A473}"/>
              </a:ext>
            </a:extLst>
          </p:cNvPr>
          <p:cNvSpPr txBox="1"/>
          <p:nvPr/>
        </p:nvSpPr>
        <p:spPr>
          <a:xfrm>
            <a:off x="190500" y="1811953"/>
            <a:ext cx="11811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Function to check if there is an active run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check_active_run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Fetch runs for the thread and check their status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active_runs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active_runs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in_progress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"queued"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except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OpenAIError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"Failed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to check runs: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BC94-72F5-4544-3E7D-1E99F87D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Waiting Your 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8B007-4752-A044-3F23-93B616ED2B34}"/>
              </a:ext>
            </a:extLst>
          </p:cNvPr>
          <p:cNvSpPr txBox="1"/>
          <p:nvPr/>
        </p:nvSpPr>
        <p:spPr>
          <a:xfrm>
            <a:off x="381000" y="1828800"/>
            <a:ext cx="11658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Wait until there is no active run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check_active_run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"Waiting for the existing run to complete..."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time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sleep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Wait for 10 seconds before checking again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Once no active runs are detected, proceed to create a new run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"Creating a new run..."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8415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23D7F-3F5D-EF47-C3DD-0D5C5EAB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744068"/>
            <a:ext cx="4648200" cy="20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Warning Stamp Vector (PNG Transparent, SVG) | OnlyGFX.com">
            <a:extLst>
              <a:ext uri="{FF2B5EF4-FFF2-40B4-BE49-F238E27FC236}">
                <a16:creationId xmlns:a16="http://schemas.microsoft.com/office/drawing/2014/main" id="{81098EAA-A0EF-BF37-A64E-2F11337E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6200"/>
            <a:ext cx="4876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4 Warning Stamp Vector (PNG Transparent, SVG) | OnlyGFX.com">
            <a:extLst>
              <a:ext uri="{FF2B5EF4-FFF2-40B4-BE49-F238E27FC236}">
                <a16:creationId xmlns:a16="http://schemas.microsoft.com/office/drawing/2014/main" id="{153B76F5-5756-C128-B4CF-AF956C5B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62375"/>
            <a:ext cx="4876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AE58F-D1DD-77F0-A17F-4EA7ADBB5EF6}"/>
              </a:ext>
            </a:extLst>
          </p:cNvPr>
          <p:cNvSpPr txBox="1"/>
          <p:nvPr/>
        </p:nvSpPr>
        <p:spPr>
          <a:xfrm>
            <a:off x="2057400" y="2723257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Watch your spending as you work with the API’s. Costs can get reasonably high if you aren’t careful.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1A06F-8EC9-F749-FB39-BBED42EE5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6" y="3800475"/>
            <a:ext cx="2362199" cy="29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3A1A2-B106-2911-0E23-FDF35B55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70" y="1381219"/>
            <a:ext cx="9331660" cy="40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36F3F-8AA5-E677-5F2D-8E32DD1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Assistants, Threads &amp; </a:t>
            </a:r>
            <a:br>
              <a:rPr lang="en-US" dirty="0"/>
            </a:br>
            <a:r>
              <a:rPr lang="en-US" dirty="0"/>
              <a:t>Messages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16B7-71B8-6278-F38E-3D48789E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Make Some More Objects!</a:t>
            </a:r>
          </a:p>
        </p:txBody>
      </p:sp>
    </p:spTree>
    <p:extLst>
      <p:ext uri="{BB962C8B-B14F-4D97-AF65-F5344CB8AC3E}">
        <p14:creationId xmlns:p14="http://schemas.microsoft.com/office/powerpoint/2010/main" val="18951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BDD-11FF-11FC-D6B8-E9BF8100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Assistants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C1C17-491E-AF3A-BE37-F196BEC0457E}"/>
              </a:ext>
            </a:extLst>
          </p:cNvPr>
          <p:cNvSpPr txBox="1"/>
          <p:nvPr/>
        </p:nvSpPr>
        <p:spPr>
          <a:xfrm>
            <a:off x="1219200" y="1371600"/>
            <a:ext cx="10363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assistant.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helpful assistant."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"Run Tester Assistant"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holds_threads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likes_threads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holds_messages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likes_messages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87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5E70-4356-A64E-B405-73163F0D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Threads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6472E-E3E3-052E-FA6A-B07054407103}"/>
              </a:ext>
            </a:extLst>
          </p:cNvPr>
          <p:cNvSpPr txBox="1"/>
          <p:nvPr/>
        </p:nvSpPr>
        <p:spPr>
          <a:xfrm>
            <a:off x="1524000" y="1905000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thread using the OpenAI API and store it in a variable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The metadata specifies a user identifier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"abc123"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27003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11455</TotalTime>
  <Words>1060</Words>
  <Application>Microsoft Office PowerPoint</Application>
  <PresentationFormat>Widescreen</PresentationFormat>
  <Paragraphs>134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Candara</vt:lpstr>
      <vt:lpstr>Consolas</vt:lpstr>
      <vt:lpstr>Tech Computer 16x9</vt:lpstr>
      <vt:lpstr>Working with Assistants Part 7: Working with Runs</vt:lpstr>
      <vt:lpstr>Brenda Cullerton</vt:lpstr>
      <vt:lpstr>PowerPoint Presentation</vt:lpstr>
      <vt:lpstr>Membership has its privileges</vt:lpstr>
      <vt:lpstr>PowerPoint Presentation</vt:lpstr>
      <vt:lpstr>PowerPoint Presentation</vt:lpstr>
      <vt:lpstr>Creating Assistants, Threads &amp;  Messages Review</vt:lpstr>
      <vt:lpstr>Demo: Creating Assistants Review</vt:lpstr>
      <vt:lpstr>Demo: Creating Threads Review</vt:lpstr>
      <vt:lpstr>Demo: Creating Messages Review</vt:lpstr>
      <vt:lpstr>Understanding Runs</vt:lpstr>
      <vt:lpstr>PowerPoint Presentation</vt:lpstr>
      <vt:lpstr>PowerPoint Presentation</vt:lpstr>
      <vt:lpstr>Creating Simple Runs (Non-Streaming)</vt:lpstr>
      <vt:lpstr>PowerPoint Presentation</vt:lpstr>
      <vt:lpstr>Demo: Creating a Simple Run</vt:lpstr>
      <vt:lpstr>Retrieving Run Status</vt:lpstr>
      <vt:lpstr>Run Lifecycle</vt:lpstr>
      <vt:lpstr>PowerPoint Presentation</vt:lpstr>
      <vt:lpstr>PowerPoint Presentation</vt:lpstr>
      <vt:lpstr>Demo: Getting the Run Status Manually</vt:lpstr>
      <vt:lpstr>Demo: Getting the Run Status Automatically</vt:lpstr>
      <vt:lpstr>Creating Simple Runs (Streaming)</vt:lpstr>
      <vt:lpstr>PowerPoint Presentation</vt:lpstr>
      <vt:lpstr>Demo: Creating a Simple Streaming Run</vt:lpstr>
      <vt:lpstr>Dealing with  Thread Locks</vt:lpstr>
      <vt:lpstr>PowerPoint Presentation</vt:lpstr>
      <vt:lpstr>Demo: Thread Lock Notification</vt:lpstr>
      <vt:lpstr>Demo: Waiting Your Turn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7: Working with Runs</dc:title>
  <cp:lastModifiedBy>Zain Naboulsi</cp:lastModifiedBy>
  <cp:revision>1</cp:revision>
  <dcterms:created xsi:type="dcterms:W3CDTF">2024-02-05T00:50:55Z</dcterms:created>
  <dcterms:modified xsi:type="dcterms:W3CDTF">2024-05-14T03:01:32Z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