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7" r:id="rId3"/>
    <p:sldId id="395" r:id="rId4"/>
    <p:sldId id="396" r:id="rId5"/>
    <p:sldId id="401" r:id="rId6"/>
    <p:sldId id="413" r:id="rId7"/>
    <p:sldId id="436" r:id="rId8"/>
    <p:sldId id="431" r:id="rId9"/>
    <p:sldId id="432" r:id="rId10"/>
    <p:sldId id="415" r:id="rId11"/>
    <p:sldId id="362" r:id="rId12"/>
    <p:sldId id="437" r:id="rId13"/>
    <p:sldId id="441" r:id="rId14"/>
    <p:sldId id="442" r:id="rId15"/>
    <p:sldId id="414" r:id="rId16"/>
    <p:sldId id="438" r:id="rId17"/>
    <p:sldId id="416" r:id="rId18"/>
    <p:sldId id="439" r:id="rId19"/>
    <p:sldId id="443" r:id="rId20"/>
    <p:sldId id="440" r:id="rId21"/>
    <p:sldId id="445" r:id="rId22"/>
    <p:sldId id="3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808" autoAdjust="0"/>
  </p:normalViewPr>
  <p:slideViewPr>
    <p:cSldViewPr>
      <p:cViewPr varScale="1">
        <p:scale>
          <a:sx n="100" d="100"/>
          <a:sy n="100" d="100"/>
        </p:scale>
        <p:origin x="2622" y="9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2735805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https://platform.openai.com/docs/api-reference/messages/createMessage</a:t>
            </a:r>
          </a:p>
        </p:txBody>
      </p:sp>
      <p:sp>
        <p:nvSpPr>
          <p:cNvPr id="4" name="Slide Number Placeholder 3"/>
          <p:cNvSpPr>
            <a:spLocks noGrp="1"/>
          </p:cNvSpPr>
          <p:nvPr>
            <p:ph type="sldNum" sz="quarter" idx="5"/>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368184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https://www.youtube.com/channel/UC35ZpwldGw7ZJ5R-2sLijzw</a:t>
            </a:r>
          </a:p>
        </p:txBody>
      </p:sp>
      <p:sp>
        <p:nvSpPr>
          <p:cNvPr id="4" name="Slide Number Placeholder 3"/>
          <p:cNvSpPr>
            <a:spLocks noGrp="1"/>
          </p:cNvSpPr>
          <p:nvPr>
            <p:ph type="sldNum" sz="quarter" idx="5"/>
          </p:nvPr>
        </p:nvSpPr>
        <p:spPr/>
        <p:txBody>
          <a:bodyPr/>
          <a:lstStyle/>
          <a:p>
            <a:fld id="{87B3A593-3E8F-4379-9F73-F236B8A380CB}" type="slidenum">
              <a:rPr lang="en-US" smtClean="0"/>
              <a:t>3</a:t>
            </a:fld>
            <a:endParaRPr lang="en-US"/>
          </a:p>
        </p:txBody>
      </p:sp>
    </p:spTree>
    <p:extLst>
      <p:ext uri="{BB962C8B-B14F-4D97-AF65-F5344CB8AC3E}">
        <p14:creationId xmlns:p14="http://schemas.microsoft.com/office/powerpoint/2010/main" val="126932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https://www.youtube.com/channel/UC35ZpwldGw7ZJ5R-2sLijzw/join</a:t>
            </a:r>
          </a:p>
        </p:txBody>
      </p:sp>
      <p:sp>
        <p:nvSpPr>
          <p:cNvPr id="4" name="Slide Number Placeholder 3"/>
          <p:cNvSpPr>
            <a:spLocks noGrp="1"/>
          </p:cNvSpPr>
          <p:nvPr>
            <p:ph type="sldNum" sz="quarter" idx="5"/>
          </p:nvPr>
        </p:nvSpPr>
        <p:spPr/>
        <p:txBody>
          <a:bodyPr/>
          <a:lstStyle/>
          <a:p>
            <a:fld id="{87B3A593-3E8F-4379-9F73-F236B8A380CB}" type="slidenum">
              <a:rPr lang="en-US" smtClean="0"/>
              <a:t>4</a:t>
            </a:fld>
            <a:endParaRPr lang="en-US"/>
          </a:p>
        </p:txBody>
      </p:sp>
    </p:spTree>
    <p:extLst>
      <p:ext uri="{BB962C8B-B14F-4D97-AF65-F5344CB8AC3E}">
        <p14:creationId xmlns:p14="http://schemas.microsoft.com/office/powerpoint/2010/main" val="1804841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https://platform.openai.com/docs/api-reference/assistants/createAssistant</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3126734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https://platform.openai.com/docs/assistants/how-it-works</a:t>
            </a:r>
          </a:p>
        </p:txBody>
      </p:sp>
      <p:sp>
        <p:nvSpPr>
          <p:cNvPr id="4" name="Slide Number Placeholder 3"/>
          <p:cNvSpPr>
            <a:spLocks noGrp="1"/>
          </p:cNvSpPr>
          <p:nvPr>
            <p:ph type="sldNum" sz="quarter" idx="5"/>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3140930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https://platform.openai.com/docs/assistants/overview/step-3-add-a-message-to-the-thread</a:t>
            </a:r>
          </a:p>
        </p:txBody>
      </p:sp>
      <p:sp>
        <p:nvSpPr>
          <p:cNvPr id="4" name="Slide Number Placeholder 3"/>
          <p:cNvSpPr>
            <a:spLocks noGrp="1"/>
          </p:cNvSpPr>
          <p:nvPr>
            <p:ph type="sldNum" sz="quarter" idx="5"/>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2427895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https://platform.openai.com/docs/models/gpt-4-turbo-and-gpt-4</a:t>
            </a:r>
          </a:p>
          <a:p>
            <a:r>
              <a:rPr lang="en-US" dirty="0"/>
              <a:t>https://platform.openai.com/docs/models/gpt-3-5-turbo</a:t>
            </a:r>
          </a:p>
        </p:txBody>
      </p:sp>
      <p:sp>
        <p:nvSpPr>
          <p:cNvPr id="4" name="Slide Number Placeholder 3"/>
          <p:cNvSpPr>
            <a:spLocks noGrp="1"/>
          </p:cNvSpPr>
          <p:nvPr>
            <p:ph type="sldNum" sz="quarter" idx="5"/>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3545033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https://platform.openai.com/docs/api-reference/messages/object</a:t>
            </a:r>
          </a:p>
        </p:txBody>
      </p:sp>
      <p:sp>
        <p:nvSpPr>
          <p:cNvPr id="4" name="Slide Number Placeholder 3"/>
          <p:cNvSpPr>
            <a:spLocks noGrp="1"/>
          </p:cNvSpPr>
          <p:nvPr>
            <p:ph type="sldNum" sz="quarter" idx="5"/>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246024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https://platform.openai.com/docs/api-reference/messages/object</a:t>
            </a:r>
          </a:p>
        </p:txBody>
      </p:sp>
      <p:sp>
        <p:nvSpPr>
          <p:cNvPr id="4" name="Slide Number Placeholder 3"/>
          <p:cNvSpPr>
            <a:spLocks noGrp="1"/>
          </p:cNvSpPr>
          <p:nvPr>
            <p:ph type="sldNum" sz="quarter" idx="5"/>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805738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5/12/2024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5/12/2024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5/12/2024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5/12/2024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24199"/>
            <a:ext cx="10363200" cy="2514601"/>
          </a:xfrm>
        </p:spPr>
        <p:txBody>
          <a:bodyPr>
            <a:normAutofit/>
          </a:bodyPr>
          <a:lstStyle/>
          <a:p>
            <a:r>
              <a:rPr lang="en-US" dirty="0"/>
              <a:t>Working with</a:t>
            </a:r>
            <a:br>
              <a:rPr lang="en-US" dirty="0"/>
            </a:br>
            <a:r>
              <a:rPr lang="en-US" dirty="0"/>
              <a:t>Assistants Part 5:</a:t>
            </a:r>
            <a:br>
              <a:rPr lang="en-US" dirty="0"/>
            </a:br>
            <a:r>
              <a:rPr lang="en-US" dirty="0"/>
              <a:t>Creating Messages</a:t>
            </a:r>
            <a:endParaRPr dirty="0"/>
          </a:p>
        </p:txBody>
      </p:sp>
      <p:pic>
        <p:nvPicPr>
          <p:cNvPr id="5" name="Picture 4">
            <a:extLst>
              <a:ext uri="{FF2B5EF4-FFF2-40B4-BE49-F238E27FC236}">
                <a16:creationId xmlns:a16="http://schemas.microsoft.com/office/drawing/2014/main" id="{46B1794F-67A6-D6E5-DBB7-4585D6190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7000" y="3429000"/>
            <a:ext cx="1711037" cy="1711037"/>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4F48C42-3212-ECD9-29C6-867BEFF3145B}"/>
              </a:ext>
            </a:extLst>
          </p:cNvPr>
          <p:cNvGrpSpPr/>
          <p:nvPr/>
        </p:nvGrpSpPr>
        <p:grpSpPr>
          <a:xfrm>
            <a:off x="781050" y="1447800"/>
            <a:ext cx="10629900" cy="5181600"/>
            <a:chOff x="457200" y="978932"/>
            <a:chExt cx="10972800" cy="5802868"/>
          </a:xfrm>
        </p:grpSpPr>
        <p:sp>
          <p:nvSpPr>
            <p:cNvPr id="5" name="Rectangle 4">
              <a:extLst>
                <a:ext uri="{FF2B5EF4-FFF2-40B4-BE49-F238E27FC236}">
                  <a16:creationId xmlns:a16="http://schemas.microsoft.com/office/drawing/2014/main" id="{9EDAA597-8DBB-1F70-4863-D3DF1793F8C2}"/>
                </a:ext>
              </a:extLst>
            </p:cNvPr>
            <p:cNvSpPr/>
            <p:nvPr/>
          </p:nvSpPr>
          <p:spPr>
            <a:xfrm>
              <a:off x="7696200" y="990600"/>
              <a:ext cx="3733800" cy="18288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5ADB9FE-7AC4-E62D-2196-90EAF199875C}"/>
                </a:ext>
              </a:extLst>
            </p:cNvPr>
            <p:cNvSpPr txBox="1"/>
            <p:nvPr/>
          </p:nvSpPr>
          <p:spPr>
            <a:xfrm>
              <a:off x="7715250" y="978932"/>
              <a:ext cx="3371820" cy="646331"/>
            </a:xfrm>
            <a:prstGeom prst="rect">
              <a:avLst/>
            </a:prstGeom>
            <a:noFill/>
          </p:spPr>
          <p:txBody>
            <a:bodyPr wrap="none" rtlCol="0">
              <a:spAutoFit/>
            </a:bodyPr>
            <a:lstStyle/>
            <a:p>
              <a:r>
                <a:rPr lang="en-US" sz="3600" b="1" dirty="0"/>
                <a:t>ASSISTANT ONE</a:t>
              </a:r>
            </a:p>
          </p:txBody>
        </p:sp>
        <p:sp>
          <p:nvSpPr>
            <p:cNvPr id="7" name="Rectangle 6">
              <a:extLst>
                <a:ext uri="{FF2B5EF4-FFF2-40B4-BE49-F238E27FC236}">
                  <a16:creationId xmlns:a16="http://schemas.microsoft.com/office/drawing/2014/main" id="{B75DFB09-6478-67D6-18A5-00968E77417C}"/>
                </a:ext>
              </a:extLst>
            </p:cNvPr>
            <p:cNvSpPr/>
            <p:nvPr/>
          </p:nvSpPr>
          <p:spPr>
            <a:xfrm>
              <a:off x="457200" y="2590800"/>
              <a:ext cx="4648200" cy="24765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E0F286E-323F-61B5-EDF6-C7586B9877FD}"/>
                </a:ext>
              </a:extLst>
            </p:cNvPr>
            <p:cNvSpPr txBox="1"/>
            <p:nvPr/>
          </p:nvSpPr>
          <p:spPr>
            <a:xfrm>
              <a:off x="485775" y="2590800"/>
              <a:ext cx="2807179" cy="646331"/>
            </a:xfrm>
            <a:prstGeom prst="rect">
              <a:avLst/>
            </a:prstGeom>
            <a:noFill/>
          </p:spPr>
          <p:txBody>
            <a:bodyPr wrap="none" rtlCol="0">
              <a:spAutoFit/>
            </a:bodyPr>
            <a:lstStyle/>
            <a:p>
              <a:r>
                <a:rPr lang="en-US" sz="3600" b="1" dirty="0"/>
                <a:t>THREAD ONE</a:t>
              </a:r>
            </a:p>
          </p:txBody>
        </p:sp>
        <p:sp>
          <p:nvSpPr>
            <p:cNvPr id="9" name="Rectangle 8">
              <a:extLst>
                <a:ext uri="{FF2B5EF4-FFF2-40B4-BE49-F238E27FC236}">
                  <a16:creationId xmlns:a16="http://schemas.microsoft.com/office/drawing/2014/main" id="{34D997CE-33ED-A51E-A72C-1EE916657F97}"/>
                </a:ext>
              </a:extLst>
            </p:cNvPr>
            <p:cNvSpPr/>
            <p:nvPr/>
          </p:nvSpPr>
          <p:spPr>
            <a:xfrm>
              <a:off x="7696200" y="2971800"/>
              <a:ext cx="3733800" cy="18288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98770B-EB0C-3259-DE97-4B08BBE1A701}"/>
                </a:ext>
              </a:extLst>
            </p:cNvPr>
            <p:cNvSpPr txBox="1"/>
            <p:nvPr/>
          </p:nvSpPr>
          <p:spPr>
            <a:xfrm>
              <a:off x="7715250" y="2960132"/>
              <a:ext cx="3487237" cy="646331"/>
            </a:xfrm>
            <a:prstGeom prst="rect">
              <a:avLst/>
            </a:prstGeom>
            <a:noFill/>
          </p:spPr>
          <p:txBody>
            <a:bodyPr wrap="none" rtlCol="0">
              <a:spAutoFit/>
            </a:bodyPr>
            <a:lstStyle/>
            <a:p>
              <a:r>
                <a:rPr lang="en-US" sz="3600" b="1" dirty="0"/>
                <a:t>ASSISTANT TWO</a:t>
              </a:r>
            </a:p>
          </p:txBody>
        </p:sp>
        <p:sp>
          <p:nvSpPr>
            <p:cNvPr id="11" name="Rectangle 10">
              <a:extLst>
                <a:ext uri="{FF2B5EF4-FFF2-40B4-BE49-F238E27FC236}">
                  <a16:creationId xmlns:a16="http://schemas.microsoft.com/office/drawing/2014/main" id="{FCF41F4A-18AC-5042-E4A9-2B8E502961A6}"/>
                </a:ext>
              </a:extLst>
            </p:cNvPr>
            <p:cNvSpPr/>
            <p:nvPr/>
          </p:nvSpPr>
          <p:spPr>
            <a:xfrm>
              <a:off x="7677150" y="4953000"/>
              <a:ext cx="3733800" cy="18288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DB167C3-E7C9-0801-72CE-AC911445CBB0}"/>
                </a:ext>
              </a:extLst>
            </p:cNvPr>
            <p:cNvSpPr txBox="1"/>
            <p:nvPr/>
          </p:nvSpPr>
          <p:spPr>
            <a:xfrm>
              <a:off x="7620000" y="4941332"/>
              <a:ext cx="3806235" cy="646331"/>
            </a:xfrm>
            <a:prstGeom prst="rect">
              <a:avLst/>
            </a:prstGeom>
            <a:noFill/>
          </p:spPr>
          <p:txBody>
            <a:bodyPr wrap="none" rtlCol="0">
              <a:spAutoFit/>
            </a:bodyPr>
            <a:lstStyle/>
            <a:p>
              <a:r>
                <a:rPr lang="en-US" sz="3600" b="1" dirty="0"/>
                <a:t>ASSISTANT THREE</a:t>
              </a:r>
            </a:p>
          </p:txBody>
        </p:sp>
        <p:sp>
          <p:nvSpPr>
            <p:cNvPr id="13" name="Rectangle 12">
              <a:extLst>
                <a:ext uri="{FF2B5EF4-FFF2-40B4-BE49-F238E27FC236}">
                  <a16:creationId xmlns:a16="http://schemas.microsoft.com/office/drawing/2014/main" id="{287C2BE5-AA52-B80F-52FB-9C01CA7A56C4}"/>
                </a:ext>
              </a:extLst>
            </p:cNvPr>
            <p:cNvSpPr/>
            <p:nvPr/>
          </p:nvSpPr>
          <p:spPr>
            <a:xfrm>
              <a:off x="485775" y="3467099"/>
              <a:ext cx="2133600"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MESSAGE ONE</a:t>
              </a:r>
            </a:p>
          </p:txBody>
        </p:sp>
        <p:sp>
          <p:nvSpPr>
            <p:cNvPr id="14" name="Rectangle 13">
              <a:extLst>
                <a:ext uri="{FF2B5EF4-FFF2-40B4-BE49-F238E27FC236}">
                  <a16:creationId xmlns:a16="http://schemas.microsoft.com/office/drawing/2014/main" id="{C3F57279-97E2-DEB7-64D8-6824A121477A}"/>
                </a:ext>
              </a:extLst>
            </p:cNvPr>
            <p:cNvSpPr/>
            <p:nvPr/>
          </p:nvSpPr>
          <p:spPr>
            <a:xfrm>
              <a:off x="2776537" y="3467099"/>
              <a:ext cx="2133600"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MESSAGE TWO</a:t>
              </a:r>
            </a:p>
          </p:txBody>
        </p:sp>
        <p:sp>
          <p:nvSpPr>
            <p:cNvPr id="15" name="Rectangle 14">
              <a:extLst>
                <a:ext uri="{FF2B5EF4-FFF2-40B4-BE49-F238E27FC236}">
                  <a16:creationId xmlns:a16="http://schemas.microsoft.com/office/drawing/2014/main" id="{57515A51-6C89-B643-BEBD-6985B8B951C1}"/>
                </a:ext>
              </a:extLst>
            </p:cNvPr>
            <p:cNvSpPr/>
            <p:nvPr/>
          </p:nvSpPr>
          <p:spPr>
            <a:xfrm>
              <a:off x="485775" y="4276724"/>
              <a:ext cx="2133600"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MESSAGE THREE</a:t>
              </a:r>
            </a:p>
          </p:txBody>
        </p:sp>
        <p:cxnSp>
          <p:nvCxnSpPr>
            <p:cNvPr id="18" name="Straight Arrow Connector 17">
              <a:extLst>
                <a:ext uri="{FF2B5EF4-FFF2-40B4-BE49-F238E27FC236}">
                  <a16:creationId xmlns:a16="http://schemas.microsoft.com/office/drawing/2014/main" id="{520651BA-F1D4-B671-B095-4FFB606B330B}"/>
                </a:ext>
              </a:extLst>
            </p:cNvPr>
            <p:cNvCxnSpPr>
              <a:cxnSpLocks/>
              <a:stCxn id="7" idx="3"/>
              <a:endCxn id="5" idx="1"/>
            </p:cNvCxnSpPr>
            <p:nvPr/>
          </p:nvCxnSpPr>
          <p:spPr>
            <a:xfrm flipV="1">
              <a:off x="5105400" y="1905000"/>
              <a:ext cx="2590800" cy="1924050"/>
            </a:xfrm>
            <a:prstGeom prst="straightConnector1">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8197392-23E2-5768-8D32-FEE4D543DE2A}"/>
                </a:ext>
              </a:extLst>
            </p:cNvPr>
            <p:cNvCxnSpPr>
              <a:cxnSpLocks/>
              <a:stCxn id="7" idx="3"/>
              <a:endCxn id="9" idx="1"/>
            </p:cNvCxnSpPr>
            <p:nvPr/>
          </p:nvCxnSpPr>
          <p:spPr>
            <a:xfrm>
              <a:off x="5105400" y="3829050"/>
              <a:ext cx="2590800" cy="57150"/>
            </a:xfrm>
            <a:prstGeom prst="straightConnector1">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6F46EE7-4225-AB98-53A5-92FD7370358E}"/>
                </a:ext>
              </a:extLst>
            </p:cNvPr>
            <p:cNvCxnSpPr>
              <a:cxnSpLocks/>
              <a:stCxn id="7" idx="3"/>
              <a:endCxn id="11" idx="1"/>
            </p:cNvCxnSpPr>
            <p:nvPr/>
          </p:nvCxnSpPr>
          <p:spPr>
            <a:xfrm>
              <a:off x="5105400" y="3829050"/>
              <a:ext cx="2571750" cy="2038350"/>
            </a:xfrm>
            <a:prstGeom prst="straightConnector1">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163D6B0-3308-C1AA-7017-809D0634B411}"/>
                </a:ext>
              </a:extLst>
            </p:cNvPr>
            <p:cNvSpPr txBox="1"/>
            <p:nvPr/>
          </p:nvSpPr>
          <p:spPr>
            <a:xfrm>
              <a:off x="6216964" y="3303627"/>
              <a:ext cx="755335" cy="369332"/>
            </a:xfrm>
            <a:prstGeom prst="rect">
              <a:avLst/>
            </a:prstGeom>
            <a:noFill/>
          </p:spPr>
          <p:txBody>
            <a:bodyPr wrap="none" rtlCol="0">
              <a:spAutoFit/>
            </a:bodyPr>
            <a:lstStyle/>
            <a:p>
              <a:r>
                <a:rPr lang="en-US" b="1" dirty="0"/>
                <a:t>RUNS</a:t>
              </a:r>
            </a:p>
          </p:txBody>
        </p:sp>
      </p:grpSp>
      <p:pic>
        <p:nvPicPr>
          <p:cNvPr id="3" name="Picture 2">
            <a:extLst>
              <a:ext uri="{FF2B5EF4-FFF2-40B4-BE49-F238E27FC236}">
                <a16:creationId xmlns:a16="http://schemas.microsoft.com/office/drawing/2014/main" id="{4BEEC1F3-54C8-206A-34DE-8BE06E37F87B}"/>
              </a:ext>
            </a:extLst>
          </p:cNvPr>
          <p:cNvPicPr>
            <a:picLocks noChangeAspect="1"/>
          </p:cNvPicPr>
          <p:nvPr/>
        </p:nvPicPr>
        <p:blipFill>
          <a:blip r:embed="rId3"/>
          <a:stretch>
            <a:fillRect/>
          </a:stretch>
        </p:blipFill>
        <p:spPr>
          <a:xfrm>
            <a:off x="577093" y="65717"/>
            <a:ext cx="11037814" cy="1170330"/>
          </a:xfrm>
          <a:prstGeom prst="rect">
            <a:avLst/>
          </a:prstGeom>
        </p:spPr>
      </p:pic>
    </p:spTree>
    <p:extLst>
      <p:ext uri="{BB962C8B-B14F-4D97-AF65-F5344CB8AC3E}">
        <p14:creationId xmlns:p14="http://schemas.microsoft.com/office/powerpoint/2010/main" val="285975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E968D42-0DE5-2531-C4CE-CA570317C87F}"/>
              </a:ext>
            </a:extLst>
          </p:cNvPr>
          <p:cNvGrpSpPr/>
          <p:nvPr/>
        </p:nvGrpSpPr>
        <p:grpSpPr>
          <a:xfrm>
            <a:off x="3436884" y="299103"/>
            <a:ext cx="6310519" cy="6259795"/>
            <a:chOff x="5257108" y="538655"/>
            <a:chExt cx="5827531" cy="5780690"/>
          </a:xfrm>
        </p:grpSpPr>
        <p:sp>
          <p:nvSpPr>
            <p:cNvPr id="3" name="Rectangle 2">
              <a:extLst>
                <a:ext uri="{FF2B5EF4-FFF2-40B4-BE49-F238E27FC236}">
                  <a16:creationId xmlns:a16="http://schemas.microsoft.com/office/drawing/2014/main" id="{BC70DED1-FF99-09B9-5270-23CFE16E1D22}"/>
                </a:ext>
              </a:extLst>
            </p:cNvPr>
            <p:cNvSpPr/>
            <p:nvPr/>
          </p:nvSpPr>
          <p:spPr>
            <a:xfrm>
              <a:off x="5257108" y="1799896"/>
              <a:ext cx="1017565" cy="451944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Context Window</a:t>
              </a:r>
            </a:p>
          </p:txBody>
        </p:sp>
        <p:sp>
          <p:nvSpPr>
            <p:cNvPr id="4" name="Rectangle 3">
              <a:extLst>
                <a:ext uri="{FF2B5EF4-FFF2-40B4-BE49-F238E27FC236}">
                  <a16:creationId xmlns:a16="http://schemas.microsoft.com/office/drawing/2014/main" id="{FF882934-8992-2B7E-5B26-E2A4174D19AB}"/>
                </a:ext>
              </a:extLst>
            </p:cNvPr>
            <p:cNvSpPr/>
            <p:nvPr/>
          </p:nvSpPr>
          <p:spPr>
            <a:xfrm>
              <a:off x="6274673" y="538655"/>
              <a:ext cx="1797269" cy="578069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t>
              </a:r>
            </a:p>
            <a:p>
              <a:pPr algn="ctr"/>
              <a:r>
                <a:rPr lang="en-US" dirty="0"/>
                <a:t>Older</a:t>
              </a:r>
            </a:p>
            <a:p>
              <a:pPr algn="ctr"/>
              <a:endParaRPr lang="en-US" dirty="0"/>
            </a:p>
            <a:p>
              <a:pPr algn="ctr"/>
              <a:r>
                <a:rPr lang="en-US" dirty="0"/>
                <a:t>Entire Conversation</a:t>
              </a:r>
            </a:p>
            <a:p>
              <a:pPr algn="ctr"/>
              <a:endParaRPr lang="en-US" dirty="0"/>
            </a:p>
            <a:p>
              <a:pPr algn="ctr"/>
              <a:r>
                <a:rPr lang="en-US" dirty="0"/>
                <a:t>Newer</a:t>
              </a:r>
            </a:p>
            <a:p>
              <a:pPr algn="ctr"/>
              <a:r>
                <a:rPr lang="en-US" dirty="0" err="1"/>
                <a:t>vvvv</a:t>
              </a:r>
              <a:endParaRPr lang="en-US" dirty="0"/>
            </a:p>
          </p:txBody>
        </p:sp>
        <p:sp>
          <p:nvSpPr>
            <p:cNvPr id="5" name="Right Brace 4">
              <a:extLst>
                <a:ext uri="{FF2B5EF4-FFF2-40B4-BE49-F238E27FC236}">
                  <a16:creationId xmlns:a16="http://schemas.microsoft.com/office/drawing/2014/main" id="{B2F0D98D-FF01-2DDE-652F-302375D66C47}"/>
                </a:ext>
              </a:extLst>
            </p:cNvPr>
            <p:cNvSpPr/>
            <p:nvPr/>
          </p:nvSpPr>
          <p:spPr>
            <a:xfrm>
              <a:off x="8071942" y="538655"/>
              <a:ext cx="1187669" cy="126124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2F2F27A-B1C5-583E-CB2A-2E5839D8BF53}"/>
                </a:ext>
              </a:extLst>
            </p:cNvPr>
            <p:cNvSpPr txBox="1"/>
            <p:nvPr/>
          </p:nvSpPr>
          <p:spPr>
            <a:xfrm>
              <a:off x="9314411" y="966952"/>
              <a:ext cx="1770228" cy="369332"/>
            </a:xfrm>
            <a:prstGeom prst="rect">
              <a:avLst/>
            </a:prstGeom>
            <a:noFill/>
          </p:spPr>
          <p:txBody>
            <a:bodyPr wrap="none" rtlCol="0">
              <a:spAutoFit/>
            </a:bodyPr>
            <a:lstStyle/>
            <a:p>
              <a:r>
                <a:rPr lang="en-US" dirty="0"/>
                <a:t>Lost Conversation</a:t>
              </a:r>
            </a:p>
          </p:txBody>
        </p:sp>
      </p:grpSp>
    </p:spTree>
    <p:extLst>
      <p:ext uri="{BB962C8B-B14F-4D97-AF65-F5344CB8AC3E}">
        <p14:creationId xmlns:p14="http://schemas.microsoft.com/office/powerpoint/2010/main" val="285755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AF68E-2AEA-6386-7406-795C33C33D18}"/>
              </a:ext>
            </a:extLst>
          </p:cNvPr>
          <p:cNvPicPr>
            <a:picLocks noChangeAspect="1"/>
          </p:cNvPicPr>
          <p:nvPr/>
        </p:nvPicPr>
        <p:blipFill>
          <a:blip r:embed="rId3"/>
          <a:stretch>
            <a:fillRect/>
          </a:stretch>
        </p:blipFill>
        <p:spPr>
          <a:xfrm>
            <a:off x="1419809" y="609600"/>
            <a:ext cx="9352381" cy="2552381"/>
          </a:xfrm>
          <a:prstGeom prst="rect">
            <a:avLst/>
          </a:prstGeom>
        </p:spPr>
      </p:pic>
      <p:pic>
        <p:nvPicPr>
          <p:cNvPr id="7" name="Picture 6">
            <a:extLst>
              <a:ext uri="{FF2B5EF4-FFF2-40B4-BE49-F238E27FC236}">
                <a16:creationId xmlns:a16="http://schemas.microsoft.com/office/drawing/2014/main" id="{C7346A63-9381-5CC1-3A28-8AA3A297A771}"/>
              </a:ext>
            </a:extLst>
          </p:cNvPr>
          <p:cNvPicPr>
            <a:picLocks noChangeAspect="1"/>
          </p:cNvPicPr>
          <p:nvPr/>
        </p:nvPicPr>
        <p:blipFill>
          <a:blip r:embed="rId4"/>
          <a:stretch>
            <a:fillRect/>
          </a:stretch>
        </p:blipFill>
        <p:spPr>
          <a:xfrm>
            <a:off x="1524570" y="3429000"/>
            <a:ext cx="9142857" cy="2914286"/>
          </a:xfrm>
          <a:prstGeom prst="rect">
            <a:avLst/>
          </a:prstGeom>
        </p:spPr>
      </p:pic>
    </p:spTree>
    <p:extLst>
      <p:ext uri="{BB962C8B-B14F-4D97-AF65-F5344CB8AC3E}">
        <p14:creationId xmlns:p14="http://schemas.microsoft.com/office/powerpoint/2010/main" val="165139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75B25A-0C47-683D-C45D-EE68F719E811}"/>
              </a:ext>
            </a:extLst>
          </p:cNvPr>
          <p:cNvPicPr>
            <a:picLocks noChangeAspect="1"/>
          </p:cNvPicPr>
          <p:nvPr/>
        </p:nvPicPr>
        <p:blipFill>
          <a:blip r:embed="rId3"/>
          <a:stretch>
            <a:fillRect/>
          </a:stretch>
        </p:blipFill>
        <p:spPr>
          <a:xfrm>
            <a:off x="2903764" y="0"/>
            <a:ext cx="6384471" cy="6858000"/>
          </a:xfrm>
          <a:prstGeom prst="rect">
            <a:avLst/>
          </a:prstGeom>
        </p:spPr>
      </p:pic>
    </p:spTree>
    <p:extLst>
      <p:ext uri="{BB962C8B-B14F-4D97-AF65-F5344CB8AC3E}">
        <p14:creationId xmlns:p14="http://schemas.microsoft.com/office/powerpoint/2010/main" val="349289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A9307-FD7A-ED20-1151-62C839E7E186}"/>
              </a:ext>
            </a:extLst>
          </p:cNvPr>
          <p:cNvPicPr>
            <a:picLocks noChangeAspect="1"/>
          </p:cNvPicPr>
          <p:nvPr/>
        </p:nvPicPr>
        <p:blipFill>
          <a:blip r:embed="rId3"/>
          <a:stretch>
            <a:fillRect/>
          </a:stretch>
        </p:blipFill>
        <p:spPr>
          <a:xfrm>
            <a:off x="2176695" y="76200"/>
            <a:ext cx="7838610" cy="6695897"/>
          </a:xfrm>
          <a:prstGeom prst="rect">
            <a:avLst/>
          </a:prstGeom>
        </p:spPr>
      </p:pic>
    </p:spTree>
    <p:extLst>
      <p:ext uri="{BB962C8B-B14F-4D97-AF65-F5344CB8AC3E}">
        <p14:creationId xmlns:p14="http://schemas.microsoft.com/office/powerpoint/2010/main" val="73918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88F98B-D54E-A53E-9D8D-DAADFF192B9A}"/>
              </a:ext>
            </a:extLst>
          </p:cNvPr>
          <p:cNvSpPr>
            <a:spLocks noGrp="1"/>
          </p:cNvSpPr>
          <p:nvPr>
            <p:ph type="title"/>
          </p:nvPr>
        </p:nvSpPr>
        <p:spPr/>
        <p:txBody>
          <a:bodyPr/>
          <a:lstStyle/>
          <a:p>
            <a:r>
              <a:rPr lang="en-US" dirty="0"/>
              <a:t>Creating Messages</a:t>
            </a:r>
          </a:p>
        </p:txBody>
      </p:sp>
      <p:sp>
        <p:nvSpPr>
          <p:cNvPr id="4" name="Text Placeholder 3">
            <a:extLst>
              <a:ext uri="{FF2B5EF4-FFF2-40B4-BE49-F238E27FC236}">
                <a16:creationId xmlns:a16="http://schemas.microsoft.com/office/drawing/2014/main" id="{B7817888-7C01-5828-CC0E-2395F05BDF0D}"/>
              </a:ext>
            </a:extLst>
          </p:cNvPr>
          <p:cNvSpPr>
            <a:spLocks noGrp="1"/>
          </p:cNvSpPr>
          <p:nvPr>
            <p:ph type="body" idx="1"/>
          </p:nvPr>
        </p:nvSpPr>
        <p:spPr/>
        <p:txBody>
          <a:bodyPr/>
          <a:lstStyle/>
          <a:p>
            <a:r>
              <a:rPr lang="en-US" dirty="0"/>
              <a:t>Stuff We Want to Say</a:t>
            </a:r>
          </a:p>
        </p:txBody>
      </p:sp>
    </p:spTree>
    <p:extLst>
      <p:ext uri="{BB962C8B-B14F-4D97-AF65-F5344CB8AC3E}">
        <p14:creationId xmlns:p14="http://schemas.microsoft.com/office/powerpoint/2010/main" val="284271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9409F8-E79B-2AA3-9691-39EE65E4FFAE}"/>
              </a:ext>
            </a:extLst>
          </p:cNvPr>
          <p:cNvPicPr>
            <a:picLocks noChangeAspect="1"/>
          </p:cNvPicPr>
          <p:nvPr/>
        </p:nvPicPr>
        <p:blipFill>
          <a:blip r:embed="rId2"/>
          <a:stretch>
            <a:fillRect/>
          </a:stretch>
        </p:blipFill>
        <p:spPr>
          <a:xfrm>
            <a:off x="3347275" y="0"/>
            <a:ext cx="5497450" cy="6858000"/>
          </a:xfrm>
          <a:prstGeom prst="rect">
            <a:avLst/>
          </a:prstGeom>
        </p:spPr>
      </p:pic>
    </p:spTree>
    <p:extLst>
      <p:ext uri="{BB962C8B-B14F-4D97-AF65-F5344CB8AC3E}">
        <p14:creationId xmlns:p14="http://schemas.microsoft.com/office/powerpoint/2010/main" val="92772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80C7-20BE-516F-430D-D1138AF51C31}"/>
              </a:ext>
            </a:extLst>
          </p:cNvPr>
          <p:cNvSpPr>
            <a:spLocks noGrp="1"/>
          </p:cNvSpPr>
          <p:nvPr>
            <p:ph type="title"/>
          </p:nvPr>
        </p:nvSpPr>
        <p:spPr/>
        <p:txBody>
          <a:bodyPr/>
          <a:lstStyle/>
          <a:p>
            <a:r>
              <a:rPr lang="en-US" dirty="0"/>
              <a:t>Demo:</a:t>
            </a:r>
            <a:br>
              <a:rPr lang="en-US" dirty="0"/>
            </a:br>
            <a:r>
              <a:rPr lang="en-US" dirty="0"/>
              <a:t>Creating Our First Message</a:t>
            </a:r>
          </a:p>
        </p:txBody>
      </p:sp>
      <p:sp>
        <p:nvSpPr>
          <p:cNvPr id="5" name="TextBox 4">
            <a:extLst>
              <a:ext uri="{FF2B5EF4-FFF2-40B4-BE49-F238E27FC236}">
                <a16:creationId xmlns:a16="http://schemas.microsoft.com/office/drawing/2014/main" id="{EAB44CE1-9EAF-8D53-6849-A8E6E950E5C8}"/>
              </a:ext>
            </a:extLst>
          </p:cNvPr>
          <p:cNvSpPr txBox="1"/>
          <p:nvPr/>
        </p:nvSpPr>
        <p:spPr>
          <a:xfrm>
            <a:off x="1219200" y="2090172"/>
            <a:ext cx="10744200" cy="2677656"/>
          </a:xfrm>
          <a:prstGeom prst="rect">
            <a:avLst/>
          </a:prstGeom>
          <a:noFill/>
        </p:spPr>
        <p:txBody>
          <a:bodyPr wrap="square">
            <a:spAutoFit/>
          </a:bodyPr>
          <a:lstStyle/>
          <a:p>
            <a:r>
              <a:rPr lang="en-US" sz="2800" b="0" dirty="0">
                <a:solidFill>
                  <a:srgbClr val="9CDCFE"/>
                </a:solidFill>
                <a:effectLst/>
                <a:highlight>
                  <a:srgbClr val="000000"/>
                </a:highlight>
                <a:latin typeface="Consolas" panose="020B0609020204030204" pitchFamily="49" charset="0"/>
              </a:rPr>
              <a:t>message</a:t>
            </a:r>
            <a:r>
              <a:rPr lang="en-US" sz="2800" b="0" dirty="0">
                <a:solidFill>
                  <a:srgbClr val="FFFFFF"/>
                </a:solidFill>
                <a:effectLst/>
                <a:highlight>
                  <a:srgbClr val="000000"/>
                </a:highlight>
                <a:latin typeface="Consolas" panose="020B0609020204030204" pitchFamily="49" charset="0"/>
              </a:rPr>
              <a:t> </a:t>
            </a:r>
            <a:r>
              <a:rPr lang="en-US" sz="2800" b="0" dirty="0">
                <a:solidFill>
                  <a:srgbClr val="D4D4D4"/>
                </a:solidFill>
                <a:effectLst/>
                <a:highlight>
                  <a:srgbClr val="000000"/>
                </a:highlight>
                <a:latin typeface="Consolas" panose="020B0609020204030204" pitchFamily="49" charset="0"/>
              </a:rPr>
              <a:t>=</a:t>
            </a:r>
            <a:r>
              <a:rPr lang="en-US" sz="2800" b="0" dirty="0">
                <a:solidFill>
                  <a:srgbClr val="FFFFFF"/>
                </a:solidFill>
                <a:effectLst/>
                <a:highlight>
                  <a:srgbClr val="000000"/>
                </a:highlight>
                <a:latin typeface="Consolas" panose="020B0609020204030204" pitchFamily="49" charset="0"/>
              </a:rPr>
              <a:t> </a:t>
            </a:r>
            <a:r>
              <a:rPr lang="en-US" sz="2800" b="0" dirty="0" err="1">
                <a:solidFill>
                  <a:srgbClr val="9CDCFE"/>
                </a:solidFill>
                <a:effectLst/>
                <a:highlight>
                  <a:srgbClr val="000000"/>
                </a:highlight>
                <a:latin typeface="Consolas" panose="020B0609020204030204" pitchFamily="49" charset="0"/>
              </a:rPr>
              <a:t>client</a:t>
            </a:r>
            <a:r>
              <a:rPr lang="en-US" sz="2800" b="0" dirty="0" err="1">
                <a:solidFill>
                  <a:srgbClr val="FFFFFF"/>
                </a:solidFill>
                <a:effectLst/>
                <a:highlight>
                  <a:srgbClr val="000000"/>
                </a:highlight>
                <a:latin typeface="Consolas" panose="020B0609020204030204" pitchFamily="49" charset="0"/>
              </a:rPr>
              <a:t>.</a:t>
            </a:r>
            <a:r>
              <a:rPr lang="en-US" sz="2800" b="0" dirty="0" err="1">
                <a:solidFill>
                  <a:srgbClr val="9CDCFE"/>
                </a:solidFill>
                <a:effectLst/>
                <a:highlight>
                  <a:srgbClr val="000000"/>
                </a:highlight>
                <a:latin typeface="Consolas" panose="020B0609020204030204" pitchFamily="49" charset="0"/>
              </a:rPr>
              <a:t>beta</a:t>
            </a:r>
            <a:r>
              <a:rPr lang="en-US" sz="2800" b="0" dirty="0" err="1">
                <a:solidFill>
                  <a:srgbClr val="FFFFFF"/>
                </a:solidFill>
                <a:effectLst/>
                <a:highlight>
                  <a:srgbClr val="000000"/>
                </a:highlight>
                <a:latin typeface="Consolas" panose="020B0609020204030204" pitchFamily="49" charset="0"/>
              </a:rPr>
              <a:t>.</a:t>
            </a:r>
            <a:r>
              <a:rPr lang="en-US" sz="2800" b="0" dirty="0" err="1">
                <a:solidFill>
                  <a:srgbClr val="9CDCFE"/>
                </a:solidFill>
                <a:effectLst/>
                <a:highlight>
                  <a:srgbClr val="000000"/>
                </a:highlight>
                <a:latin typeface="Consolas" panose="020B0609020204030204" pitchFamily="49" charset="0"/>
              </a:rPr>
              <a:t>threads</a:t>
            </a:r>
            <a:r>
              <a:rPr lang="en-US" sz="2800" b="0" dirty="0" err="1">
                <a:solidFill>
                  <a:srgbClr val="FFFFFF"/>
                </a:solidFill>
                <a:effectLst/>
                <a:highlight>
                  <a:srgbClr val="000000"/>
                </a:highlight>
                <a:latin typeface="Consolas" panose="020B0609020204030204" pitchFamily="49" charset="0"/>
              </a:rPr>
              <a:t>.</a:t>
            </a:r>
            <a:r>
              <a:rPr lang="en-US" sz="2800" b="0" dirty="0" err="1">
                <a:solidFill>
                  <a:srgbClr val="9CDCFE"/>
                </a:solidFill>
                <a:effectLst/>
                <a:highlight>
                  <a:srgbClr val="000000"/>
                </a:highlight>
                <a:latin typeface="Consolas" panose="020B0609020204030204" pitchFamily="49" charset="0"/>
              </a:rPr>
              <a:t>messages</a:t>
            </a:r>
            <a:r>
              <a:rPr lang="en-US" sz="2800" b="0" dirty="0" err="1">
                <a:solidFill>
                  <a:srgbClr val="FFFFFF"/>
                </a:solidFill>
                <a:effectLst/>
                <a:highlight>
                  <a:srgbClr val="000000"/>
                </a:highlight>
                <a:latin typeface="Consolas" panose="020B0609020204030204" pitchFamily="49" charset="0"/>
              </a:rPr>
              <a:t>.</a:t>
            </a:r>
            <a:r>
              <a:rPr lang="en-US" sz="2800" b="0" dirty="0" err="1">
                <a:solidFill>
                  <a:srgbClr val="DCDCAA"/>
                </a:solidFill>
                <a:effectLst/>
                <a:highlight>
                  <a:srgbClr val="000000"/>
                </a:highlight>
                <a:latin typeface="Consolas" panose="020B0609020204030204" pitchFamily="49" charset="0"/>
              </a:rPr>
              <a:t>create</a:t>
            </a:r>
            <a:r>
              <a:rPr lang="en-US" sz="2800" b="0" dirty="0">
                <a:solidFill>
                  <a:srgbClr val="FFFFFF"/>
                </a:solidFill>
                <a:effectLst/>
                <a:highlight>
                  <a:srgbClr val="000000"/>
                </a:highlight>
                <a:latin typeface="Consolas" panose="020B0609020204030204" pitchFamily="49" charset="0"/>
              </a:rPr>
              <a:t>(</a:t>
            </a:r>
          </a:p>
          <a:p>
            <a:r>
              <a:rPr lang="en-US" sz="2800" b="0" dirty="0">
                <a:solidFill>
                  <a:srgbClr val="FFFFFF"/>
                </a:solidFill>
                <a:effectLst/>
                <a:highlight>
                  <a:srgbClr val="000000"/>
                </a:highlight>
                <a:latin typeface="Consolas" panose="020B0609020204030204" pitchFamily="49" charset="0"/>
              </a:rPr>
              <a:t>  </a:t>
            </a:r>
            <a:r>
              <a:rPr lang="en-US" sz="2800" b="0" dirty="0" err="1">
                <a:solidFill>
                  <a:srgbClr val="9CDCFE"/>
                </a:solidFill>
                <a:effectLst/>
                <a:highlight>
                  <a:srgbClr val="000000"/>
                </a:highlight>
                <a:latin typeface="Consolas" panose="020B0609020204030204" pitchFamily="49" charset="0"/>
              </a:rPr>
              <a:t>thread_id</a:t>
            </a:r>
            <a:r>
              <a:rPr lang="en-US" sz="2800" b="0" dirty="0">
                <a:solidFill>
                  <a:srgbClr val="D4D4D4"/>
                </a:solidFill>
                <a:effectLst/>
                <a:highlight>
                  <a:srgbClr val="000000"/>
                </a:highlight>
                <a:latin typeface="Consolas" panose="020B0609020204030204" pitchFamily="49" charset="0"/>
              </a:rPr>
              <a:t>=</a:t>
            </a:r>
            <a:r>
              <a:rPr lang="en-US" sz="2800" b="0" dirty="0">
                <a:solidFill>
                  <a:srgbClr val="9CDCFE"/>
                </a:solidFill>
                <a:effectLst/>
                <a:highlight>
                  <a:srgbClr val="000000"/>
                </a:highlight>
                <a:latin typeface="Consolas" panose="020B0609020204030204" pitchFamily="49" charset="0"/>
              </a:rPr>
              <a:t>thread_holding_messages</a:t>
            </a:r>
            <a:r>
              <a:rPr lang="en-US" sz="2800" b="0" dirty="0">
                <a:solidFill>
                  <a:srgbClr val="FFFFFF"/>
                </a:solidFill>
                <a:effectLst/>
                <a:highlight>
                  <a:srgbClr val="000000"/>
                </a:highlight>
                <a:latin typeface="Consolas" panose="020B0609020204030204" pitchFamily="49" charset="0"/>
              </a:rPr>
              <a:t>.</a:t>
            </a:r>
            <a:r>
              <a:rPr lang="en-US" sz="2800" b="0" dirty="0">
                <a:solidFill>
                  <a:srgbClr val="9CDCFE"/>
                </a:solidFill>
                <a:effectLst/>
                <a:highlight>
                  <a:srgbClr val="000000"/>
                </a:highlight>
                <a:latin typeface="Consolas" panose="020B0609020204030204" pitchFamily="49" charset="0"/>
              </a:rPr>
              <a:t>id</a:t>
            </a:r>
            <a:r>
              <a:rPr lang="en-US" sz="2800" b="0" dirty="0">
                <a:solidFill>
                  <a:srgbClr val="FFFFFF"/>
                </a:solidFill>
                <a:effectLst/>
                <a:highlight>
                  <a:srgbClr val="000000"/>
                </a:highlight>
                <a:latin typeface="Consolas" panose="020B0609020204030204" pitchFamily="49" charset="0"/>
              </a:rPr>
              <a:t>,</a:t>
            </a:r>
          </a:p>
          <a:p>
            <a:r>
              <a:rPr lang="en-US" sz="2800" b="0" dirty="0">
                <a:solidFill>
                  <a:srgbClr val="FFFFFF"/>
                </a:solidFill>
                <a:effectLst/>
                <a:highlight>
                  <a:srgbClr val="000000"/>
                </a:highlight>
                <a:latin typeface="Consolas" panose="020B0609020204030204" pitchFamily="49" charset="0"/>
              </a:rPr>
              <a:t>  </a:t>
            </a:r>
            <a:r>
              <a:rPr lang="en-US" sz="2800" b="0" dirty="0">
                <a:solidFill>
                  <a:srgbClr val="9CDCFE"/>
                </a:solidFill>
                <a:effectLst/>
                <a:highlight>
                  <a:srgbClr val="000000"/>
                </a:highlight>
                <a:latin typeface="Consolas" panose="020B0609020204030204" pitchFamily="49" charset="0"/>
              </a:rPr>
              <a:t>role</a:t>
            </a:r>
            <a:r>
              <a:rPr lang="en-US" sz="2800" b="0" dirty="0">
                <a:solidFill>
                  <a:srgbClr val="D4D4D4"/>
                </a:solidFill>
                <a:effectLst/>
                <a:highlight>
                  <a:srgbClr val="000000"/>
                </a:highlight>
                <a:latin typeface="Consolas" panose="020B0609020204030204" pitchFamily="49" charset="0"/>
              </a:rPr>
              <a:t>=</a:t>
            </a:r>
            <a:r>
              <a:rPr lang="en-US" sz="2800" b="0" dirty="0">
                <a:solidFill>
                  <a:srgbClr val="CE9178"/>
                </a:solidFill>
                <a:effectLst/>
                <a:highlight>
                  <a:srgbClr val="000000"/>
                </a:highlight>
                <a:latin typeface="Consolas" panose="020B0609020204030204" pitchFamily="49" charset="0"/>
              </a:rPr>
              <a:t>"user"</a:t>
            </a:r>
            <a:r>
              <a:rPr lang="en-US" sz="2800" b="0" dirty="0">
                <a:solidFill>
                  <a:srgbClr val="FFFFFF"/>
                </a:solidFill>
                <a:effectLst/>
                <a:highlight>
                  <a:srgbClr val="000000"/>
                </a:highlight>
                <a:latin typeface="Consolas" panose="020B0609020204030204" pitchFamily="49" charset="0"/>
              </a:rPr>
              <a:t>,</a:t>
            </a:r>
          </a:p>
          <a:p>
            <a:r>
              <a:rPr lang="en-US" sz="2800" b="0" dirty="0">
                <a:solidFill>
                  <a:srgbClr val="FFFFFF"/>
                </a:solidFill>
                <a:effectLst/>
                <a:highlight>
                  <a:srgbClr val="000000"/>
                </a:highlight>
                <a:latin typeface="Consolas" panose="020B0609020204030204" pitchFamily="49" charset="0"/>
              </a:rPr>
              <a:t>  </a:t>
            </a:r>
            <a:r>
              <a:rPr lang="en-US" sz="2800" b="0" dirty="0">
                <a:solidFill>
                  <a:srgbClr val="9CDCFE"/>
                </a:solidFill>
                <a:effectLst/>
                <a:highlight>
                  <a:srgbClr val="000000"/>
                </a:highlight>
                <a:latin typeface="Consolas" panose="020B0609020204030204" pitchFamily="49" charset="0"/>
              </a:rPr>
              <a:t>content</a:t>
            </a:r>
            <a:r>
              <a:rPr lang="en-US" sz="2800" b="0" dirty="0">
                <a:solidFill>
                  <a:srgbClr val="D4D4D4"/>
                </a:solidFill>
                <a:effectLst/>
                <a:highlight>
                  <a:srgbClr val="000000"/>
                </a:highlight>
                <a:latin typeface="Consolas" panose="020B0609020204030204" pitchFamily="49" charset="0"/>
              </a:rPr>
              <a:t>=</a:t>
            </a:r>
            <a:r>
              <a:rPr lang="en-US" sz="2800" b="0" dirty="0">
                <a:solidFill>
                  <a:srgbClr val="CE9178"/>
                </a:solidFill>
                <a:effectLst/>
                <a:highlight>
                  <a:srgbClr val="000000"/>
                </a:highlight>
                <a:latin typeface="Consolas" panose="020B0609020204030204" pitchFamily="49" charset="0"/>
              </a:rPr>
              <a:t>"What is a penguin?"</a:t>
            </a:r>
            <a:r>
              <a:rPr lang="en-US" sz="2800" b="0" dirty="0">
                <a:solidFill>
                  <a:srgbClr val="FFFFFF"/>
                </a:solidFill>
                <a:effectLst/>
                <a:highlight>
                  <a:srgbClr val="000000"/>
                </a:highlight>
                <a:latin typeface="Consolas" panose="020B0609020204030204" pitchFamily="49" charset="0"/>
              </a:rPr>
              <a:t>,</a:t>
            </a:r>
          </a:p>
          <a:p>
            <a:r>
              <a:rPr lang="en-US" sz="2800" b="0" dirty="0">
                <a:solidFill>
                  <a:srgbClr val="FFFFFF"/>
                </a:solidFill>
                <a:effectLst/>
                <a:highlight>
                  <a:srgbClr val="000000"/>
                </a:highlight>
                <a:latin typeface="Consolas" panose="020B0609020204030204" pitchFamily="49" charset="0"/>
              </a:rPr>
              <a:t>  </a:t>
            </a:r>
            <a:r>
              <a:rPr lang="en-US" sz="2800" b="0" dirty="0">
                <a:solidFill>
                  <a:srgbClr val="9CDCFE"/>
                </a:solidFill>
                <a:effectLst/>
                <a:highlight>
                  <a:srgbClr val="000000"/>
                </a:highlight>
                <a:latin typeface="Consolas" panose="020B0609020204030204" pitchFamily="49" charset="0"/>
              </a:rPr>
              <a:t>metadata</a:t>
            </a:r>
            <a:r>
              <a:rPr lang="en-US" sz="2800" b="0" dirty="0">
                <a:solidFill>
                  <a:srgbClr val="D4D4D4"/>
                </a:solidFill>
                <a:effectLst/>
                <a:highlight>
                  <a:srgbClr val="000000"/>
                </a:highlight>
                <a:latin typeface="Consolas" panose="020B0609020204030204" pitchFamily="49" charset="0"/>
              </a:rPr>
              <a:t>=</a:t>
            </a:r>
            <a:r>
              <a:rPr lang="en-US" sz="2800" b="0" dirty="0">
                <a:solidFill>
                  <a:srgbClr val="FFFFFF"/>
                </a:solidFill>
                <a:effectLst/>
                <a:highlight>
                  <a:srgbClr val="000000"/>
                </a:highlight>
                <a:latin typeface="Consolas" panose="020B0609020204030204" pitchFamily="49" charset="0"/>
              </a:rPr>
              <a:t>{</a:t>
            </a:r>
            <a:r>
              <a:rPr lang="en-US" sz="2800" b="0" dirty="0">
                <a:solidFill>
                  <a:srgbClr val="CE9178"/>
                </a:solidFill>
                <a:effectLst/>
                <a:highlight>
                  <a:srgbClr val="000000"/>
                </a:highlight>
                <a:latin typeface="Consolas" panose="020B0609020204030204" pitchFamily="49" charset="0"/>
              </a:rPr>
              <a:t>"key"</a:t>
            </a:r>
            <a:r>
              <a:rPr lang="en-US" sz="2800" b="0" dirty="0">
                <a:solidFill>
                  <a:srgbClr val="FFFFFF"/>
                </a:solidFill>
                <a:effectLst/>
                <a:highlight>
                  <a:srgbClr val="000000"/>
                </a:highlight>
                <a:latin typeface="Consolas" panose="020B0609020204030204" pitchFamily="49" charset="0"/>
              </a:rPr>
              <a:t>: </a:t>
            </a:r>
            <a:r>
              <a:rPr lang="en-US" sz="2800" b="0" dirty="0">
                <a:solidFill>
                  <a:srgbClr val="CE9178"/>
                </a:solidFill>
                <a:effectLst/>
                <a:highlight>
                  <a:srgbClr val="000000"/>
                </a:highlight>
                <a:latin typeface="Consolas" panose="020B0609020204030204" pitchFamily="49" charset="0"/>
              </a:rPr>
              <a:t>"value"</a:t>
            </a:r>
            <a:r>
              <a:rPr lang="en-US" sz="2800" b="0" dirty="0">
                <a:solidFill>
                  <a:srgbClr val="FFFFFF"/>
                </a:solidFill>
                <a:effectLst/>
                <a:highlight>
                  <a:srgbClr val="000000"/>
                </a:highlight>
                <a:latin typeface="Consolas" panose="020B0609020204030204" pitchFamily="49" charset="0"/>
              </a:rPr>
              <a:t>}</a:t>
            </a:r>
          </a:p>
          <a:p>
            <a:r>
              <a:rPr lang="en-US" sz="28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2263914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56F6AD-B4B9-CC93-4289-FC7B3EDF7866}"/>
              </a:ext>
            </a:extLst>
          </p:cNvPr>
          <p:cNvPicPr>
            <a:picLocks noChangeAspect="1"/>
          </p:cNvPicPr>
          <p:nvPr/>
        </p:nvPicPr>
        <p:blipFill>
          <a:blip r:embed="rId2"/>
          <a:stretch>
            <a:fillRect/>
          </a:stretch>
        </p:blipFill>
        <p:spPr>
          <a:xfrm>
            <a:off x="2401038" y="0"/>
            <a:ext cx="7389923" cy="6858000"/>
          </a:xfrm>
          <a:prstGeom prst="rect">
            <a:avLst/>
          </a:prstGeom>
        </p:spPr>
      </p:pic>
    </p:spTree>
    <p:extLst>
      <p:ext uri="{BB962C8B-B14F-4D97-AF65-F5344CB8AC3E}">
        <p14:creationId xmlns:p14="http://schemas.microsoft.com/office/powerpoint/2010/main" val="253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7EF4-FEDA-FCBC-9B0C-D8023D368FE2}"/>
              </a:ext>
            </a:extLst>
          </p:cNvPr>
          <p:cNvSpPr>
            <a:spLocks noGrp="1"/>
          </p:cNvSpPr>
          <p:nvPr>
            <p:ph type="title"/>
          </p:nvPr>
        </p:nvSpPr>
        <p:spPr>
          <a:xfrm>
            <a:off x="1524000" y="0"/>
            <a:ext cx="9144000" cy="1143000"/>
          </a:xfrm>
        </p:spPr>
        <p:txBody>
          <a:bodyPr/>
          <a:lstStyle/>
          <a:p>
            <a:r>
              <a:rPr lang="en-US" dirty="0"/>
              <a:t>Demo:</a:t>
            </a:r>
            <a:br>
              <a:rPr lang="en-US" dirty="0"/>
            </a:br>
            <a:r>
              <a:rPr lang="en-US" dirty="0"/>
              <a:t>Creating a Message for Vision</a:t>
            </a:r>
          </a:p>
        </p:txBody>
      </p:sp>
      <p:sp>
        <p:nvSpPr>
          <p:cNvPr id="4" name="TextBox 3">
            <a:extLst>
              <a:ext uri="{FF2B5EF4-FFF2-40B4-BE49-F238E27FC236}">
                <a16:creationId xmlns:a16="http://schemas.microsoft.com/office/drawing/2014/main" id="{36C881CD-AAC8-1BF0-F78B-B4C4343B7010}"/>
              </a:ext>
            </a:extLst>
          </p:cNvPr>
          <p:cNvSpPr txBox="1"/>
          <p:nvPr/>
        </p:nvSpPr>
        <p:spPr>
          <a:xfrm>
            <a:off x="1447800" y="1219200"/>
            <a:ext cx="9296400" cy="5632311"/>
          </a:xfrm>
          <a:prstGeom prst="rect">
            <a:avLst/>
          </a:prstGeom>
          <a:noFill/>
        </p:spPr>
        <p:txBody>
          <a:bodyPr wrap="square">
            <a:spAutoFit/>
          </a:bodyPr>
          <a:lstStyle/>
          <a:p>
            <a:r>
              <a:rPr lang="en-US" sz="1500" b="0" dirty="0">
                <a:solidFill>
                  <a:srgbClr val="9CDCFE"/>
                </a:solidFill>
                <a:effectLst/>
                <a:highlight>
                  <a:srgbClr val="000000"/>
                </a:highlight>
                <a:latin typeface="Consolas" panose="020B0609020204030204" pitchFamily="49" charset="0"/>
              </a:rPr>
              <a:t>file</a:t>
            </a:r>
            <a:r>
              <a:rPr lang="en-US" sz="1500" b="0" dirty="0">
                <a:solidFill>
                  <a:srgbClr val="FFFFFF"/>
                </a:solidFill>
                <a:effectLst/>
                <a:highlight>
                  <a:srgbClr val="000000"/>
                </a:highlight>
                <a:latin typeface="Consolas" panose="020B0609020204030204" pitchFamily="49" charset="0"/>
              </a:rPr>
              <a:t> </a:t>
            </a:r>
            <a:r>
              <a:rPr lang="en-US" sz="1500" b="0" dirty="0">
                <a:solidFill>
                  <a:srgbClr val="D4D4D4"/>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 </a:t>
            </a:r>
            <a:r>
              <a:rPr lang="en-US" sz="1500" b="0" dirty="0" err="1">
                <a:solidFill>
                  <a:srgbClr val="9CDCFE"/>
                </a:solidFill>
                <a:effectLst/>
                <a:highlight>
                  <a:srgbClr val="000000"/>
                </a:highlight>
                <a:latin typeface="Consolas" panose="020B0609020204030204" pitchFamily="49" charset="0"/>
              </a:rPr>
              <a:t>client</a:t>
            </a:r>
            <a:r>
              <a:rPr lang="en-US" sz="1500" b="0" dirty="0" err="1">
                <a:solidFill>
                  <a:srgbClr val="FFFFFF"/>
                </a:solidFill>
                <a:effectLst/>
                <a:highlight>
                  <a:srgbClr val="000000"/>
                </a:highlight>
                <a:latin typeface="Consolas" panose="020B0609020204030204" pitchFamily="49" charset="0"/>
              </a:rPr>
              <a:t>.</a:t>
            </a:r>
            <a:r>
              <a:rPr lang="en-US" sz="1500" b="0" dirty="0" err="1">
                <a:solidFill>
                  <a:srgbClr val="9CDCFE"/>
                </a:solidFill>
                <a:effectLst/>
                <a:highlight>
                  <a:srgbClr val="000000"/>
                </a:highlight>
                <a:latin typeface="Consolas" panose="020B0609020204030204" pitchFamily="49" charset="0"/>
              </a:rPr>
              <a:t>files</a:t>
            </a:r>
            <a:r>
              <a:rPr lang="en-US" sz="1500" b="0" dirty="0" err="1">
                <a:solidFill>
                  <a:srgbClr val="FFFFFF"/>
                </a:solidFill>
                <a:effectLst/>
                <a:highlight>
                  <a:srgbClr val="000000"/>
                </a:highlight>
                <a:latin typeface="Consolas" panose="020B0609020204030204" pitchFamily="49" charset="0"/>
              </a:rPr>
              <a:t>.</a:t>
            </a:r>
            <a:r>
              <a:rPr lang="en-US" sz="1500" b="0" dirty="0" err="1">
                <a:solidFill>
                  <a:srgbClr val="DCDCAA"/>
                </a:solidFill>
                <a:effectLst/>
                <a:highlight>
                  <a:srgbClr val="000000"/>
                </a:highlight>
                <a:latin typeface="Consolas" panose="020B0609020204030204" pitchFamily="49" charset="0"/>
              </a:rPr>
              <a:t>create</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9CDCFE"/>
                </a:solidFill>
                <a:effectLst/>
                <a:highlight>
                  <a:srgbClr val="000000"/>
                </a:highlight>
                <a:latin typeface="Consolas" panose="020B0609020204030204" pitchFamily="49" charset="0"/>
              </a:rPr>
              <a:t>file</a:t>
            </a:r>
            <a:r>
              <a:rPr lang="en-US" sz="1500" b="0" dirty="0">
                <a:solidFill>
                  <a:srgbClr val="D4D4D4"/>
                </a:solidFill>
                <a:effectLst/>
                <a:highlight>
                  <a:srgbClr val="000000"/>
                </a:highlight>
                <a:latin typeface="Consolas" panose="020B0609020204030204" pitchFamily="49" charset="0"/>
              </a:rPr>
              <a:t>=</a:t>
            </a:r>
            <a:r>
              <a:rPr lang="en-US" sz="1500" b="0" dirty="0">
                <a:solidFill>
                  <a:srgbClr val="DCDCAA"/>
                </a:solidFill>
                <a:effectLst/>
                <a:highlight>
                  <a:srgbClr val="000000"/>
                </a:highlight>
                <a:latin typeface="Consolas" panose="020B0609020204030204" pitchFamily="49" charset="0"/>
              </a:rPr>
              <a:t>open</a:t>
            </a:r>
            <a:r>
              <a:rPr lang="en-US" sz="1500" b="0" dirty="0">
                <a:solidFill>
                  <a:srgbClr val="FFFFFF"/>
                </a:solidFill>
                <a:effectLst/>
                <a:highlight>
                  <a:srgbClr val="000000"/>
                </a:highlight>
                <a:latin typeface="Consolas" panose="020B0609020204030204" pitchFamily="49" charset="0"/>
              </a:rPr>
              <a:t>(</a:t>
            </a:r>
            <a:r>
              <a:rPr lang="en-US" sz="1500" b="0" dirty="0">
                <a:solidFill>
                  <a:srgbClr val="CE9178"/>
                </a:solidFill>
                <a:effectLst/>
                <a:highlight>
                  <a:srgbClr val="000000"/>
                </a:highlight>
                <a:latin typeface="Consolas" panose="020B0609020204030204" pitchFamily="49" charset="0"/>
              </a:rPr>
              <a:t>"./artifacts/PuppyDog.jpg"</a:t>
            </a:r>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a:t>
            </a:r>
            <a:r>
              <a:rPr lang="en-US" sz="1500" b="0" dirty="0" err="1">
                <a:solidFill>
                  <a:srgbClr val="CE9178"/>
                </a:solidFill>
                <a:effectLst/>
                <a:highlight>
                  <a:srgbClr val="000000"/>
                </a:highlight>
                <a:latin typeface="Consolas" panose="020B0609020204030204" pitchFamily="49" charset="0"/>
              </a:rPr>
              <a:t>rb</a:t>
            </a:r>
            <a:r>
              <a:rPr lang="en-US" sz="1500" b="0" dirty="0">
                <a:solidFill>
                  <a:srgbClr val="CE9178"/>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9CDCFE"/>
                </a:solidFill>
                <a:effectLst/>
                <a:highlight>
                  <a:srgbClr val="000000"/>
                </a:highlight>
                <a:latin typeface="Consolas" panose="020B0609020204030204" pitchFamily="49" charset="0"/>
              </a:rPr>
              <a:t>purpose</a:t>
            </a:r>
            <a:r>
              <a:rPr lang="en-US" sz="1500" b="0" dirty="0">
                <a:solidFill>
                  <a:srgbClr val="D4D4D4"/>
                </a:solidFill>
                <a:effectLst/>
                <a:highlight>
                  <a:srgbClr val="000000"/>
                </a:highlight>
                <a:latin typeface="Consolas" panose="020B0609020204030204" pitchFamily="49" charset="0"/>
              </a:rPr>
              <a:t>=</a:t>
            </a:r>
            <a:r>
              <a:rPr lang="en-US" sz="1500" b="0" dirty="0">
                <a:solidFill>
                  <a:srgbClr val="CE9178"/>
                </a:solidFill>
                <a:effectLst/>
                <a:highlight>
                  <a:srgbClr val="000000"/>
                </a:highlight>
                <a:latin typeface="Consolas" panose="020B0609020204030204" pitchFamily="49" charset="0"/>
              </a:rPr>
              <a:t>"vision"</a:t>
            </a:r>
            <a:endParaRPr lang="en-US" sz="1500" b="0" dirty="0">
              <a:solidFill>
                <a:srgbClr val="FFFFFF"/>
              </a:solidFill>
              <a:effectLst/>
              <a:highlight>
                <a:srgbClr val="000000"/>
              </a:highlight>
              <a:latin typeface="Consolas" panose="020B0609020204030204" pitchFamily="49" charset="0"/>
            </a:endParaRPr>
          </a:p>
          <a:p>
            <a:r>
              <a:rPr lang="en-US" sz="1500" b="0" dirty="0">
                <a:solidFill>
                  <a:srgbClr val="FFFFFF"/>
                </a:solidFill>
                <a:effectLst/>
                <a:highlight>
                  <a:srgbClr val="000000"/>
                </a:highlight>
                <a:latin typeface="Consolas" panose="020B0609020204030204" pitchFamily="49" charset="0"/>
              </a:rPr>
              <a:t>)</a:t>
            </a:r>
          </a:p>
          <a:p>
            <a:br>
              <a:rPr lang="en-US" sz="1500" b="0" dirty="0">
                <a:solidFill>
                  <a:srgbClr val="FFFFFF"/>
                </a:solidFill>
                <a:effectLst/>
                <a:highlight>
                  <a:srgbClr val="000000"/>
                </a:highlight>
                <a:latin typeface="Consolas" panose="020B0609020204030204" pitchFamily="49" charset="0"/>
              </a:rPr>
            </a:br>
            <a:r>
              <a:rPr lang="en-US" sz="1500" b="0" dirty="0" err="1">
                <a:solidFill>
                  <a:srgbClr val="9CDCFE"/>
                </a:solidFill>
                <a:effectLst/>
                <a:highlight>
                  <a:srgbClr val="000000"/>
                </a:highlight>
                <a:latin typeface="Consolas" panose="020B0609020204030204" pitchFamily="49" charset="0"/>
              </a:rPr>
              <a:t>message_vision</a:t>
            </a:r>
            <a:r>
              <a:rPr lang="en-US" sz="1500" b="0" dirty="0">
                <a:solidFill>
                  <a:srgbClr val="FFFFFF"/>
                </a:solidFill>
                <a:effectLst/>
                <a:highlight>
                  <a:srgbClr val="000000"/>
                </a:highlight>
                <a:latin typeface="Consolas" panose="020B0609020204030204" pitchFamily="49" charset="0"/>
              </a:rPr>
              <a:t> </a:t>
            </a:r>
            <a:r>
              <a:rPr lang="en-US" sz="1500" b="0" dirty="0">
                <a:solidFill>
                  <a:srgbClr val="D4D4D4"/>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 </a:t>
            </a:r>
            <a:r>
              <a:rPr lang="en-US" sz="1500" b="0" dirty="0" err="1">
                <a:solidFill>
                  <a:srgbClr val="9CDCFE"/>
                </a:solidFill>
                <a:effectLst/>
                <a:highlight>
                  <a:srgbClr val="000000"/>
                </a:highlight>
                <a:latin typeface="Consolas" panose="020B0609020204030204" pitchFamily="49" charset="0"/>
              </a:rPr>
              <a:t>client</a:t>
            </a:r>
            <a:r>
              <a:rPr lang="en-US" sz="1500" b="0" dirty="0" err="1">
                <a:solidFill>
                  <a:srgbClr val="FFFFFF"/>
                </a:solidFill>
                <a:effectLst/>
                <a:highlight>
                  <a:srgbClr val="000000"/>
                </a:highlight>
                <a:latin typeface="Consolas" panose="020B0609020204030204" pitchFamily="49" charset="0"/>
              </a:rPr>
              <a:t>.</a:t>
            </a:r>
            <a:r>
              <a:rPr lang="en-US" sz="1500" b="0" dirty="0" err="1">
                <a:solidFill>
                  <a:srgbClr val="9CDCFE"/>
                </a:solidFill>
                <a:effectLst/>
                <a:highlight>
                  <a:srgbClr val="000000"/>
                </a:highlight>
                <a:latin typeface="Consolas" panose="020B0609020204030204" pitchFamily="49" charset="0"/>
              </a:rPr>
              <a:t>beta</a:t>
            </a:r>
            <a:r>
              <a:rPr lang="en-US" sz="1500" b="0" dirty="0" err="1">
                <a:solidFill>
                  <a:srgbClr val="FFFFFF"/>
                </a:solidFill>
                <a:effectLst/>
                <a:highlight>
                  <a:srgbClr val="000000"/>
                </a:highlight>
                <a:latin typeface="Consolas" panose="020B0609020204030204" pitchFamily="49" charset="0"/>
              </a:rPr>
              <a:t>.</a:t>
            </a:r>
            <a:r>
              <a:rPr lang="en-US" sz="1500" b="0" dirty="0" err="1">
                <a:solidFill>
                  <a:srgbClr val="9CDCFE"/>
                </a:solidFill>
                <a:effectLst/>
                <a:highlight>
                  <a:srgbClr val="000000"/>
                </a:highlight>
                <a:latin typeface="Consolas" panose="020B0609020204030204" pitchFamily="49" charset="0"/>
              </a:rPr>
              <a:t>threads</a:t>
            </a:r>
            <a:r>
              <a:rPr lang="en-US" sz="1500" b="0" dirty="0" err="1">
                <a:solidFill>
                  <a:srgbClr val="FFFFFF"/>
                </a:solidFill>
                <a:effectLst/>
                <a:highlight>
                  <a:srgbClr val="000000"/>
                </a:highlight>
                <a:latin typeface="Consolas" panose="020B0609020204030204" pitchFamily="49" charset="0"/>
              </a:rPr>
              <a:t>.</a:t>
            </a:r>
            <a:r>
              <a:rPr lang="en-US" sz="1500" b="0" dirty="0" err="1">
                <a:solidFill>
                  <a:srgbClr val="9CDCFE"/>
                </a:solidFill>
                <a:effectLst/>
                <a:highlight>
                  <a:srgbClr val="000000"/>
                </a:highlight>
                <a:latin typeface="Consolas" panose="020B0609020204030204" pitchFamily="49" charset="0"/>
              </a:rPr>
              <a:t>messages</a:t>
            </a:r>
            <a:r>
              <a:rPr lang="en-US" sz="1500" b="0" dirty="0" err="1">
                <a:solidFill>
                  <a:srgbClr val="FFFFFF"/>
                </a:solidFill>
                <a:effectLst/>
                <a:highlight>
                  <a:srgbClr val="000000"/>
                </a:highlight>
                <a:latin typeface="Consolas" panose="020B0609020204030204" pitchFamily="49" charset="0"/>
              </a:rPr>
              <a:t>.</a:t>
            </a:r>
            <a:r>
              <a:rPr lang="en-US" sz="1500" b="0" dirty="0" err="1">
                <a:solidFill>
                  <a:srgbClr val="DCDCAA"/>
                </a:solidFill>
                <a:effectLst/>
                <a:highlight>
                  <a:srgbClr val="000000"/>
                </a:highlight>
                <a:latin typeface="Consolas" panose="020B0609020204030204" pitchFamily="49" charset="0"/>
              </a:rPr>
              <a:t>create</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r>
              <a:rPr lang="en-US" sz="1500" b="0" dirty="0" err="1">
                <a:solidFill>
                  <a:srgbClr val="9CDCFE"/>
                </a:solidFill>
                <a:effectLst/>
                <a:highlight>
                  <a:srgbClr val="000000"/>
                </a:highlight>
                <a:latin typeface="Consolas" panose="020B0609020204030204" pitchFamily="49" charset="0"/>
              </a:rPr>
              <a:t>thread_id</a:t>
            </a:r>
            <a:r>
              <a:rPr lang="en-US" sz="1500" b="0" dirty="0">
                <a:solidFill>
                  <a:srgbClr val="D4D4D4"/>
                </a:solidFill>
                <a:effectLst/>
                <a:highlight>
                  <a:srgbClr val="000000"/>
                </a:highlight>
                <a:latin typeface="Consolas" panose="020B0609020204030204" pitchFamily="49" charset="0"/>
              </a:rPr>
              <a:t>=</a:t>
            </a:r>
            <a:r>
              <a:rPr lang="en-US" sz="1500" b="0" dirty="0">
                <a:solidFill>
                  <a:srgbClr val="9CDCFE"/>
                </a:solidFill>
                <a:effectLst/>
                <a:highlight>
                  <a:srgbClr val="000000"/>
                </a:highlight>
                <a:latin typeface="Consolas" panose="020B0609020204030204" pitchFamily="49" charset="0"/>
              </a:rPr>
              <a:t>thread_holding_messages</a:t>
            </a:r>
            <a:r>
              <a:rPr lang="en-US" sz="1500" b="0" dirty="0">
                <a:solidFill>
                  <a:srgbClr val="FFFFFF"/>
                </a:solidFill>
                <a:effectLst/>
                <a:highlight>
                  <a:srgbClr val="000000"/>
                </a:highlight>
                <a:latin typeface="Consolas" panose="020B0609020204030204" pitchFamily="49" charset="0"/>
              </a:rPr>
              <a:t>.</a:t>
            </a:r>
            <a:r>
              <a:rPr lang="en-US" sz="1500" b="0" dirty="0">
                <a:solidFill>
                  <a:srgbClr val="9CDCFE"/>
                </a:solidFill>
                <a:effectLst/>
                <a:highlight>
                  <a:srgbClr val="000000"/>
                </a:highlight>
                <a:latin typeface="Consolas" panose="020B0609020204030204" pitchFamily="49" charset="0"/>
              </a:rPr>
              <a:t>id</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9CDCFE"/>
                </a:solidFill>
                <a:effectLst/>
                <a:highlight>
                  <a:srgbClr val="000000"/>
                </a:highlight>
                <a:latin typeface="Consolas" panose="020B0609020204030204" pitchFamily="49" charset="0"/>
              </a:rPr>
              <a:t>role</a:t>
            </a:r>
            <a:r>
              <a:rPr lang="en-US" sz="1500" b="0" dirty="0">
                <a:solidFill>
                  <a:srgbClr val="D4D4D4"/>
                </a:solidFill>
                <a:effectLst/>
                <a:highlight>
                  <a:srgbClr val="000000"/>
                </a:highlight>
                <a:latin typeface="Consolas" panose="020B0609020204030204" pitchFamily="49" charset="0"/>
              </a:rPr>
              <a:t>=</a:t>
            </a:r>
            <a:r>
              <a:rPr lang="en-US" sz="1500" b="0" dirty="0">
                <a:solidFill>
                  <a:srgbClr val="CE9178"/>
                </a:solidFill>
                <a:effectLst/>
                <a:highlight>
                  <a:srgbClr val="000000"/>
                </a:highlight>
                <a:latin typeface="Consolas" panose="020B0609020204030204" pitchFamily="49" charset="0"/>
              </a:rPr>
              <a:t>"user"</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9CDCFE"/>
                </a:solidFill>
                <a:effectLst/>
                <a:highlight>
                  <a:srgbClr val="000000"/>
                </a:highlight>
                <a:latin typeface="Consolas" panose="020B0609020204030204" pitchFamily="49" charset="0"/>
              </a:rPr>
              <a:t>content</a:t>
            </a:r>
            <a:r>
              <a:rPr lang="en-US" sz="1500" b="0" dirty="0">
                <a:solidFill>
                  <a:srgbClr val="D4D4D4"/>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"type"</a:t>
            </a:r>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"text"</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"text"</a:t>
            </a:r>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"What is the difference between these images?"</a:t>
            </a:r>
            <a:endParaRPr lang="en-US" sz="1500" b="0" dirty="0">
              <a:solidFill>
                <a:srgbClr val="FFFFFF"/>
              </a:solidFill>
              <a:effectLst/>
              <a:highlight>
                <a:srgbClr val="000000"/>
              </a:highlight>
              <a:latin typeface="Consolas" panose="020B0609020204030204" pitchFamily="49" charset="0"/>
            </a:endParaRPr>
          </a:p>
          <a:p>
            <a:r>
              <a:rPr lang="en-US" sz="1500" b="0" dirty="0">
                <a:solidFill>
                  <a:srgbClr val="FFFFFF"/>
                </a:solidFill>
                <a:effectLst/>
                <a:highlight>
                  <a:srgbClr val="000000"/>
                </a:highlight>
                <a:latin typeface="Consolas" panose="020B0609020204030204" pitchFamily="49" charset="0"/>
              </a:rPr>
              <a:t>        },</a:t>
            </a:r>
          </a:p>
          <a:p>
            <a:r>
              <a:rPr lang="en-US" sz="1500" b="0" dirty="0">
                <a:solidFill>
                  <a:srgbClr val="FFFFFF"/>
                </a:solidFill>
                <a:effectLst/>
                <a:highlight>
                  <a:srgbClr val="000000"/>
                </a:highlight>
                <a:latin typeface="Consolas" panose="020B0609020204030204" pitchFamily="49" charset="0"/>
              </a:rPr>
              <a:t>        {</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"type"</a:t>
            </a:r>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a:t>
            </a:r>
            <a:r>
              <a:rPr lang="en-US" sz="1500" b="0" dirty="0" err="1">
                <a:solidFill>
                  <a:srgbClr val="CE9178"/>
                </a:solidFill>
                <a:effectLst/>
                <a:highlight>
                  <a:srgbClr val="000000"/>
                </a:highlight>
                <a:latin typeface="Consolas" panose="020B0609020204030204" pitchFamily="49" charset="0"/>
              </a:rPr>
              <a:t>image_url</a:t>
            </a:r>
            <a:r>
              <a:rPr lang="en-US" sz="1500" b="0" dirty="0">
                <a:solidFill>
                  <a:srgbClr val="CE9178"/>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a:t>
            </a:r>
            <a:r>
              <a:rPr lang="en-US" sz="1500" b="0" dirty="0" err="1">
                <a:solidFill>
                  <a:srgbClr val="CE9178"/>
                </a:solidFill>
                <a:effectLst/>
                <a:highlight>
                  <a:srgbClr val="000000"/>
                </a:highlight>
                <a:latin typeface="Consolas" panose="020B0609020204030204" pitchFamily="49" charset="0"/>
              </a:rPr>
              <a:t>image_url</a:t>
            </a:r>
            <a:r>
              <a:rPr lang="en-US" sz="1500" b="0" dirty="0">
                <a:solidFill>
                  <a:srgbClr val="CE9178"/>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a:t>
            </a:r>
            <a:r>
              <a:rPr lang="en-US" sz="1500" b="0" dirty="0" err="1">
                <a:solidFill>
                  <a:srgbClr val="CE9178"/>
                </a:solidFill>
                <a:effectLst/>
                <a:highlight>
                  <a:srgbClr val="000000"/>
                </a:highlight>
                <a:latin typeface="Consolas" panose="020B0609020204030204" pitchFamily="49" charset="0"/>
              </a:rPr>
              <a:t>url</a:t>
            </a:r>
            <a:r>
              <a:rPr lang="en-US" sz="1500" b="0" dirty="0">
                <a:solidFill>
                  <a:srgbClr val="CE9178"/>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"https://en.wikipedia.org/wiki/File:Cat_August_2010-4.jpg"</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p>
          <a:p>
            <a:r>
              <a:rPr lang="en-US" sz="1500" b="0" dirty="0">
                <a:solidFill>
                  <a:srgbClr val="FFFFFF"/>
                </a:solidFill>
                <a:effectLst/>
                <a:highlight>
                  <a:srgbClr val="000000"/>
                </a:highlight>
                <a:latin typeface="Consolas" panose="020B0609020204030204" pitchFamily="49" charset="0"/>
              </a:rPr>
              <a:t>        {</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"type"</a:t>
            </a:r>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a:t>
            </a:r>
            <a:r>
              <a:rPr lang="en-US" sz="1500" b="0" dirty="0" err="1">
                <a:solidFill>
                  <a:srgbClr val="CE9178"/>
                </a:solidFill>
                <a:effectLst/>
                <a:highlight>
                  <a:srgbClr val="000000"/>
                </a:highlight>
                <a:latin typeface="Consolas" panose="020B0609020204030204" pitchFamily="49" charset="0"/>
              </a:rPr>
              <a:t>image_file</a:t>
            </a:r>
            <a:r>
              <a:rPr lang="en-US" sz="1500" b="0" dirty="0">
                <a:solidFill>
                  <a:srgbClr val="CE9178"/>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a:t>
            </a:r>
          </a:p>
          <a:p>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a:t>
            </a:r>
            <a:r>
              <a:rPr lang="en-US" sz="1500" b="0" dirty="0" err="1">
                <a:solidFill>
                  <a:srgbClr val="CE9178"/>
                </a:solidFill>
                <a:effectLst/>
                <a:highlight>
                  <a:srgbClr val="000000"/>
                </a:highlight>
                <a:latin typeface="Consolas" panose="020B0609020204030204" pitchFamily="49" charset="0"/>
              </a:rPr>
              <a:t>image_file</a:t>
            </a:r>
            <a:r>
              <a:rPr lang="en-US" sz="1500" b="0" dirty="0">
                <a:solidFill>
                  <a:srgbClr val="CE9178"/>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 {</a:t>
            </a:r>
            <a:r>
              <a:rPr lang="en-US" sz="1500" b="0" dirty="0">
                <a:solidFill>
                  <a:srgbClr val="CE9178"/>
                </a:solidFill>
                <a:effectLst/>
                <a:highlight>
                  <a:srgbClr val="000000"/>
                </a:highlight>
                <a:latin typeface="Consolas" panose="020B0609020204030204" pitchFamily="49" charset="0"/>
              </a:rPr>
              <a:t>"</a:t>
            </a:r>
            <a:r>
              <a:rPr lang="en-US" sz="1500" b="0" dirty="0" err="1">
                <a:solidFill>
                  <a:srgbClr val="CE9178"/>
                </a:solidFill>
                <a:effectLst/>
                <a:highlight>
                  <a:srgbClr val="000000"/>
                </a:highlight>
                <a:latin typeface="Consolas" panose="020B0609020204030204" pitchFamily="49" charset="0"/>
              </a:rPr>
              <a:t>file_id</a:t>
            </a:r>
            <a:r>
              <a:rPr lang="en-US" sz="1500" b="0" dirty="0">
                <a:solidFill>
                  <a:srgbClr val="CE9178"/>
                </a:solidFill>
                <a:effectLst/>
                <a:highlight>
                  <a:srgbClr val="000000"/>
                </a:highlight>
                <a:latin typeface="Consolas" panose="020B0609020204030204" pitchFamily="49" charset="0"/>
              </a:rPr>
              <a:t>"</a:t>
            </a:r>
            <a:r>
              <a:rPr lang="en-US" sz="1500" b="0" dirty="0">
                <a:solidFill>
                  <a:srgbClr val="FFFFFF"/>
                </a:solidFill>
                <a:effectLst/>
                <a:highlight>
                  <a:srgbClr val="000000"/>
                </a:highlight>
                <a:latin typeface="Consolas" panose="020B0609020204030204" pitchFamily="49" charset="0"/>
              </a:rPr>
              <a:t>: </a:t>
            </a:r>
            <a:r>
              <a:rPr lang="en-US" sz="1500" b="0" dirty="0">
                <a:solidFill>
                  <a:srgbClr val="9CDCFE"/>
                </a:solidFill>
                <a:effectLst/>
                <a:highlight>
                  <a:srgbClr val="000000"/>
                </a:highlight>
                <a:latin typeface="Consolas" panose="020B0609020204030204" pitchFamily="49" charset="0"/>
              </a:rPr>
              <a:t>file</a:t>
            </a:r>
            <a:r>
              <a:rPr lang="en-US" sz="1500" b="0" dirty="0">
                <a:solidFill>
                  <a:srgbClr val="FFFFFF"/>
                </a:solidFill>
                <a:effectLst/>
                <a:highlight>
                  <a:srgbClr val="000000"/>
                </a:highlight>
                <a:latin typeface="Consolas" panose="020B0609020204030204" pitchFamily="49" charset="0"/>
              </a:rPr>
              <a:t>.</a:t>
            </a:r>
            <a:r>
              <a:rPr lang="en-US" sz="1500" b="0" dirty="0">
                <a:solidFill>
                  <a:srgbClr val="9CDCFE"/>
                </a:solidFill>
                <a:effectLst/>
                <a:highlight>
                  <a:srgbClr val="000000"/>
                </a:highlight>
                <a:latin typeface="Consolas" panose="020B0609020204030204" pitchFamily="49" charset="0"/>
              </a:rPr>
              <a:t>id</a:t>
            </a:r>
            <a:r>
              <a:rPr lang="en-US" sz="1500" b="0" dirty="0">
                <a:solidFill>
                  <a:srgbClr val="FFFFFF"/>
                </a:solidFill>
                <a:effectLst/>
                <a:highlight>
                  <a:srgbClr val="000000"/>
                </a:highlight>
                <a:latin typeface="Consolas" panose="020B0609020204030204" pitchFamily="49" charset="0"/>
              </a:rPr>
              <a:t>}  </a:t>
            </a:r>
          </a:p>
          <a:p>
            <a:r>
              <a:rPr lang="en-US" sz="1500" b="0" dirty="0">
                <a:solidFill>
                  <a:srgbClr val="FFFFFF"/>
                </a:solidFill>
                <a:effectLst/>
                <a:highlight>
                  <a:srgbClr val="000000"/>
                </a:highlight>
                <a:latin typeface="Consolas" panose="020B0609020204030204" pitchFamily="49" charset="0"/>
              </a:rPr>
              <a:t>        },</a:t>
            </a:r>
          </a:p>
          <a:p>
            <a:r>
              <a:rPr lang="en-US" sz="1500" b="0" dirty="0">
                <a:solidFill>
                  <a:srgbClr val="FFFFFF"/>
                </a:solidFill>
                <a:effectLst/>
                <a:highlight>
                  <a:srgbClr val="000000"/>
                </a:highlight>
                <a:latin typeface="Consolas" panose="020B0609020204030204" pitchFamily="49" charset="0"/>
              </a:rPr>
              <a:t>    ],</a:t>
            </a:r>
          </a:p>
          <a:p>
            <a:r>
              <a:rPr lang="en-US" sz="15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361588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8F0AD-C754-1E6E-93E2-8E109ECADD3A}"/>
              </a:ext>
            </a:extLst>
          </p:cNvPr>
          <p:cNvSpPr>
            <a:spLocks noGrp="1"/>
          </p:cNvSpPr>
          <p:nvPr>
            <p:ph type="title"/>
          </p:nvPr>
        </p:nvSpPr>
        <p:spPr>
          <a:xfrm>
            <a:off x="9220200" y="2762250"/>
            <a:ext cx="2599723" cy="1333500"/>
          </a:xfrm>
        </p:spPr>
        <p:txBody>
          <a:bodyPr>
            <a:normAutofit/>
          </a:bodyPr>
          <a:lstStyle/>
          <a:p>
            <a:r>
              <a:rPr lang="en-US" sz="4000" dirty="0"/>
              <a:t>Brad Goreski</a:t>
            </a:r>
          </a:p>
        </p:txBody>
      </p:sp>
      <p:sp>
        <p:nvSpPr>
          <p:cNvPr id="5" name="Content Placeholder 4">
            <a:extLst>
              <a:ext uri="{FF2B5EF4-FFF2-40B4-BE49-F238E27FC236}">
                <a16:creationId xmlns:a16="http://schemas.microsoft.com/office/drawing/2014/main" id="{27EB0681-6F96-304B-8829-137EE9420D2E}"/>
              </a:ext>
            </a:extLst>
          </p:cNvPr>
          <p:cNvSpPr>
            <a:spLocks noGrp="1"/>
          </p:cNvSpPr>
          <p:nvPr>
            <p:ph idx="1"/>
          </p:nvPr>
        </p:nvSpPr>
        <p:spPr>
          <a:xfrm>
            <a:off x="372077" y="1990725"/>
            <a:ext cx="8686800" cy="2876550"/>
          </a:xfrm>
        </p:spPr>
        <p:txBody>
          <a:bodyPr>
            <a:normAutofit fontScale="70000" lnSpcReduction="20000"/>
          </a:bodyPr>
          <a:lstStyle/>
          <a:p>
            <a:pPr marL="0" indent="0">
              <a:buNone/>
            </a:pPr>
            <a:r>
              <a:rPr lang="en-US" sz="5400" dirty="0"/>
              <a:t>“I want to keep my clients happy, and the pressure's on me as the boss to manage my three assistants and make sure that everything is getting done. There's less time for tears and more time for bossing people around.”</a:t>
            </a:r>
          </a:p>
        </p:txBody>
      </p:sp>
    </p:spTree>
    <p:extLst>
      <p:ext uri="{BB962C8B-B14F-4D97-AF65-F5344CB8AC3E}">
        <p14:creationId xmlns:p14="http://schemas.microsoft.com/office/powerpoint/2010/main" val="25754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BF189-D8E7-E102-9035-17FD9B53348E}"/>
              </a:ext>
            </a:extLst>
          </p:cNvPr>
          <p:cNvPicPr>
            <a:picLocks noChangeAspect="1"/>
          </p:cNvPicPr>
          <p:nvPr/>
        </p:nvPicPr>
        <p:blipFill>
          <a:blip r:embed="rId2"/>
          <a:stretch>
            <a:fillRect/>
          </a:stretch>
        </p:blipFill>
        <p:spPr>
          <a:xfrm>
            <a:off x="2187766" y="76200"/>
            <a:ext cx="7816468" cy="6705600"/>
          </a:xfrm>
          <a:prstGeom prst="rect">
            <a:avLst/>
          </a:prstGeom>
        </p:spPr>
      </p:pic>
    </p:spTree>
    <p:extLst>
      <p:ext uri="{BB962C8B-B14F-4D97-AF65-F5344CB8AC3E}">
        <p14:creationId xmlns:p14="http://schemas.microsoft.com/office/powerpoint/2010/main" val="3385995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9B20-0C37-1020-90DC-66CC141068D6}"/>
              </a:ext>
            </a:extLst>
          </p:cNvPr>
          <p:cNvSpPr>
            <a:spLocks noGrp="1"/>
          </p:cNvSpPr>
          <p:nvPr>
            <p:ph type="title"/>
          </p:nvPr>
        </p:nvSpPr>
        <p:spPr>
          <a:xfrm>
            <a:off x="1524000" y="76200"/>
            <a:ext cx="9144000" cy="1143000"/>
          </a:xfrm>
        </p:spPr>
        <p:txBody>
          <a:bodyPr/>
          <a:lstStyle/>
          <a:p>
            <a:r>
              <a:rPr lang="en-US" dirty="0"/>
              <a:t>Demo:</a:t>
            </a:r>
            <a:br>
              <a:rPr lang="en-US" dirty="0"/>
            </a:br>
            <a:r>
              <a:rPr lang="en-US" dirty="0"/>
              <a:t>Attaching Files for Tool Use</a:t>
            </a:r>
          </a:p>
        </p:txBody>
      </p:sp>
      <p:sp>
        <p:nvSpPr>
          <p:cNvPr id="6" name="TextBox 5">
            <a:extLst>
              <a:ext uri="{FF2B5EF4-FFF2-40B4-BE49-F238E27FC236}">
                <a16:creationId xmlns:a16="http://schemas.microsoft.com/office/drawing/2014/main" id="{255F3AD2-02FC-8085-C60D-530BCFFFD802}"/>
              </a:ext>
            </a:extLst>
          </p:cNvPr>
          <p:cNvSpPr txBox="1"/>
          <p:nvPr/>
        </p:nvSpPr>
        <p:spPr>
          <a:xfrm>
            <a:off x="1524000" y="1295400"/>
            <a:ext cx="10515600" cy="5293757"/>
          </a:xfrm>
          <a:prstGeom prst="rect">
            <a:avLst/>
          </a:prstGeom>
          <a:noFill/>
        </p:spPr>
        <p:txBody>
          <a:bodyPr wrap="square">
            <a:spAutoFit/>
          </a:bodyPr>
          <a:lstStyle/>
          <a:p>
            <a:r>
              <a:rPr lang="en-US" sz="2000" b="0" dirty="0" err="1">
                <a:solidFill>
                  <a:srgbClr val="9CDCFE"/>
                </a:solidFill>
                <a:effectLst/>
                <a:highlight>
                  <a:srgbClr val="000000"/>
                </a:highlight>
                <a:latin typeface="Consolas" panose="020B0609020204030204" pitchFamily="49" charset="0"/>
              </a:rPr>
              <a:t>data_file</a:t>
            </a:r>
            <a:r>
              <a:rPr lang="en-US" sz="2000" b="0" dirty="0">
                <a:solidFill>
                  <a:srgbClr val="FFFFFF"/>
                </a:solidFill>
                <a:effectLst/>
                <a:highlight>
                  <a:srgbClr val="000000"/>
                </a:highlight>
                <a:latin typeface="Consolas" panose="020B0609020204030204" pitchFamily="49" charset="0"/>
              </a:rPr>
              <a:t> </a:t>
            </a:r>
            <a:r>
              <a:rPr lang="en-US" sz="2000" b="0" dirty="0">
                <a:solidFill>
                  <a:srgbClr val="D4D4D4"/>
                </a:solidFill>
                <a:effectLst/>
                <a:highlight>
                  <a:srgbClr val="000000"/>
                </a:highlight>
                <a:latin typeface="Consolas" panose="020B0609020204030204" pitchFamily="49" charset="0"/>
              </a:rPr>
              <a:t>=</a:t>
            </a:r>
            <a:r>
              <a:rPr lang="en-US" sz="2000" b="0" dirty="0">
                <a:solidFill>
                  <a:srgbClr val="FFFFFF"/>
                </a:solidFill>
                <a:effectLst/>
                <a:highlight>
                  <a:srgbClr val="000000"/>
                </a:highlight>
                <a:latin typeface="Consolas" panose="020B0609020204030204" pitchFamily="49" charset="0"/>
              </a:rPr>
              <a:t> </a:t>
            </a:r>
            <a:r>
              <a:rPr lang="en-US" sz="2000" b="0" dirty="0" err="1">
                <a:solidFill>
                  <a:srgbClr val="9CDCFE"/>
                </a:solidFill>
                <a:effectLst/>
                <a:highlight>
                  <a:srgbClr val="000000"/>
                </a:highlight>
                <a:latin typeface="Consolas" panose="020B0609020204030204" pitchFamily="49" charset="0"/>
              </a:rPr>
              <a:t>client</a:t>
            </a:r>
            <a:r>
              <a:rPr lang="en-US" sz="2000" b="0" dirty="0" err="1">
                <a:solidFill>
                  <a:srgbClr val="FFFFFF"/>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files</a:t>
            </a:r>
            <a:r>
              <a:rPr lang="en-US" sz="2000" b="0" dirty="0" err="1">
                <a:solidFill>
                  <a:srgbClr val="FFFFFF"/>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create</a:t>
            </a:r>
            <a:r>
              <a:rPr lang="en-US" sz="2000" b="0" dirty="0">
                <a:solidFill>
                  <a:srgbClr val="FFFFFF"/>
                </a:solidFill>
                <a:effectLst/>
                <a:highlight>
                  <a:srgbClr val="000000"/>
                </a:highlight>
                <a:latin typeface="Consolas" panose="020B0609020204030204" pitchFamily="49" charset="0"/>
              </a:rPr>
              <a:t>(</a:t>
            </a:r>
          </a:p>
          <a:p>
            <a:r>
              <a:rPr lang="en-US" sz="2000" b="0" dirty="0">
                <a:solidFill>
                  <a:srgbClr val="FFFFFF"/>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file</a:t>
            </a:r>
            <a:r>
              <a:rPr lang="en-US" sz="2000" b="0" dirty="0">
                <a:solidFill>
                  <a:srgbClr val="D4D4D4"/>
                </a:solidFill>
                <a:effectLst/>
                <a:highlight>
                  <a:srgbClr val="000000"/>
                </a:highlight>
                <a:latin typeface="Consolas" panose="020B0609020204030204" pitchFamily="49" charset="0"/>
              </a:rPr>
              <a:t>=</a:t>
            </a:r>
            <a:r>
              <a:rPr lang="en-US" sz="2000" b="0" dirty="0">
                <a:solidFill>
                  <a:srgbClr val="DCDCAA"/>
                </a:solidFill>
                <a:effectLst/>
                <a:highlight>
                  <a:srgbClr val="000000"/>
                </a:highlight>
                <a:latin typeface="Consolas" panose="020B0609020204030204" pitchFamily="49" charset="0"/>
              </a:rPr>
              <a:t>open</a:t>
            </a:r>
            <a:r>
              <a:rPr lang="en-US" sz="2000" b="0" dirty="0">
                <a:solidFill>
                  <a:srgbClr val="FFFFFF"/>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"./artifacts/penguins_size.csv"</a:t>
            </a:r>
            <a:r>
              <a:rPr lang="en-US" sz="2000" b="0" dirty="0">
                <a:solidFill>
                  <a:srgbClr val="FFFFFF"/>
                </a:solidFill>
                <a:effectLst/>
                <a:highlight>
                  <a:srgbClr val="000000"/>
                </a:highlight>
                <a:latin typeface="Consolas" panose="020B0609020204030204" pitchFamily="49" charset="0"/>
              </a:rPr>
              <a:t>, </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CE9178"/>
                </a:solidFill>
                <a:effectLst/>
                <a:highlight>
                  <a:srgbClr val="000000"/>
                </a:highlight>
                <a:latin typeface="Consolas" panose="020B0609020204030204" pitchFamily="49" charset="0"/>
              </a:rPr>
              <a:t>rb</a:t>
            </a:r>
            <a:r>
              <a:rPr lang="en-US" sz="2000" b="0" dirty="0">
                <a:solidFill>
                  <a:srgbClr val="CE9178"/>
                </a:solidFill>
                <a:effectLst/>
                <a:highlight>
                  <a:srgbClr val="000000"/>
                </a:highlight>
                <a:latin typeface="Consolas" panose="020B0609020204030204" pitchFamily="49" charset="0"/>
              </a:rPr>
              <a:t>"</a:t>
            </a:r>
            <a:r>
              <a:rPr lang="en-US" sz="2000" b="0" dirty="0">
                <a:solidFill>
                  <a:srgbClr val="FFFFFF"/>
                </a:solidFill>
                <a:effectLst/>
                <a:highlight>
                  <a:srgbClr val="000000"/>
                </a:highlight>
                <a:latin typeface="Consolas" panose="020B0609020204030204" pitchFamily="49" charset="0"/>
              </a:rPr>
              <a:t>),</a:t>
            </a:r>
          </a:p>
          <a:p>
            <a:r>
              <a:rPr lang="en-US" sz="2000" b="0" dirty="0">
                <a:solidFill>
                  <a:srgbClr val="FFFFFF"/>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purpose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"assistants"</a:t>
            </a:r>
            <a:endParaRPr lang="en-US" sz="2000" b="0" dirty="0">
              <a:solidFill>
                <a:srgbClr val="FFFFFF"/>
              </a:solidFill>
              <a:effectLst/>
              <a:highlight>
                <a:srgbClr val="000000"/>
              </a:highlight>
              <a:latin typeface="Consolas" panose="020B0609020204030204" pitchFamily="49" charset="0"/>
            </a:endParaRPr>
          </a:p>
          <a:p>
            <a:r>
              <a:rPr lang="en-US" sz="2000" b="0" dirty="0">
                <a:solidFill>
                  <a:srgbClr val="FFFFFF"/>
                </a:solidFill>
                <a:effectLst/>
                <a:highlight>
                  <a:srgbClr val="000000"/>
                </a:highlight>
                <a:latin typeface="Consolas" panose="020B0609020204030204" pitchFamily="49" charset="0"/>
              </a:rPr>
              <a:t>)</a:t>
            </a:r>
          </a:p>
          <a:p>
            <a:br>
              <a:rPr lang="en-US" sz="2000" b="0" dirty="0">
                <a:solidFill>
                  <a:srgbClr val="FFFFFF"/>
                </a:solidFill>
                <a:effectLst/>
                <a:highlight>
                  <a:srgbClr val="000000"/>
                </a:highlight>
                <a:latin typeface="Consolas" panose="020B0609020204030204" pitchFamily="49" charset="0"/>
              </a:rPr>
            </a:br>
            <a:r>
              <a:rPr lang="en-US" sz="2000" b="0" dirty="0" err="1">
                <a:solidFill>
                  <a:srgbClr val="9CDCFE"/>
                </a:solidFill>
                <a:effectLst/>
                <a:highlight>
                  <a:srgbClr val="000000"/>
                </a:highlight>
                <a:latin typeface="Consolas" panose="020B0609020204030204" pitchFamily="49" charset="0"/>
              </a:rPr>
              <a:t>message_code_interpreter</a:t>
            </a:r>
            <a:r>
              <a:rPr lang="en-US" sz="2000" b="0" dirty="0">
                <a:solidFill>
                  <a:srgbClr val="FFFFFF"/>
                </a:solidFill>
                <a:effectLst/>
                <a:highlight>
                  <a:srgbClr val="000000"/>
                </a:highlight>
                <a:latin typeface="Consolas" panose="020B0609020204030204" pitchFamily="49" charset="0"/>
              </a:rPr>
              <a:t> </a:t>
            </a:r>
            <a:r>
              <a:rPr lang="en-US" sz="2000" b="0" dirty="0">
                <a:solidFill>
                  <a:srgbClr val="D4D4D4"/>
                </a:solidFill>
                <a:effectLst/>
                <a:highlight>
                  <a:srgbClr val="000000"/>
                </a:highlight>
                <a:latin typeface="Consolas" panose="020B0609020204030204" pitchFamily="49" charset="0"/>
              </a:rPr>
              <a:t>=</a:t>
            </a:r>
            <a:r>
              <a:rPr lang="en-US" sz="2000" b="0" dirty="0">
                <a:solidFill>
                  <a:srgbClr val="FFFFFF"/>
                </a:solidFill>
                <a:effectLst/>
                <a:highlight>
                  <a:srgbClr val="000000"/>
                </a:highlight>
                <a:latin typeface="Consolas" panose="020B0609020204030204" pitchFamily="49" charset="0"/>
              </a:rPr>
              <a:t> </a:t>
            </a:r>
            <a:r>
              <a:rPr lang="en-US" sz="2000" b="0" dirty="0" err="1">
                <a:solidFill>
                  <a:srgbClr val="9CDCFE"/>
                </a:solidFill>
                <a:effectLst/>
                <a:highlight>
                  <a:srgbClr val="000000"/>
                </a:highlight>
                <a:latin typeface="Consolas" panose="020B0609020204030204" pitchFamily="49" charset="0"/>
              </a:rPr>
              <a:t>client</a:t>
            </a:r>
            <a:r>
              <a:rPr lang="en-US" sz="2000" b="0" dirty="0" err="1">
                <a:solidFill>
                  <a:srgbClr val="FFFFFF"/>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beta</a:t>
            </a:r>
            <a:r>
              <a:rPr lang="en-US" sz="2000" b="0" dirty="0" err="1">
                <a:solidFill>
                  <a:srgbClr val="FFFFFF"/>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threads</a:t>
            </a:r>
            <a:r>
              <a:rPr lang="en-US" sz="2000" b="0" dirty="0" err="1">
                <a:solidFill>
                  <a:srgbClr val="FFFFFF"/>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messages</a:t>
            </a:r>
            <a:r>
              <a:rPr lang="en-US" sz="2000" b="0" dirty="0" err="1">
                <a:solidFill>
                  <a:srgbClr val="FFFFFF"/>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create</a:t>
            </a:r>
            <a:r>
              <a:rPr lang="en-US" sz="2000" b="0" dirty="0">
                <a:solidFill>
                  <a:srgbClr val="FFFFFF"/>
                </a:solidFill>
                <a:effectLst/>
                <a:highlight>
                  <a:srgbClr val="000000"/>
                </a:highlight>
                <a:latin typeface="Consolas" panose="020B0609020204030204" pitchFamily="49" charset="0"/>
              </a:rPr>
              <a:t>(</a:t>
            </a:r>
          </a:p>
          <a:p>
            <a:r>
              <a:rPr lang="en-US" sz="2000" b="0" dirty="0">
                <a:solidFill>
                  <a:srgbClr val="FFFFFF"/>
                </a:solidFill>
                <a:effectLst/>
                <a:highlight>
                  <a:srgbClr val="000000"/>
                </a:highlight>
                <a:latin typeface="Consolas" panose="020B0609020204030204" pitchFamily="49" charset="0"/>
              </a:rPr>
              <a:t>    </a:t>
            </a:r>
            <a:r>
              <a:rPr lang="en-US" sz="2000" b="0" dirty="0" err="1">
                <a:solidFill>
                  <a:srgbClr val="9CDCFE"/>
                </a:solidFill>
                <a:effectLst/>
                <a:highlight>
                  <a:srgbClr val="000000"/>
                </a:highlight>
                <a:latin typeface="Consolas" panose="020B0609020204030204" pitchFamily="49" charset="0"/>
              </a:rPr>
              <a:t>thread_id</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thread_holding_messages</a:t>
            </a:r>
            <a:r>
              <a:rPr lang="en-US" sz="2000" b="0" dirty="0">
                <a:solidFill>
                  <a:srgbClr val="FFFFFF"/>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id</a:t>
            </a:r>
            <a:r>
              <a:rPr lang="en-US" sz="2000" b="0" dirty="0">
                <a:solidFill>
                  <a:srgbClr val="FFFFFF"/>
                </a:solidFill>
                <a:effectLst/>
                <a:highlight>
                  <a:srgbClr val="000000"/>
                </a:highlight>
                <a:latin typeface="Consolas" panose="020B0609020204030204" pitchFamily="49" charset="0"/>
              </a:rPr>
              <a:t>,</a:t>
            </a:r>
          </a:p>
          <a:p>
            <a:r>
              <a:rPr lang="en-US" sz="2000" b="0" dirty="0">
                <a:solidFill>
                  <a:srgbClr val="FFFFFF"/>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role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"user"</a:t>
            </a:r>
            <a:r>
              <a:rPr lang="en-US" sz="2000" b="0" dirty="0">
                <a:solidFill>
                  <a:srgbClr val="FFFFFF"/>
                </a:solidFill>
                <a:effectLst/>
                <a:highlight>
                  <a:srgbClr val="000000"/>
                </a:highlight>
                <a:latin typeface="Consolas" panose="020B0609020204030204" pitchFamily="49" charset="0"/>
              </a:rPr>
              <a:t>,</a:t>
            </a:r>
          </a:p>
          <a:p>
            <a:r>
              <a:rPr lang="en-US" sz="2000" b="0" dirty="0">
                <a:solidFill>
                  <a:srgbClr val="FFFFFF"/>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content</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"Create three visualizations based on the data in this file."</a:t>
            </a:r>
            <a:r>
              <a:rPr lang="en-US" sz="2000" b="0" dirty="0">
                <a:solidFill>
                  <a:srgbClr val="FFFFFF"/>
                </a:solidFill>
                <a:effectLst/>
                <a:highlight>
                  <a:srgbClr val="000000"/>
                </a:highlight>
                <a:latin typeface="Consolas" panose="020B0609020204030204" pitchFamily="49" charset="0"/>
              </a:rPr>
              <a:t>,</a:t>
            </a:r>
          </a:p>
          <a:p>
            <a:r>
              <a:rPr lang="en-US" sz="2000" b="0" dirty="0">
                <a:solidFill>
                  <a:srgbClr val="FFFFFF"/>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attachments</a:t>
            </a:r>
            <a:r>
              <a:rPr lang="en-US" sz="2000" b="0" dirty="0">
                <a:solidFill>
                  <a:srgbClr val="D4D4D4"/>
                </a:solidFill>
                <a:effectLst/>
                <a:highlight>
                  <a:srgbClr val="000000"/>
                </a:highlight>
                <a:latin typeface="Consolas" panose="020B0609020204030204" pitchFamily="49" charset="0"/>
              </a:rPr>
              <a:t>=</a:t>
            </a:r>
            <a:r>
              <a:rPr lang="en-US" sz="2000" b="0" dirty="0">
                <a:solidFill>
                  <a:srgbClr val="FFFFFF"/>
                </a:solidFill>
                <a:effectLst/>
                <a:highlight>
                  <a:srgbClr val="000000"/>
                </a:highlight>
                <a:latin typeface="Consolas" panose="020B0609020204030204" pitchFamily="49" charset="0"/>
              </a:rPr>
              <a:t>[</a:t>
            </a:r>
          </a:p>
          <a:p>
            <a:r>
              <a:rPr lang="en-US" sz="2000" b="0" dirty="0">
                <a:solidFill>
                  <a:srgbClr val="FFFFFF"/>
                </a:solidFill>
                <a:effectLst/>
                <a:highlight>
                  <a:srgbClr val="000000"/>
                </a:highlight>
                <a:latin typeface="Consolas" panose="020B0609020204030204" pitchFamily="49" charset="0"/>
              </a:rPr>
              <a:t>        {</a:t>
            </a:r>
          </a:p>
          <a:p>
            <a:r>
              <a:rPr lang="en-US" sz="2000" b="0" dirty="0">
                <a:solidFill>
                  <a:srgbClr val="FFFFFF"/>
                </a:solidFill>
                <a:effectLst/>
                <a:highlight>
                  <a:srgbClr val="000000"/>
                </a:highlight>
                <a:latin typeface="Consolas" panose="020B0609020204030204" pitchFamily="49" charset="0"/>
              </a:rPr>
              <a:t>          </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CE9178"/>
                </a:solidFill>
                <a:effectLst/>
                <a:highlight>
                  <a:srgbClr val="000000"/>
                </a:highlight>
                <a:latin typeface="Consolas" panose="020B0609020204030204" pitchFamily="49" charset="0"/>
              </a:rPr>
              <a:t>file_id</a:t>
            </a:r>
            <a:r>
              <a:rPr lang="en-US" sz="2000" b="0" dirty="0">
                <a:solidFill>
                  <a:srgbClr val="CE9178"/>
                </a:solidFill>
                <a:effectLst/>
                <a:highlight>
                  <a:srgbClr val="000000"/>
                </a:highlight>
                <a:latin typeface="Consolas" panose="020B0609020204030204" pitchFamily="49" charset="0"/>
              </a:rPr>
              <a:t>"</a:t>
            </a:r>
            <a:r>
              <a:rPr lang="en-US" sz="2000" b="0" dirty="0">
                <a:solidFill>
                  <a:srgbClr val="FFFFFF"/>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data_file</a:t>
            </a:r>
            <a:r>
              <a:rPr lang="en-US" sz="2000" b="0" dirty="0">
                <a:solidFill>
                  <a:srgbClr val="FFFFFF"/>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id</a:t>
            </a:r>
            <a:r>
              <a:rPr lang="en-US" sz="2000" b="0" dirty="0">
                <a:solidFill>
                  <a:srgbClr val="FFFFFF"/>
                </a:solidFill>
                <a:effectLst/>
                <a:highlight>
                  <a:srgbClr val="000000"/>
                </a:highlight>
                <a:latin typeface="Consolas" panose="020B0609020204030204" pitchFamily="49" charset="0"/>
              </a:rPr>
              <a:t>,</a:t>
            </a:r>
          </a:p>
          <a:p>
            <a:r>
              <a:rPr lang="en-US" sz="2000" b="0" dirty="0">
                <a:solidFill>
                  <a:srgbClr val="FFFFFF"/>
                </a:solidFill>
                <a:effectLst/>
                <a:highlight>
                  <a:srgbClr val="000000"/>
                </a:highlight>
                <a:latin typeface="Consolas" panose="020B0609020204030204" pitchFamily="49" charset="0"/>
              </a:rPr>
              <a:t>          </a:t>
            </a:r>
            <a:r>
              <a:rPr lang="en-US" sz="2000" b="0" dirty="0">
                <a:solidFill>
                  <a:srgbClr val="CE9178"/>
                </a:solidFill>
                <a:effectLst/>
                <a:highlight>
                  <a:srgbClr val="000000"/>
                </a:highlight>
                <a:latin typeface="Consolas" panose="020B0609020204030204" pitchFamily="49" charset="0"/>
              </a:rPr>
              <a:t>"tools"</a:t>
            </a:r>
            <a:r>
              <a:rPr lang="en-US" sz="2000" b="0" dirty="0">
                <a:solidFill>
                  <a:srgbClr val="FFFFFF"/>
                </a:solidFill>
                <a:effectLst/>
                <a:highlight>
                  <a:srgbClr val="000000"/>
                </a:highlight>
                <a:latin typeface="Consolas" panose="020B0609020204030204" pitchFamily="49" charset="0"/>
              </a:rPr>
              <a:t>: [{</a:t>
            </a:r>
            <a:r>
              <a:rPr lang="en-US" sz="2000" b="0" dirty="0">
                <a:solidFill>
                  <a:srgbClr val="CE9178"/>
                </a:solidFill>
                <a:effectLst/>
                <a:highlight>
                  <a:srgbClr val="000000"/>
                </a:highlight>
                <a:latin typeface="Consolas" panose="020B0609020204030204" pitchFamily="49" charset="0"/>
              </a:rPr>
              <a:t>"type"</a:t>
            </a:r>
            <a:r>
              <a:rPr lang="en-US" sz="2000" b="0" dirty="0">
                <a:solidFill>
                  <a:srgbClr val="FFFFFF"/>
                </a:solidFill>
                <a:effectLst/>
                <a:highlight>
                  <a:srgbClr val="000000"/>
                </a:highlight>
                <a:latin typeface="Consolas" panose="020B0609020204030204" pitchFamily="49" charset="0"/>
              </a:rPr>
              <a:t>: </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CE9178"/>
                </a:solidFill>
                <a:effectLst/>
                <a:highlight>
                  <a:srgbClr val="000000"/>
                </a:highlight>
                <a:latin typeface="Consolas" panose="020B0609020204030204" pitchFamily="49" charset="0"/>
              </a:rPr>
              <a:t>code_interpreter</a:t>
            </a:r>
            <a:r>
              <a:rPr lang="en-US" sz="2000" b="0" dirty="0">
                <a:solidFill>
                  <a:srgbClr val="CE9178"/>
                </a:solidFill>
                <a:effectLst/>
                <a:highlight>
                  <a:srgbClr val="000000"/>
                </a:highlight>
                <a:latin typeface="Consolas" panose="020B0609020204030204" pitchFamily="49" charset="0"/>
              </a:rPr>
              <a:t>"</a:t>
            </a:r>
            <a:r>
              <a:rPr lang="en-US" sz="2000" b="0" dirty="0">
                <a:solidFill>
                  <a:srgbClr val="FFFFFF"/>
                </a:solidFill>
                <a:effectLst/>
                <a:highlight>
                  <a:srgbClr val="000000"/>
                </a:highlight>
                <a:latin typeface="Consolas" panose="020B0609020204030204" pitchFamily="49" charset="0"/>
              </a:rPr>
              <a:t>}]</a:t>
            </a:r>
          </a:p>
          <a:p>
            <a:r>
              <a:rPr lang="en-US" sz="2000" b="0" dirty="0">
                <a:solidFill>
                  <a:srgbClr val="FFFFFF"/>
                </a:solidFill>
                <a:effectLst/>
                <a:highlight>
                  <a:srgbClr val="000000"/>
                </a:highlight>
                <a:latin typeface="Consolas" panose="020B0609020204030204" pitchFamily="49" charset="0"/>
              </a:rPr>
              <a:t>        }</a:t>
            </a:r>
          </a:p>
          <a:p>
            <a:r>
              <a:rPr lang="en-US" sz="2000" b="0" dirty="0">
                <a:solidFill>
                  <a:srgbClr val="FFFFFF"/>
                </a:solidFill>
                <a:effectLst/>
                <a:highlight>
                  <a:srgbClr val="000000"/>
                </a:highlight>
                <a:latin typeface="Consolas" panose="020B0609020204030204" pitchFamily="49" charset="0"/>
              </a:rPr>
              <a:t>      ]</a:t>
            </a:r>
          </a:p>
          <a:p>
            <a:r>
              <a:rPr lang="en-US" sz="20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2991769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BDF793-DD45-53A8-B78B-E140E0CF8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20629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DCE19AD-E41F-71AC-CBD0-0E00D68D4ADE}"/>
              </a:ext>
            </a:extLst>
          </p:cNvPr>
          <p:cNvGrpSpPr/>
          <p:nvPr/>
        </p:nvGrpSpPr>
        <p:grpSpPr>
          <a:xfrm>
            <a:off x="8250479" y="533195"/>
            <a:ext cx="3185201" cy="6199560"/>
            <a:chOff x="692083" y="319187"/>
            <a:chExt cx="3185201" cy="6199560"/>
          </a:xfrm>
        </p:grpSpPr>
        <p:pic>
          <p:nvPicPr>
            <p:cNvPr id="7" name="Picture 6">
              <a:extLst>
                <a:ext uri="{FF2B5EF4-FFF2-40B4-BE49-F238E27FC236}">
                  <a16:creationId xmlns:a16="http://schemas.microsoft.com/office/drawing/2014/main" id="{1A66923C-AD0E-0E7F-CDE5-A931C5811849}"/>
                </a:ext>
              </a:extLst>
            </p:cNvPr>
            <p:cNvPicPr>
              <a:picLocks noChangeAspect="1"/>
            </p:cNvPicPr>
            <p:nvPr/>
          </p:nvPicPr>
          <p:blipFill>
            <a:blip r:embed="rId3"/>
            <a:stretch>
              <a:fillRect/>
            </a:stretch>
          </p:blipFill>
          <p:spPr>
            <a:xfrm>
              <a:off x="1148777" y="319187"/>
              <a:ext cx="2271812" cy="1777031"/>
            </a:xfrm>
            <a:prstGeom prst="rect">
              <a:avLst/>
            </a:prstGeom>
          </p:spPr>
        </p:pic>
        <p:pic>
          <p:nvPicPr>
            <p:cNvPr id="9" name="Picture 8">
              <a:extLst>
                <a:ext uri="{FF2B5EF4-FFF2-40B4-BE49-F238E27FC236}">
                  <a16:creationId xmlns:a16="http://schemas.microsoft.com/office/drawing/2014/main" id="{880AE2DE-525D-1DAD-FDA5-656E28C65F1B}"/>
                </a:ext>
              </a:extLst>
            </p:cNvPr>
            <p:cNvPicPr>
              <a:picLocks noChangeAspect="1"/>
            </p:cNvPicPr>
            <p:nvPr/>
          </p:nvPicPr>
          <p:blipFill>
            <a:blip r:embed="rId4"/>
            <a:stretch>
              <a:fillRect/>
            </a:stretch>
          </p:blipFill>
          <p:spPr>
            <a:xfrm>
              <a:off x="692083" y="3333546"/>
              <a:ext cx="3185201" cy="3185201"/>
            </a:xfrm>
            <a:prstGeom prst="rect">
              <a:avLst/>
            </a:prstGeom>
          </p:spPr>
        </p:pic>
        <p:pic>
          <p:nvPicPr>
            <p:cNvPr id="11" name="Picture 10">
              <a:extLst>
                <a:ext uri="{FF2B5EF4-FFF2-40B4-BE49-F238E27FC236}">
                  <a16:creationId xmlns:a16="http://schemas.microsoft.com/office/drawing/2014/main" id="{499B1D99-3B59-4E51-DF00-E6FFFA1DDEF9}"/>
                </a:ext>
              </a:extLst>
            </p:cNvPr>
            <p:cNvPicPr>
              <a:picLocks noChangeAspect="1"/>
            </p:cNvPicPr>
            <p:nvPr/>
          </p:nvPicPr>
          <p:blipFill>
            <a:blip r:embed="rId5"/>
            <a:stretch>
              <a:fillRect/>
            </a:stretch>
          </p:blipFill>
          <p:spPr>
            <a:xfrm>
              <a:off x="1314626" y="2280259"/>
              <a:ext cx="1940115" cy="1829656"/>
            </a:xfrm>
            <a:prstGeom prst="rect">
              <a:avLst/>
            </a:prstGeom>
          </p:spPr>
        </p:pic>
      </p:grpSp>
      <p:pic>
        <p:nvPicPr>
          <p:cNvPr id="2" name="Picture 1">
            <a:extLst>
              <a:ext uri="{FF2B5EF4-FFF2-40B4-BE49-F238E27FC236}">
                <a16:creationId xmlns:a16="http://schemas.microsoft.com/office/drawing/2014/main" id="{D224438C-6BA8-9952-F67E-97904DBE5C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6400" y="876300"/>
            <a:ext cx="5105400" cy="5105400"/>
          </a:xfrm>
          <a:prstGeom prst="rect">
            <a:avLst/>
          </a:prstGeom>
        </p:spPr>
      </p:pic>
    </p:spTree>
    <p:extLst>
      <p:ext uri="{BB962C8B-B14F-4D97-AF65-F5344CB8AC3E}">
        <p14:creationId xmlns:p14="http://schemas.microsoft.com/office/powerpoint/2010/main" val="238787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BC4E-C17E-25E4-1D43-0842D163EBFE}"/>
              </a:ext>
            </a:extLst>
          </p:cNvPr>
          <p:cNvSpPr>
            <a:spLocks noGrp="1"/>
          </p:cNvSpPr>
          <p:nvPr>
            <p:ph type="title"/>
          </p:nvPr>
        </p:nvSpPr>
        <p:spPr>
          <a:xfrm>
            <a:off x="1141413" y="161316"/>
            <a:ext cx="9905998" cy="1044912"/>
          </a:xfrm>
        </p:spPr>
        <p:txBody>
          <a:bodyPr/>
          <a:lstStyle/>
          <a:p>
            <a:r>
              <a:rPr lang="en-US" dirty="0"/>
              <a:t>Membership has its privileges</a:t>
            </a:r>
          </a:p>
        </p:txBody>
      </p:sp>
      <p:pic>
        <p:nvPicPr>
          <p:cNvPr id="6" name="Picture 5">
            <a:extLst>
              <a:ext uri="{FF2B5EF4-FFF2-40B4-BE49-F238E27FC236}">
                <a16:creationId xmlns:a16="http://schemas.microsoft.com/office/drawing/2014/main" id="{914CE65A-EF34-64F7-95BD-713ECE7436AF}"/>
              </a:ext>
            </a:extLst>
          </p:cNvPr>
          <p:cNvPicPr>
            <a:picLocks noChangeAspect="1"/>
          </p:cNvPicPr>
          <p:nvPr/>
        </p:nvPicPr>
        <p:blipFill>
          <a:blip r:embed="rId3"/>
          <a:stretch>
            <a:fillRect/>
          </a:stretch>
        </p:blipFill>
        <p:spPr>
          <a:xfrm>
            <a:off x="2417762" y="1295401"/>
            <a:ext cx="7353300" cy="3359494"/>
          </a:xfrm>
          <a:prstGeom prst="rect">
            <a:avLst/>
          </a:prstGeom>
        </p:spPr>
      </p:pic>
      <p:pic>
        <p:nvPicPr>
          <p:cNvPr id="5" name="Picture 4">
            <a:extLst>
              <a:ext uri="{FF2B5EF4-FFF2-40B4-BE49-F238E27FC236}">
                <a16:creationId xmlns:a16="http://schemas.microsoft.com/office/drawing/2014/main" id="{79723D7F-3F5D-EF47-C3DD-0D5C5EABC7E8}"/>
              </a:ext>
            </a:extLst>
          </p:cNvPr>
          <p:cNvPicPr>
            <a:picLocks noChangeAspect="1"/>
          </p:cNvPicPr>
          <p:nvPr/>
        </p:nvPicPr>
        <p:blipFill>
          <a:blip r:embed="rId4"/>
          <a:stretch>
            <a:fillRect/>
          </a:stretch>
        </p:blipFill>
        <p:spPr>
          <a:xfrm>
            <a:off x="3771900" y="4744068"/>
            <a:ext cx="4648200" cy="2045863"/>
          </a:xfrm>
          <a:prstGeom prst="rect">
            <a:avLst/>
          </a:prstGeom>
        </p:spPr>
      </p:pic>
    </p:spTree>
    <p:extLst>
      <p:ext uri="{BB962C8B-B14F-4D97-AF65-F5344CB8AC3E}">
        <p14:creationId xmlns:p14="http://schemas.microsoft.com/office/powerpoint/2010/main" val="237900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C36F3F-8AA5-E677-5F2D-8E32DD149D4F}"/>
              </a:ext>
            </a:extLst>
          </p:cNvPr>
          <p:cNvSpPr>
            <a:spLocks noGrp="1"/>
          </p:cNvSpPr>
          <p:nvPr>
            <p:ph type="title"/>
          </p:nvPr>
        </p:nvSpPr>
        <p:spPr/>
        <p:txBody>
          <a:bodyPr/>
          <a:lstStyle/>
          <a:p>
            <a:r>
              <a:rPr lang="en-US" dirty="0"/>
              <a:t>Creating Assistants &amp; </a:t>
            </a:r>
            <a:br>
              <a:rPr lang="en-US" dirty="0"/>
            </a:br>
            <a:r>
              <a:rPr lang="en-US" dirty="0"/>
              <a:t>Threads</a:t>
            </a:r>
            <a:br>
              <a:rPr lang="en-US" dirty="0"/>
            </a:br>
            <a:r>
              <a:rPr lang="en-US" dirty="0"/>
              <a:t>Review</a:t>
            </a:r>
          </a:p>
        </p:txBody>
      </p:sp>
      <p:sp>
        <p:nvSpPr>
          <p:cNvPr id="4" name="Text Placeholder 3">
            <a:extLst>
              <a:ext uri="{FF2B5EF4-FFF2-40B4-BE49-F238E27FC236}">
                <a16:creationId xmlns:a16="http://schemas.microsoft.com/office/drawing/2014/main" id="{14BB16B7-71B8-6278-F38E-3D48789ECAA6}"/>
              </a:ext>
            </a:extLst>
          </p:cNvPr>
          <p:cNvSpPr>
            <a:spLocks noGrp="1"/>
          </p:cNvSpPr>
          <p:nvPr>
            <p:ph type="body" idx="1"/>
          </p:nvPr>
        </p:nvSpPr>
        <p:spPr/>
        <p:txBody>
          <a:bodyPr/>
          <a:lstStyle/>
          <a:p>
            <a:r>
              <a:rPr lang="en-US" dirty="0"/>
              <a:t>Let’s Make Some Objects!</a:t>
            </a:r>
          </a:p>
        </p:txBody>
      </p:sp>
    </p:spTree>
    <p:extLst>
      <p:ext uri="{BB962C8B-B14F-4D97-AF65-F5344CB8AC3E}">
        <p14:creationId xmlns:p14="http://schemas.microsoft.com/office/powerpoint/2010/main" val="189518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8BDD-11FF-11FC-D6B8-E9BF8100CFE8}"/>
              </a:ext>
            </a:extLst>
          </p:cNvPr>
          <p:cNvSpPr>
            <a:spLocks noGrp="1"/>
          </p:cNvSpPr>
          <p:nvPr>
            <p:ph type="title"/>
          </p:nvPr>
        </p:nvSpPr>
        <p:spPr>
          <a:xfrm>
            <a:off x="1524000" y="76200"/>
            <a:ext cx="9144000" cy="1143000"/>
          </a:xfrm>
        </p:spPr>
        <p:txBody>
          <a:bodyPr/>
          <a:lstStyle/>
          <a:p>
            <a:r>
              <a:rPr lang="en-US" dirty="0"/>
              <a:t>Demo:</a:t>
            </a:r>
            <a:br>
              <a:rPr lang="en-US" dirty="0"/>
            </a:br>
            <a:r>
              <a:rPr lang="en-US" dirty="0"/>
              <a:t>Creating Assistants Review</a:t>
            </a:r>
          </a:p>
        </p:txBody>
      </p:sp>
      <p:sp>
        <p:nvSpPr>
          <p:cNvPr id="5" name="TextBox 4">
            <a:extLst>
              <a:ext uri="{FF2B5EF4-FFF2-40B4-BE49-F238E27FC236}">
                <a16:creationId xmlns:a16="http://schemas.microsoft.com/office/drawing/2014/main" id="{5A758C88-FABE-ED6F-010C-14EE84969BED}"/>
              </a:ext>
            </a:extLst>
          </p:cNvPr>
          <p:cNvSpPr txBox="1"/>
          <p:nvPr/>
        </p:nvSpPr>
        <p:spPr>
          <a:xfrm>
            <a:off x="1524000" y="1295400"/>
            <a:ext cx="9372600" cy="5355312"/>
          </a:xfrm>
          <a:prstGeom prst="rect">
            <a:avLst/>
          </a:prstGeom>
          <a:noFill/>
        </p:spPr>
        <p:txBody>
          <a:bodyPr wrap="square">
            <a:spAutoFit/>
          </a:bodyPr>
          <a:lstStyle/>
          <a:p>
            <a:r>
              <a:rPr lang="en-US" sz="1900" b="0" dirty="0">
                <a:solidFill>
                  <a:srgbClr val="C586C0"/>
                </a:solidFill>
                <a:effectLst/>
                <a:highlight>
                  <a:srgbClr val="000000"/>
                </a:highlight>
                <a:latin typeface="Consolas" panose="020B0609020204030204" pitchFamily="49" charset="0"/>
              </a:rPr>
              <a:t>from</a:t>
            </a:r>
            <a:r>
              <a:rPr lang="en-US" sz="1900" b="0" dirty="0">
                <a:solidFill>
                  <a:srgbClr val="FFFFFF"/>
                </a:solidFill>
                <a:effectLst/>
                <a:highlight>
                  <a:srgbClr val="000000"/>
                </a:highlight>
                <a:latin typeface="Consolas" panose="020B0609020204030204" pitchFamily="49" charset="0"/>
              </a:rPr>
              <a:t> </a:t>
            </a:r>
            <a:r>
              <a:rPr lang="en-US" sz="1900" b="0" dirty="0">
                <a:solidFill>
                  <a:srgbClr val="4EC9B0"/>
                </a:solidFill>
                <a:effectLst/>
                <a:highlight>
                  <a:srgbClr val="000000"/>
                </a:highlight>
                <a:latin typeface="Consolas" panose="020B0609020204030204" pitchFamily="49" charset="0"/>
              </a:rPr>
              <a:t>openai</a:t>
            </a:r>
            <a:r>
              <a:rPr lang="en-US" sz="1900" b="0" dirty="0">
                <a:solidFill>
                  <a:srgbClr val="FFFFFF"/>
                </a:solidFill>
                <a:effectLst/>
                <a:highlight>
                  <a:srgbClr val="000000"/>
                </a:highlight>
                <a:latin typeface="Consolas" panose="020B0609020204030204" pitchFamily="49" charset="0"/>
              </a:rPr>
              <a:t> </a:t>
            </a:r>
            <a:r>
              <a:rPr lang="en-US" sz="1900" b="0" dirty="0">
                <a:solidFill>
                  <a:srgbClr val="C586C0"/>
                </a:solidFill>
                <a:effectLst/>
                <a:highlight>
                  <a:srgbClr val="000000"/>
                </a:highlight>
                <a:latin typeface="Consolas" panose="020B0609020204030204" pitchFamily="49" charset="0"/>
              </a:rPr>
              <a:t>import</a:t>
            </a:r>
            <a:r>
              <a:rPr lang="en-US" sz="1900" b="0" dirty="0">
                <a:solidFill>
                  <a:srgbClr val="FFFFFF"/>
                </a:solidFill>
                <a:effectLst/>
                <a:highlight>
                  <a:srgbClr val="000000"/>
                </a:highlight>
                <a:latin typeface="Consolas" panose="020B0609020204030204" pitchFamily="49" charset="0"/>
              </a:rPr>
              <a:t> </a:t>
            </a:r>
            <a:r>
              <a:rPr lang="en-US" sz="1900" b="0" dirty="0">
                <a:solidFill>
                  <a:srgbClr val="4EC9B0"/>
                </a:solidFill>
                <a:effectLst/>
                <a:highlight>
                  <a:srgbClr val="000000"/>
                </a:highlight>
                <a:latin typeface="Consolas" panose="020B0609020204030204" pitchFamily="49" charset="0"/>
              </a:rPr>
              <a:t>OpenAI</a:t>
            </a:r>
            <a:endParaRPr lang="en-US" sz="1900" b="0" dirty="0">
              <a:solidFill>
                <a:srgbClr val="FFFFFF"/>
              </a:solidFill>
              <a:effectLst/>
              <a:highlight>
                <a:srgbClr val="000000"/>
              </a:highlight>
              <a:latin typeface="Consolas" panose="020B0609020204030204" pitchFamily="49" charset="0"/>
            </a:endParaRPr>
          </a:p>
          <a:p>
            <a:br>
              <a:rPr lang="en-US" sz="1900" b="0" dirty="0">
                <a:solidFill>
                  <a:srgbClr val="FFFFFF"/>
                </a:solidFill>
                <a:effectLst/>
                <a:highlight>
                  <a:srgbClr val="000000"/>
                </a:highlight>
                <a:latin typeface="Consolas" panose="020B0609020204030204" pitchFamily="49" charset="0"/>
              </a:rPr>
            </a:br>
            <a:r>
              <a:rPr lang="en-US" sz="1900" b="0" dirty="0">
                <a:solidFill>
                  <a:srgbClr val="7CA668"/>
                </a:solidFill>
                <a:effectLst/>
                <a:highlight>
                  <a:srgbClr val="000000"/>
                </a:highlight>
                <a:latin typeface="Consolas" panose="020B0609020204030204" pitchFamily="49" charset="0"/>
              </a:rPr>
              <a:t># Create an instance of the OpenAI class</a:t>
            </a:r>
            <a:endParaRPr lang="en-US" sz="1900" b="0" dirty="0">
              <a:solidFill>
                <a:srgbClr val="FFFFFF"/>
              </a:solidFill>
              <a:effectLst/>
              <a:highlight>
                <a:srgbClr val="000000"/>
              </a:highlight>
              <a:latin typeface="Consolas" panose="020B0609020204030204" pitchFamily="49" charset="0"/>
            </a:endParaRPr>
          </a:p>
          <a:p>
            <a:r>
              <a:rPr lang="en-US" sz="1900" b="0" dirty="0">
                <a:solidFill>
                  <a:srgbClr val="7CA668"/>
                </a:solidFill>
                <a:effectLst/>
                <a:highlight>
                  <a:srgbClr val="000000"/>
                </a:highlight>
                <a:latin typeface="Consolas" panose="020B0609020204030204" pitchFamily="49" charset="0"/>
              </a:rPr>
              <a:t># This assumes you have the OPENAI_API_KEY environment variable set</a:t>
            </a:r>
            <a:endParaRPr lang="en-US" sz="1900" b="0" dirty="0">
              <a:solidFill>
                <a:srgbClr val="FFFFFF"/>
              </a:solidFill>
              <a:effectLst/>
              <a:highlight>
                <a:srgbClr val="000000"/>
              </a:highlight>
              <a:latin typeface="Consolas" panose="020B0609020204030204" pitchFamily="49" charset="0"/>
            </a:endParaRPr>
          </a:p>
          <a:p>
            <a:r>
              <a:rPr lang="en-US" sz="1900" b="0" dirty="0">
                <a:solidFill>
                  <a:srgbClr val="9CDCFE"/>
                </a:solidFill>
                <a:effectLst/>
                <a:highlight>
                  <a:srgbClr val="000000"/>
                </a:highlight>
                <a:latin typeface="Consolas" panose="020B0609020204030204" pitchFamily="49" charset="0"/>
              </a:rPr>
              <a:t>client</a:t>
            </a:r>
            <a:r>
              <a:rPr lang="en-US" sz="1900" b="0" dirty="0">
                <a:solidFill>
                  <a:srgbClr val="FFFFFF"/>
                </a:solidFill>
                <a:effectLst/>
                <a:highlight>
                  <a:srgbClr val="000000"/>
                </a:highlight>
                <a:latin typeface="Consolas" panose="020B0609020204030204" pitchFamily="49" charset="0"/>
              </a:rPr>
              <a:t> </a:t>
            </a:r>
            <a:r>
              <a:rPr lang="en-US" sz="1900" b="0" dirty="0">
                <a:solidFill>
                  <a:srgbClr val="D4D4D4"/>
                </a:solidFill>
                <a:effectLst/>
                <a:highlight>
                  <a:srgbClr val="000000"/>
                </a:highlight>
                <a:latin typeface="Consolas" panose="020B0609020204030204" pitchFamily="49" charset="0"/>
              </a:rPr>
              <a:t>=</a:t>
            </a:r>
            <a:r>
              <a:rPr lang="en-US" sz="1900" b="0" dirty="0">
                <a:solidFill>
                  <a:srgbClr val="FFFFFF"/>
                </a:solidFill>
                <a:effectLst/>
                <a:highlight>
                  <a:srgbClr val="000000"/>
                </a:highlight>
                <a:latin typeface="Consolas" panose="020B0609020204030204" pitchFamily="49" charset="0"/>
              </a:rPr>
              <a:t> </a:t>
            </a:r>
            <a:r>
              <a:rPr lang="en-US" sz="1900" b="0" dirty="0">
                <a:solidFill>
                  <a:srgbClr val="4EC9B0"/>
                </a:solidFill>
                <a:effectLst/>
                <a:highlight>
                  <a:srgbClr val="000000"/>
                </a:highlight>
                <a:latin typeface="Consolas" panose="020B0609020204030204" pitchFamily="49" charset="0"/>
              </a:rPr>
              <a:t>OpenAI</a:t>
            </a:r>
            <a:r>
              <a:rPr lang="en-US" sz="1900" b="0" dirty="0">
                <a:solidFill>
                  <a:srgbClr val="FFFFFF"/>
                </a:solidFill>
                <a:effectLst/>
                <a:highlight>
                  <a:srgbClr val="000000"/>
                </a:highlight>
                <a:latin typeface="Consolas" panose="020B0609020204030204" pitchFamily="49" charset="0"/>
              </a:rPr>
              <a:t>()</a:t>
            </a:r>
          </a:p>
          <a:p>
            <a:br>
              <a:rPr lang="en-US" sz="1900" b="0" dirty="0">
                <a:solidFill>
                  <a:srgbClr val="FFFFFF"/>
                </a:solidFill>
                <a:effectLst/>
                <a:highlight>
                  <a:srgbClr val="000000"/>
                </a:highlight>
                <a:latin typeface="Consolas" panose="020B0609020204030204" pitchFamily="49" charset="0"/>
              </a:rPr>
            </a:br>
            <a:r>
              <a:rPr lang="en-US" sz="1900" b="0" dirty="0">
                <a:solidFill>
                  <a:srgbClr val="7CA668"/>
                </a:solidFill>
                <a:effectLst/>
                <a:highlight>
                  <a:srgbClr val="000000"/>
                </a:highlight>
                <a:latin typeface="Consolas" panose="020B0609020204030204" pitchFamily="49" charset="0"/>
              </a:rPr>
              <a:t># Create an assistant that uses code interpreter.</a:t>
            </a:r>
            <a:endParaRPr lang="en-US" sz="1900" b="0" dirty="0">
              <a:solidFill>
                <a:srgbClr val="FFFFFF"/>
              </a:solidFill>
              <a:effectLst/>
              <a:highlight>
                <a:srgbClr val="000000"/>
              </a:highlight>
              <a:latin typeface="Consolas" panose="020B0609020204030204" pitchFamily="49" charset="0"/>
            </a:endParaRPr>
          </a:p>
          <a:p>
            <a:r>
              <a:rPr lang="en-US" sz="1900" b="0" dirty="0">
                <a:solidFill>
                  <a:srgbClr val="9CDCFE"/>
                </a:solidFill>
                <a:effectLst/>
                <a:highlight>
                  <a:srgbClr val="000000"/>
                </a:highlight>
                <a:latin typeface="Consolas" panose="020B0609020204030204" pitchFamily="49" charset="0"/>
              </a:rPr>
              <a:t>assistant</a:t>
            </a:r>
            <a:r>
              <a:rPr lang="en-US" sz="1900" b="0" dirty="0">
                <a:solidFill>
                  <a:srgbClr val="FFFFFF"/>
                </a:solidFill>
                <a:effectLst/>
                <a:highlight>
                  <a:srgbClr val="000000"/>
                </a:highlight>
                <a:latin typeface="Consolas" panose="020B0609020204030204" pitchFamily="49" charset="0"/>
              </a:rPr>
              <a:t> </a:t>
            </a:r>
            <a:r>
              <a:rPr lang="en-US" sz="1900" b="0" dirty="0">
                <a:solidFill>
                  <a:srgbClr val="D4D4D4"/>
                </a:solidFill>
                <a:effectLst/>
                <a:highlight>
                  <a:srgbClr val="000000"/>
                </a:highlight>
                <a:latin typeface="Consolas" panose="020B0609020204030204" pitchFamily="49" charset="0"/>
              </a:rPr>
              <a:t>=</a:t>
            </a:r>
            <a:r>
              <a:rPr lang="en-US" sz="1900" b="0" dirty="0">
                <a:solidFill>
                  <a:srgbClr val="FFFFFF"/>
                </a:solidFill>
                <a:effectLst/>
                <a:highlight>
                  <a:srgbClr val="000000"/>
                </a:highlight>
                <a:latin typeface="Consolas" panose="020B0609020204030204" pitchFamily="49" charset="0"/>
              </a:rPr>
              <a:t> </a:t>
            </a:r>
            <a:r>
              <a:rPr lang="en-US" sz="1900" b="0" dirty="0">
                <a:solidFill>
                  <a:srgbClr val="9CDCFE"/>
                </a:solidFill>
                <a:effectLst/>
                <a:highlight>
                  <a:srgbClr val="000000"/>
                </a:highlight>
                <a:latin typeface="Consolas" panose="020B0609020204030204" pitchFamily="49" charset="0"/>
              </a:rPr>
              <a:t>client</a:t>
            </a:r>
            <a:r>
              <a:rPr lang="en-US" sz="1900" b="0" dirty="0">
                <a:solidFill>
                  <a:srgbClr val="FFFFFF"/>
                </a:solidFill>
                <a:effectLst/>
                <a:highlight>
                  <a:srgbClr val="000000"/>
                </a:highlight>
                <a:latin typeface="Consolas" panose="020B0609020204030204" pitchFamily="49" charset="0"/>
              </a:rPr>
              <a:t>.</a:t>
            </a:r>
            <a:r>
              <a:rPr lang="en-US" sz="1900" b="0" dirty="0">
                <a:solidFill>
                  <a:srgbClr val="9CDCFE"/>
                </a:solidFill>
                <a:effectLst/>
                <a:highlight>
                  <a:srgbClr val="000000"/>
                </a:highlight>
                <a:latin typeface="Consolas" panose="020B0609020204030204" pitchFamily="49" charset="0"/>
              </a:rPr>
              <a:t>beta</a:t>
            </a:r>
            <a:r>
              <a:rPr lang="en-US" sz="1900" b="0" dirty="0">
                <a:solidFill>
                  <a:srgbClr val="FFFFFF"/>
                </a:solidFill>
                <a:effectLst/>
                <a:highlight>
                  <a:srgbClr val="000000"/>
                </a:highlight>
                <a:latin typeface="Consolas" panose="020B0609020204030204" pitchFamily="49" charset="0"/>
              </a:rPr>
              <a:t>.</a:t>
            </a:r>
            <a:r>
              <a:rPr lang="en-US" sz="1900" b="0" dirty="0">
                <a:solidFill>
                  <a:srgbClr val="9CDCFE"/>
                </a:solidFill>
                <a:effectLst/>
                <a:highlight>
                  <a:srgbClr val="000000"/>
                </a:highlight>
                <a:latin typeface="Consolas" panose="020B0609020204030204" pitchFamily="49" charset="0"/>
              </a:rPr>
              <a:t>assistants</a:t>
            </a:r>
            <a:r>
              <a:rPr lang="en-US" sz="1900" b="0" dirty="0">
                <a:solidFill>
                  <a:srgbClr val="FFFFFF"/>
                </a:solidFill>
                <a:effectLst/>
                <a:highlight>
                  <a:srgbClr val="000000"/>
                </a:highlight>
                <a:latin typeface="Consolas" panose="020B0609020204030204" pitchFamily="49" charset="0"/>
              </a:rPr>
              <a:t>.</a:t>
            </a:r>
            <a:r>
              <a:rPr lang="en-US" sz="1900" b="0" dirty="0">
                <a:solidFill>
                  <a:srgbClr val="DCDCAA"/>
                </a:solidFill>
                <a:effectLst/>
                <a:highlight>
                  <a:srgbClr val="000000"/>
                </a:highlight>
                <a:latin typeface="Consolas" panose="020B0609020204030204" pitchFamily="49" charset="0"/>
              </a:rPr>
              <a:t>create</a:t>
            </a:r>
            <a:r>
              <a:rPr lang="en-US" sz="1900" b="0" dirty="0">
                <a:solidFill>
                  <a:srgbClr val="FFFFFF"/>
                </a:solidFill>
                <a:effectLst/>
                <a:highlight>
                  <a:srgbClr val="000000"/>
                </a:highlight>
                <a:latin typeface="Consolas" panose="020B0609020204030204" pitchFamily="49" charset="0"/>
              </a:rPr>
              <a:t>(</a:t>
            </a:r>
          </a:p>
          <a:p>
            <a:r>
              <a:rPr lang="en-US" sz="1900" b="0" dirty="0">
                <a:solidFill>
                  <a:srgbClr val="FFFFFF"/>
                </a:solidFill>
                <a:effectLst/>
                <a:highlight>
                  <a:srgbClr val="000000"/>
                </a:highlight>
                <a:latin typeface="Consolas" panose="020B0609020204030204" pitchFamily="49" charset="0"/>
              </a:rPr>
              <a:t>    </a:t>
            </a:r>
            <a:r>
              <a:rPr lang="en-US" sz="1900" b="0" dirty="0">
                <a:solidFill>
                  <a:srgbClr val="9CDCFE"/>
                </a:solidFill>
                <a:effectLst/>
                <a:highlight>
                  <a:srgbClr val="000000"/>
                </a:highlight>
                <a:latin typeface="Consolas" panose="020B0609020204030204" pitchFamily="49" charset="0"/>
              </a:rPr>
              <a:t>model</a:t>
            </a:r>
            <a:r>
              <a:rPr lang="en-US" sz="1900" b="0" dirty="0">
                <a:solidFill>
                  <a:srgbClr val="D4D4D4"/>
                </a:solidFill>
                <a:effectLst/>
                <a:highlight>
                  <a:srgbClr val="000000"/>
                </a:highlight>
                <a:latin typeface="Consolas" panose="020B0609020204030204" pitchFamily="49" charset="0"/>
              </a:rPr>
              <a:t>=</a:t>
            </a:r>
            <a:r>
              <a:rPr lang="en-US" sz="1900" b="0" dirty="0">
                <a:solidFill>
                  <a:srgbClr val="CE9178"/>
                </a:solidFill>
                <a:effectLst/>
                <a:highlight>
                  <a:srgbClr val="000000"/>
                </a:highlight>
                <a:latin typeface="Consolas" panose="020B0609020204030204" pitchFamily="49" charset="0"/>
              </a:rPr>
              <a:t>"gpt-4-turbo"</a:t>
            </a:r>
            <a:r>
              <a:rPr lang="en-US" sz="1900" b="0" dirty="0">
                <a:solidFill>
                  <a:srgbClr val="FFFFFF"/>
                </a:solidFill>
                <a:effectLst/>
                <a:highlight>
                  <a:srgbClr val="000000"/>
                </a:highlight>
                <a:latin typeface="Consolas" panose="020B0609020204030204" pitchFamily="49" charset="0"/>
              </a:rPr>
              <a:t>,</a:t>
            </a:r>
          </a:p>
          <a:p>
            <a:r>
              <a:rPr lang="en-US" sz="1900" b="0" dirty="0">
                <a:solidFill>
                  <a:srgbClr val="FFFFFF"/>
                </a:solidFill>
                <a:effectLst/>
                <a:highlight>
                  <a:srgbClr val="000000"/>
                </a:highlight>
                <a:latin typeface="Consolas" panose="020B0609020204030204" pitchFamily="49" charset="0"/>
              </a:rPr>
              <a:t>    </a:t>
            </a:r>
            <a:r>
              <a:rPr lang="en-US" sz="1900" b="0" dirty="0">
                <a:solidFill>
                  <a:srgbClr val="9CDCFE"/>
                </a:solidFill>
                <a:effectLst/>
                <a:highlight>
                  <a:srgbClr val="000000"/>
                </a:highlight>
                <a:latin typeface="Consolas" panose="020B0609020204030204" pitchFamily="49" charset="0"/>
              </a:rPr>
              <a:t>instructions</a:t>
            </a:r>
            <a:r>
              <a:rPr lang="en-US" sz="1900" b="0" dirty="0">
                <a:solidFill>
                  <a:srgbClr val="D4D4D4"/>
                </a:solidFill>
                <a:effectLst/>
                <a:highlight>
                  <a:srgbClr val="000000"/>
                </a:highlight>
                <a:latin typeface="Consolas" panose="020B0609020204030204" pitchFamily="49" charset="0"/>
              </a:rPr>
              <a:t>=</a:t>
            </a:r>
            <a:r>
              <a:rPr lang="en-US" sz="1900" b="0" dirty="0">
                <a:solidFill>
                  <a:srgbClr val="CE9178"/>
                </a:solidFill>
                <a:effectLst/>
                <a:highlight>
                  <a:srgbClr val="000000"/>
                </a:highlight>
                <a:latin typeface="Consolas" panose="020B0609020204030204" pitchFamily="49" charset="0"/>
              </a:rPr>
              <a:t>"You are a helpful assistant."</a:t>
            </a:r>
            <a:r>
              <a:rPr lang="en-US" sz="1900" b="0" dirty="0">
                <a:solidFill>
                  <a:srgbClr val="FFFFFF"/>
                </a:solidFill>
                <a:effectLst/>
                <a:highlight>
                  <a:srgbClr val="000000"/>
                </a:highlight>
                <a:latin typeface="Consolas" panose="020B0609020204030204" pitchFamily="49" charset="0"/>
              </a:rPr>
              <a:t>,</a:t>
            </a:r>
          </a:p>
          <a:p>
            <a:r>
              <a:rPr lang="en-US" sz="1900" b="0" dirty="0">
                <a:solidFill>
                  <a:srgbClr val="FFFFFF"/>
                </a:solidFill>
                <a:effectLst/>
                <a:highlight>
                  <a:srgbClr val="000000"/>
                </a:highlight>
                <a:latin typeface="Consolas" panose="020B0609020204030204" pitchFamily="49" charset="0"/>
              </a:rPr>
              <a:t>    </a:t>
            </a:r>
            <a:r>
              <a:rPr lang="en-US" sz="1900" b="0" dirty="0">
                <a:solidFill>
                  <a:srgbClr val="9CDCFE"/>
                </a:solidFill>
                <a:effectLst/>
                <a:highlight>
                  <a:srgbClr val="000000"/>
                </a:highlight>
                <a:latin typeface="Consolas" panose="020B0609020204030204" pitchFamily="49" charset="0"/>
              </a:rPr>
              <a:t>name</a:t>
            </a:r>
            <a:r>
              <a:rPr lang="en-US" sz="1900" b="0" dirty="0">
                <a:solidFill>
                  <a:srgbClr val="D4D4D4"/>
                </a:solidFill>
                <a:effectLst/>
                <a:highlight>
                  <a:srgbClr val="000000"/>
                </a:highlight>
                <a:latin typeface="Consolas" panose="020B0609020204030204" pitchFamily="49" charset="0"/>
              </a:rPr>
              <a:t>=</a:t>
            </a:r>
            <a:r>
              <a:rPr lang="en-US" sz="1900" b="0" dirty="0">
                <a:solidFill>
                  <a:srgbClr val="CE9178"/>
                </a:solidFill>
                <a:effectLst/>
                <a:highlight>
                  <a:srgbClr val="000000"/>
                </a:highlight>
                <a:latin typeface="Consolas" panose="020B0609020204030204" pitchFamily="49" charset="0"/>
              </a:rPr>
              <a:t>"Message Holder"</a:t>
            </a:r>
            <a:r>
              <a:rPr lang="en-US" sz="1900" b="0" dirty="0">
                <a:solidFill>
                  <a:srgbClr val="FFFFFF"/>
                </a:solidFill>
                <a:effectLst/>
                <a:highlight>
                  <a:srgbClr val="000000"/>
                </a:highlight>
                <a:latin typeface="Consolas" panose="020B0609020204030204" pitchFamily="49" charset="0"/>
              </a:rPr>
              <a:t>,</a:t>
            </a:r>
          </a:p>
          <a:p>
            <a:r>
              <a:rPr lang="en-US" sz="1900" b="0" dirty="0">
                <a:solidFill>
                  <a:srgbClr val="FFFFFF"/>
                </a:solidFill>
                <a:effectLst/>
                <a:highlight>
                  <a:srgbClr val="000000"/>
                </a:highlight>
                <a:latin typeface="Consolas" panose="020B0609020204030204" pitchFamily="49" charset="0"/>
              </a:rPr>
              <a:t>    </a:t>
            </a:r>
            <a:r>
              <a:rPr lang="en-US" sz="1900" b="0" dirty="0">
                <a:solidFill>
                  <a:srgbClr val="9CDCFE"/>
                </a:solidFill>
                <a:effectLst/>
                <a:highlight>
                  <a:srgbClr val="000000"/>
                </a:highlight>
                <a:latin typeface="Consolas" panose="020B0609020204030204" pitchFamily="49" charset="0"/>
              </a:rPr>
              <a:t>metadata</a:t>
            </a:r>
            <a:r>
              <a:rPr lang="en-US" sz="1900" b="0" dirty="0">
                <a:solidFill>
                  <a:srgbClr val="D4D4D4"/>
                </a:solidFill>
                <a:effectLst/>
                <a:highlight>
                  <a:srgbClr val="000000"/>
                </a:highlight>
                <a:latin typeface="Consolas" panose="020B0609020204030204" pitchFamily="49" charset="0"/>
              </a:rPr>
              <a:t>=</a:t>
            </a:r>
            <a:r>
              <a:rPr lang="en-US" sz="1900" b="0" dirty="0">
                <a:solidFill>
                  <a:srgbClr val="FFFFFF"/>
                </a:solidFill>
                <a:effectLst/>
                <a:highlight>
                  <a:srgbClr val="000000"/>
                </a:highlight>
                <a:latin typeface="Consolas" panose="020B0609020204030204" pitchFamily="49" charset="0"/>
              </a:rPr>
              <a:t>{</a:t>
            </a:r>
          </a:p>
          <a:p>
            <a:r>
              <a:rPr lang="en-US" sz="1900" b="0" dirty="0">
                <a:solidFill>
                  <a:srgbClr val="FFFFFF"/>
                </a:solidFill>
                <a:effectLst/>
                <a:highlight>
                  <a:srgbClr val="000000"/>
                </a:highlight>
                <a:latin typeface="Consolas" panose="020B0609020204030204" pitchFamily="49" charset="0"/>
              </a:rPr>
              <a:t>        </a:t>
            </a:r>
            <a:r>
              <a:rPr lang="en-US" sz="1900" b="0" dirty="0">
                <a:solidFill>
                  <a:srgbClr val="CE9178"/>
                </a:solidFill>
                <a:effectLst/>
                <a:highlight>
                  <a:srgbClr val="000000"/>
                </a:highlight>
                <a:latin typeface="Consolas" panose="020B0609020204030204" pitchFamily="49" charset="0"/>
              </a:rPr>
              <a:t>"</a:t>
            </a:r>
            <a:r>
              <a:rPr lang="en-US" sz="1900" b="0" dirty="0" err="1">
                <a:solidFill>
                  <a:srgbClr val="CE9178"/>
                </a:solidFill>
                <a:effectLst/>
                <a:highlight>
                  <a:srgbClr val="000000"/>
                </a:highlight>
                <a:latin typeface="Consolas" panose="020B0609020204030204" pitchFamily="49" charset="0"/>
              </a:rPr>
              <a:t>holds_messages</a:t>
            </a:r>
            <a:r>
              <a:rPr lang="en-US" sz="1900" b="0" dirty="0">
                <a:solidFill>
                  <a:srgbClr val="CE9178"/>
                </a:solidFill>
                <a:effectLst/>
                <a:highlight>
                  <a:srgbClr val="000000"/>
                </a:highlight>
                <a:latin typeface="Consolas" panose="020B0609020204030204" pitchFamily="49" charset="0"/>
              </a:rPr>
              <a:t>"</a:t>
            </a:r>
            <a:r>
              <a:rPr lang="en-US" sz="1900" b="0" dirty="0">
                <a:solidFill>
                  <a:srgbClr val="FFFFFF"/>
                </a:solidFill>
                <a:effectLst/>
                <a:highlight>
                  <a:srgbClr val="000000"/>
                </a:highlight>
                <a:latin typeface="Consolas" panose="020B0609020204030204" pitchFamily="49" charset="0"/>
              </a:rPr>
              <a:t>: </a:t>
            </a:r>
            <a:r>
              <a:rPr lang="en-US" sz="1900" b="0" dirty="0">
                <a:solidFill>
                  <a:srgbClr val="CE9178"/>
                </a:solidFill>
                <a:effectLst/>
                <a:highlight>
                  <a:srgbClr val="000000"/>
                </a:highlight>
                <a:latin typeface="Consolas" panose="020B0609020204030204" pitchFamily="49" charset="0"/>
              </a:rPr>
              <a:t>"True"</a:t>
            </a:r>
            <a:r>
              <a:rPr lang="en-US" sz="1900" b="0" dirty="0">
                <a:solidFill>
                  <a:srgbClr val="FFFFFF"/>
                </a:solidFill>
                <a:effectLst/>
                <a:highlight>
                  <a:srgbClr val="000000"/>
                </a:highlight>
                <a:latin typeface="Consolas" panose="020B0609020204030204" pitchFamily="49" charset="0"/>
              </a:rPr>
              <a:t>,</a:t>
            </a:r>
          </a:p>
          <a:p>
            <a:r>
              <a:rPr lang="en-US" sz="1900" b="0" dirty="0">
                <a:solidFill>
                  <a:srgbClr val="FFFFFF"/>
                </a:solidFill>
                <a:effectLst/>
                <a:highlight>
                  <a:srgbClr val="000000"/>
                </a:highlight>
                <a:latin typeface="Consolas" panose="020B0609020204030204" pitchFamily="49" charset="0"/>
              </a:rPr>
              <a:t>        </a:t>
            </a:r>
            <a:r>
              <a:rPr lang="en-US" sz="1900" b="0" dirty="0">
                <a:solidFill>
                  <a:srgbClr val="CE9178"/>
                </a:solidFill>
                <a:effectLst/>
                <a:highlight>
                  <a:srgbClr val="000000"/>
                </a:highlight>
                <a:latin typeface="Consolas" panose="020B0609020204030204" pitchFamily="49" charset="0"/>
              </a:rPr>
              <a:t>"</a:t>
            </a:r>
            <a:r>
              <a:rPr lang="en-US" sz="1900" b="0" dirty="0" err="1">
                <a:solidFill>
                  <a:srgbClr val="CE9178"/>
                </a:solidFill>
                <a:effectLst/>
                <a:highlight>
                  <a:srgbClr val="000000"/>
                </a:highlight>
                <a:latin typeface="Consolas" panose="020B0609020204030204" pitchFamily="49" charset="0"/>
              </a:rPr>
              <a:t>likes_messages</a:t>
            </a:r>
            <a:r>
              <a:rPr lang="en-US" sz="1900" b="0" dirty="0">
                <a:solidFill>
                  <a:srgbClr val="CE9178"/>
                </a:solidFill>
                <a:effectLst/>
                <a:highlight>
                  <a:srgbClr val="000000"/>
                </a:highlight>
                <a:latin typeface="Consolas" panose="020B0609020204030204" pitchFamily="49" charset="0"/>
              </a:rPr>
              <a:t>"</a:t>
            </a:r>
            <a:r>
              <a:rPr lang="en-US" sz="1900" b="0" dirty="0">
                <a:solidFill>
                  <a:srgbClr val="FFFFFF"/>
                </a:solidFill>
                <a:effectLst/>
                <a:highlight>
                  <a:srgbClr val="000000"/>
                </a:highlight>
                <a:latin typeface="Consolas" panose="020B0609020204030204" pitchFamily="49" charset="0"/>
              </a:rPr>
              <a:t>: </a:t>
            </a:r>
            <a:r>
              <a:rPr lang="en-US" sz="1900" b="0" dirty="0">
                <a:solidFill>
                  <a:srgbClr val="CE9178"/>
                </a:solidFill>
                <a:effectLst/>
                <a:highlight>
                  <a:srgbClr val="000000"/>
                </a:highlight>
                <a:latin typeface="Consolas" panose="020B0609020204030204" pitchFamily="49" charset="0"/>
              </a:rPr>
              <a:t>"True"</a:t>
            </a:r>
            <a:r>
              <a:rPr lang="en-US" sz="1900" b="0" dirty="0">
                <a:solidFill>
                  <a:srgbClr val="FFFFFF"/>
                </a:solidFill>
                <a:effectLst/>
                <a:highlight>
                  <a:srgbClr val="000000"/>
                </a:highlight>
                <a:latin typeface="Consolas" panose="020B0609020204030204" pitchFamily="49" charset="0"/>
              </a:rPr>
              <a:t>,</a:t>
            </a:r>
          </a:p>
          <a:p>
            <a:r>
              <a:rPr lang="en-US" sz="1900" b="0" dirty="0">
                <a:solidFill>
                  <a:srgbClr val="FFFFFF"/>
                </a:solidFill>
                <a:effectLst/>
                <a:highlight>
                  <a:srgbClr val="000000"/>
                </a:highlight>
                <a:latin typeface="Consolas" panose="020B0609020204030204" pitchFamily="49" charset="0"/>
              </a:rPr>
              <a:t>    },</a:t>
            </a:r>
          </a:p>
          <a:p>
            <a:r>
              <a:rPr lang="en-US" sz="1900" b="0" dirty="0">
                <a:solidFill>
                  <a:srgbClr val="FFFFFF"/>
                </a:solidFill>
                <a:effectLst/>
                <a:highlight>
                  <a:srgbClr val="000000"/>
                </a:highlight>
                <a:latin typeface="Consolas" panose="020B0609020204030204" pitchFamily="49" charset="0"/>
              </a:rPr>
              <a:t>    </a:t>
            </a:r>
            <a:r>
              <a:rPr lang="en-US" sz="1900" b="0" dirty="0">
                <a:solidFill>
                  <a:srgbClr val="9CDCFE"/>
                </a:solidFill>
                <a:effectLst/>
                <a:highlight>
                  <a:srgbClr val="000000"/>
                </a:highlight>
                <a:latin typeface="Consolas" panose="020B0609020204030204" pitchFamily="49" charset="0"/>
              </a:rPr>
              <a:t>temperature</a:t>
            </a:r>
            <a:r>
              <a:rPr lang="en-US" sz="1900" b="0" dirty="0">
                <a:solidFill>
                  <a:srgbClr val="D4D4D4"/>
                </a:solidFill>
                <a:effectLst/>
                <a:highlight>
                  <a:srgbClr val="000000"/>
                </a:highlight>
                <a:latin typeface="Consolas" panose="020B0609020204030204" pitchFamily="49" charset="0"/>
              </a:rPr>
              <a:t>=</a:t>
            </a:r>
            <a:r>
              <a:rPr lang="en-US" sz="1900" b="0" dirty="0">
                <a:solidFill>
                  <a:srgbClr val="B5CEA8"/>
                </a:solidFill>
                <a:effectLst/>
                <a:highlight>
                  <a:srgbClr val="000000"/>
                </a:highlight>
                <a:latin typeface="Consolas" panose="020B0609020204030204" pitchFamily="49" charset="0"/>
              </a:rPr>
              <a:t>1</a:t>
            </a:r>
            <a:r>
              <a:rPr lang="en-US" sz="1900" b="0" dirty="0">
                <a:solidFill>
                  <a:srgbClr val="FFFFFF"/>
                </a:solidFill>
                <a:effectLst/>
                <a:highlight>
                  <a:srgbClr val="000000"/>
                </a:highlight>
                <a:latin typeface="Consolas" panose="020B0609020204030204" pitchFamily="49" charset="0"/>
              </a:rPr>
              <a:t>,</a:t>
            </a:r>
          </a:p>
          <a:p>
            <a:r>
              <a:rPr lang="en-US" sz="1900" b="0" dirty="0">
                <a:solidFill>
                  <a:srgbClr val="FFFFFF"/>
                </a:solidFill>
                <a:effectLst/>
                <a:highlight>
                  <a:srgbClr val="000000"/>
                </a:highlight>
                <a:latin typeface="Consolas" panose="020B0609020204030204" pitchFamily="49" charset="0"/>
              </a:rPr>
              <a:t>    </a:t>
            </a:r>
            <a:r>
              <a:rPr lang="en-US" sz="1900" b="0" dirty="0">
                <a:solidFill>
                  <a:srgbClr val="9CDCFE"/>
                </a:solidFill>
                <a:effectLst/>
                <a:highlight>
                  <a:srgbClr val="000000"/>
                </a:highlight>
                <a:latin typeface="Consolas" panose="020B0609020204030204" pitchFamily="49" charset="0"/>
              </a:rPr>
              <a:t>top_p</a:t>
            </a:r>
            <a:r>
              <a:rPr lang="en-US" sz="1900" b="0" dirty="0">
                <a:solidFill>
                  <a:srgbClr val="D4D4D4"/>
                </a:solidFill>
                <a:effectLst/>
                <a:highlight>
                  <a:srgbClr val="000000"/>
                </a:highlight>
                <a:latin typeface="Consolas" panose="020B0609020204030204" pitchFamily="49" charset="0"/>
              </a:rPr>
              <a:t>=</a:t>
            </a:r>
            <a:r>
              <a:rPr lang="en-US" sz="1900" b="0" dirty="0">
                <a:solidFill>
                  <a:srgbClr val="B5CEA8"/>
                </a:solidFill>
                <a:effectLst/>
                <a:highlight>
                  <a:srgbClr val="000000"/>
                </a:highlight>
                <a:latin typeface="Consolas" panose="020B0609020204030204" pitchFamily="49" charset="0"/>
              </a:rPr>
              <a:t>1</a:t>
            </a:r>
            <a:r>
              <a:rPr lang="en-US" sz="1900" b="0" dirty="0">
                <a:solidFill>
                  <a:srgbClr val="FFFFFF"/>
                </a:solidFill>
                <a:effectLst/>
                <a:highlight>
                  <a:srgbClr val="000000"/>
                </a:highlight>
                <a:latin typeface="Consolas" panose="020B0609020204030204" pitchFamily="49" charset="0"/>
              </a:rPr>
              <a:t>,</a:t>
            </a:r>
          </a:p>
          <a:p>
            <a:r>
              <a:rPr lang="en-US" sz="19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351187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5E70-4356-A64E-B405-73163F0DF77E}"/>
              </a:ext>
            </a:extLst>
          </p:cNvPr>
          <p:cNvSpPr>
            <a:spLocks noGrp="1"/>
          </p:cNvSpPr>
          <p:nvPr>
            <p:ph type="title"/>
          </p:nvPr>
        </p:nvSpPr>
        <p:spPr/>
        <p:txBody>
          <a:bodyPr/>
          <a:lstStyle/>
          <a:p>
            <a:r>
              <a:rPr lang="en-US" dirty="0"/>
              <a:t>Demo:</a:t>
            </a:r>
            <a:br>
              <a:rPr lang="en-US" dirty="0"/>
            </a:br>
            <a:r>
              <a:rPr lang="en-US" dirty="0"/>
              <a:t>Creating Threads Review</a:t>
            </a:r>
          </a:p>
        </p:txBody>
      </p:sp>
      <p:sp>
        <p:nvSpPr>
          <p:cNvPr id="7" name="TextBox 6">
            <a:extLst>
              <a:ext uri="{FF2B5EF4-FFF2-40B4-BE49-F238E27FC236}">
                <a16:creationId xmlns:a16="http://schemas.microsoft.com/office/drawing/2014/main" id="{C2CAA5E3-8922-4BDF-198D-95E64FF8E297}"/>
              </a:ext>
            </a:extLst>
          </p:cNvPr>
          <p:cNvSpPr txBox="1"/>
          <p:nvPr/>
        </p:nvSpPr>
        <p:spPr>
          <a:xfrm>
            <a:off x="1524000" y="1876485"/>
            <a:ext cx="10287000" cy="3785652"/>
          </a:xfrm>
          <a:prstGeom prst="rect">
            <a:avLst/>
          </a:prstGeom>
          <a:noFill/>
        </p:spPr>
        <p:txBody>
          <a:bodyPr wrap="square">
            <a:spAutoFit/>
          </a:bodyPr>
          <a:lstStyle/>
          <a:p>
            <a:r>
              <a:rPr lang="en-US" sz="2400" b="0" dirty="0">
                <a:solidFill>
                  <a:srgbClr val="C586C0"/>
                </a:solidFill>
                <a:effectLst/>
                <a:highlight>
                  <a:srgbClr val="000000"/>
                </a:highlight>
                <a:latin typeface="Consolas" panose="020B0609020204030204" pitchFamily="49" charset="0"/>
              </a:rPr>
              <a:t>from</a:t>
            </a:r>
            <a:r>
              <a:rPr lang="en-US" sz="2400" b="0" dirty="0">
                <a:solidFill>
                  <a:srgbClr val="FFFFFF"/>
                </a:solidFill>
                <a:effectLst/>
                <a:highlight>
                  <a:srgbClr val="000000"/>
                </a:highlight>
                <a:latin typeface="Consolas" panose="020B0609020204030204" pitchFamily="49" charset="0"/>
              </a:rPr>
              <a:t> </a:t>
            </a:r>
            <a:r>
              <a:rPr lang="en-US" sz="2400" b="0" dirty="0">
                <a:solidFill>
                  <a:srgbClr val="4EC9B0"/>
                </a:solidFill>
                <a:effectLst/>
                <a:highlight>
                  <a:srgbClr val="000000"/>
                </a:highlight>
                <a:latin typeface="Consolas" panose="020B0609020204030204" pitchFamily="49" charset="0"/>
              </a:rPr>
              <a:t>openai</a:t>
            </a:r>
            <a:r>
              <a:rPr lang="en-US" sz="2400" b="0" dirty="0">
                <a:solidFill>
                  <a:srgbClr val="FFFFFF"/>
                </a:solidFill>
                <a:effectLst/>
                <a:highlight>
                  <a:srgbClr val="000000"/>
                </a:highlight>
                <a:latin typeface="Consolas" panose="020B0609020204030204" pitchFamily="49" charset="0"/>
              </a:rPr>
              <a:t> </a:t>
            </a:r>
            <a:r>
              <a:rPr lang="en-US" sz="2400" b="0" dirty="0">
                <a:solidFill>
                  <a:srgbClr val="C586C0"/>
                </a:solidFill>
                <a:effectLst/>
                <a:highlight>
                  <a:srgbClr val="000000"/>
                </a:highlight>
                <a:latin typeface="Consolas" panose="020B0609020204030204" pitchFamily="49" charset="0"/>
              </a:rPr>
              <a:t>import</a:t>
            </a:r>
            <a:r>
              <a:rPr lang="en-US" sz="2400" b="0" dirty="0">
                <a:solidFill>
                  <a:srgbClr val="FFFFFF"/>
                </a:solidFill>
                <a:effectLst/>
                <a:highlight>
                  <a:srgbClr val="000000"/>
                </a:highlight>
                <a:latin typeface="Consolas" panose="020B0609020204030204" pitchFamily="49" charset="0"/>
              </a:rPr>
              <a:t> </a:t>
            </a:r>
            <a:r>
              <a:rPr lang="en-US" sz="2400" b="0" dirty="0">
                <a:solidFill>
                  <a:srgbClr val="4EC9B0"/>
                </a:solidFill>
                <a:effectLst/>
                <a:highlight>
                  <a:srgbClr val="000000"/>
                </a:highlight>
                <a:latin typeface="Consolas" panose="020B0609020204030204" pitchFamily="49" charset="0"/>
              </a:rPr>
              <a:t>OpenAI</a:t>
            </a:r>
            <a:endParaRPr lang="en-US" sz="2400" b="0" dirty="0">
              <a:solidFill>
                <a:srgbClr val="FFFFFF"/>
              </a:solidFill>
              <a:effectLst/>
              <a:highlight>
                <a:srgbClr val="000000"/>
              </a:highlight>
              <a:latin typeface="Consolas" panose="020B0609020204030204" pitchFamily="49" charset="0"/>
            </a:endParaRPr>
          </a:p>
          <a:p>
            <a:br>
              <a:rPr lang="en-US" sz="2400" b="0" dirty="0">
                <a:solidFill>
                  <a:srgbClr val="FFFFFF"/>
                </a:solidFill>
                <a:effectLst/>
                <a:highlight>
                  <a:srgbClr val="000000"/>
                </a:highlight>
                <a:latin typeface="Consolas" panose="020B0609020204030204" pitchFamily="49" charset="0"/>
              </a:rPr>
            </a:br>
            <a:r>
              <a:rPr lang="en-US" sz="2400" b="0" dirty="0">
                <a:solidFill>
                  <a:srgbClr val="9CDCFE"/>
                </a:solidFill>
                <a:effectLst/>
                <a:highlight>
                  <a:srgbClr val="000000"/>
                </a:highlight>
                <a:latin typeface="Consolas" panose="020B0609020204030204" pitchFamily="49" charset="0"/>
              </a:rPr>
              <a:t>client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a:solidFill>
                  <a:srgbClr val="4EC9B0"/>
                </a:solidFill>
                <a:effectLst/>
                <a:highlight>
                  <a:srgbClr val="000000"/>
                </a:highlight>
                <a:latin typeface="Consolas" panose="020B0609020204030204" pitchFamily="49" charset="0"/>
              </a:rPr>
              <a:t>OpenAI</a:t>
            </a:r>
            <a:r>
              <a:rPr lang="en-US" sz="2400" b="0" dirty="0">
                <a:solidFill>
                  <a:srgbClr val="FFFFFF"/>
                </a:solidFill>
                <a:effectLst/>
                <a:highlight>
                  <a:srgbClr val="000000"/>
                </a:highlight>
                <a:latin typeface="Consolas" panose="020B0609020204030204" pitchFamily="49" charset="0"/>
              </a:rPr>
              <a:t>()</a:t>
            </a:r>
          </a:p>
          <a:p>
            <a:br>
              <a:rPr lang="en-US" sz="2400" b="0" dirty="0">
                <a:solidFill>
                  <a:srgbClr val="FFFFFF"/>
                </a:solidFill>
                <a:effectLst/>
                <a:highlight>
                  <a:srgbClr val="000000"/>
                </a:highlight>
                <a:latin typeface="Consolas" panose="020B0609020204030204" pitchFamily="49" charset="0"/>
              </a:rPr>
            </a:br>
            <a:r>
              <a:rPr lang="en-US" sz="2400" b="0" dirty="0" err="1">
                <a:solidFill>
                  <a:srgbClr val="9CDCFE"/>
                </a:solidFill>
                <a:effectLst/>
                <a:highlight>
                  <a:srgbClr val="000000"/>
                </a:highlight>
                <a:latin typeface="Consolas" panose="020B0609020204030204" pitchFamily="49" charset="0"/>
              </a:rPr>
              <a:t>thread_holding_messages</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client</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beta</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threads</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create</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metadata</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a:t>
            </a:r>
          </a:p>
          <a:p>
            <a:r>
              <a:rPr lang="en-US" sz="2400" b="0" dirty="0">
                <a:solidFill>
                  <a:srgbClr val="FFFFFF"/>
                </a:solidFill>
                <a:effectLst/>
                <a:highlight>
                  <a:srgbClr val="000000"/>
                </a:highlight>
                <a:latin typeface="Consolas" panose="020B0609020204030204" pitchFamily="49" charset="0"/>
              </a:rPr>
              <a:t>    	</a:t>
            </a:r>
            <a:r>
              <a:rPr lang="en-US" sz="2400" b="0" dirty="0">
                <a:solidFill>
                  <a:srgbClr val="CE9178"/>
                </a:solidFill>
                <a:effectLst/>
                <a:highlight>
                  <a:srgbClr val="000000"/>
                </a:highlight>
                <a:latin typeface="Consolas" panose="020B0609020204030204" pitchFamily="49" charset="0"/>
              </a:rPr>
              <a:t>"user"</a:t>
            </a:r>
            <a:r>
              <a:rPr lang="en-US" sz="2400" b="0" dirty="0">
                <a:solidFill>
                  <a:srgbClr val="FFFFFF"/>
                </a:solidFill>
                <a:effectLst/>
                <a:highlight>
                  <a:srgbClr val="000000"/>
                </a:highlight>
                <a:latin typeface="Consolas" panose="020B0609020204030204" pitchFamily="49" charset="0"/>
              </a:rPr>
              <a:t>: </a:t>
            </a:r>
            <a:r>
              <a:rPr lang="en-US" sz="2400" b="0" dirty="0">
                <a:solidFill>
                  <a:srgbClr val="CE9178"/>
                </a:solidFill>
                <a:effectLst/>
                <a:highlight>
                  <a:srgbClr val="000000"/>
                </a:highlight>
                <a:latin typeface="Consolas" panose="020B0609020204030204" pitchFamily="49" charset="0"/>
              </a:rPr>
              <a:t>"abc123"</a:t>
            </a:r>
            <a:endParaRPr lang="en-US" sz="2400" b="0" dirty="0">
              <a:solidFill>
                <a:srgbClr val="FFFFFF"/>
              </a:solidFill>
              <a:effectLst/>
              <a:highlight>
                <a:srgbClr val="000000"/>
              </a:highlight>
              <a:latin typeface="Consolas" panose="020B0609020204030204" pitchFamily="49" charset="0"/>
            </a:endParaRPr>
          </a:p>
          <a:p>
            <a:r>
              <a:rPr lang="en-US" sz="2400" b="0" dirty="0">
                <a:solidFill>
                  <a:srgbClr val="FFFFFF"/>
                </a:solidFill>
                <a:effectLst/>
                <a:highlight>
                  <a:srgbClr val="000000"/>
                </a:highlight>
                <a:latin typeface="Consolas" panose="020B0609020204030204" pitchFamily="49" charset="0"/>
              </a:rPr>
              <a:t>  }</a:t>
            </a:r>
          </a:p>
          <a:p>
            <a:r>
              <a:rPr lang="en-US" sz="2400" b="0" dirty="0">
                <a:solidFill>
                  <a:srgbClr val="FFFFFF"/>
                </a:solidFill>
                <a:effectLst/>
                <a:highlight>
                  <a:srgbClr val="000000"/>
                </a:highlight>
                <a:latin typeface="Consolas" panose="020B0609020204030204" pitchFamily="49" charset="0"/>
              </a:rPr>
              <a:t>)</a:t>
            </a:r>
          </a:p>
          <a:p>
            <a:r>
              <a:rPr lang="en-US" sz="2400" b="0" dirty="0">
                <a:solidFill>
                  <a:srgbClr val="DCDCAA"/>
                </a:solidFill>
                <a:effectLst/>
                <a:highlight>
                  <a:srgbClr val="000000"/>
                </a:highlight>
                <a:latin typeface="Consolas" panose="020B0609020204030204" pitchFamily="49" charset="0"/>
              </a:rPr>
              <a:t>print</a:t>
            </a:r>
            <a:r>
              <a:rPr lang="en-US" sz="2400" b="0" dirty="0">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thread_holding_messages</a:t>
            </a:r>
            <a:r>
              <a:rPr lang="en-US" sz="24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202270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439A19-8178-5F9C-E50B-F80C1F0F7106}"/>
              </a:ext>
            </a:extLst>
          </p:cNvPr>
          <p:cNvSpPr>
            <a:spLocks noGrp="1"/>
          </p:cNvSpPr>
          <p:nvPr>
            <p:ph type="title"/>
          </p:nvPr>
        </p:nvSpPr>
        <p:spPr/>
        <p:txBody>
          <a:bodyPr/>
          <a:lstStyle/>
          <a:p>
            <a:r>
              <a:rPr lang="en-US" dirty="0"/>
              <a:t>Understanding Messages</a:t>
            </a:r>
          </a:p>
        </p:txBody>
      </p:sp>
      <p:sp>
        <p:nvSpPr>
          <p:cNvPr id="4" name="Text Placeholder 3">
            <a:extLst>
              <a:ext uri="{FF2B5EF4-FFF2-40B4-BE49-F238E27FC236}">
                <a16:creationId xmlns:a16="http://schemas.microsoft.com/office/drawing/2014/main" id="{4E6FCED0-061F-8851-73EF-1CBA9DAA93F8}"/>
              </a:ext>
            </a:extLst>
          </p:cNvPr>
          <p:cNvSpPr>
            <a:spLocks noGrp="1"/>
          </p:cNvSpPr>
          <p:nvPr>
            <p:ph type="body" idx="1"/>
          </p:nvPr>
        </p:nvSpPr>
        <p:spPr/>
        <p:txBody>
          <a:bodyPr/>
          <a:lstStyle/>
          <a:p>
            <a:r>
              <a:rPr lang="en-US" dirty="0"/>
              <a:t>Getting the Concept Down, Again</a:t>
            </a:r>
          </a:p>
        </p:txBody>
      </p:sp>
    </p:spTree>
    <p:extLst>
      <p:ext uri="{BB962C8B-B14F-4D97-AF65-F5344CB8AC3E}">
        <p14:creationId xmlns:p14="http://schemas.microsoft.com/office/powerpoint/2010/main" val="83960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54CB8A-2020-53D3-AD04-E52734DF5A2D}"/>
              </a:ext>
            </a:extLst>
          </p:cNvPr>
          <p:cNvPicPr>
            <a:picLocks noChangeAspect="1"/>
          </p:cNvPicPr>
          <p:nvPr/>
        </p:nvPicPr>
        <p:blipFill>
          <a:blip r:embed="rId3"/>
          <a:stretch>
            <a:fillRect/>
          </a:stretch>
        </p:blipFill>
        <p:spPr>
          <a:xfrm>
            <a:off x="2895600" y="0"/>
            <a:ext cx="8178164" cy="6858000"/>
          </a:xfrm>
          <a:prstGeom prst="rect">
            <a:avLst/>
          </a:prstGeom>
        </p:spPr>
      </p:pic>
      <p:sp>
        <p:nvSpPr>
          <p:cNvPr id="6" name="Arrow: Right 5">
            <a:extLst>
              <a:ext uri="{FF2B5EF4-FFF2-40B4-BE49-F238E27FC236}">
                <a16:creationId xmlns:a16="http://schemas.microsoft.com/office/drawing/2014/main" id="{A082CFC6-4B70-B995-6CEE-E3AFB67D7888}"/>
              </a:ext>
            </a:extLst>
          </p:cNvPr>
          <p:cNvSpPr/>
          <p:nvPr/>
        </p:nvSpPr>
        <p:spPr>
          <a:xfrm>
            <a:off x="228600" y="4038600"/>
            <a:ext cx="2590800" cy="1295400"/>
          </a:xfrm>
          <a:prstGeom prst="rightArrow">
            <a:avLst/>
          </a:prstGeom>
          <a:solidFill>
            <a:srgbClr val="FF000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b="1" dirty="0"/>
              <a:t>You Are Here</a:t>
            </a:r>
          </a:p>
        </p:txBody>
      </p:sp>
    </p:spTree>
    <p:extLst>
      <p:ext uri="{BB962C8B-B14F-4D97-AF65-F5344CB8AC3E}">
        <p14:creationId xmlns:p14="http://schemas.microsoft.com/office/powerpoint/2010/main" val="264189584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10070</TotalTime>
  <Words>775</Words>
  <Application>Microsoft Office PowerPoint</Application>
  <PresentationFormat>Widescreen</PresentationFormat>
  <Paragraphs>120</Paragraphs>
  <Slides>22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Candara</vt:lpstr>
      <vt:lpstr>Consolas</vt:lpstr>
      <vt:lpstr>Tech Computer 16x9</vt:lpstr>
      <vt:lpstr>Working with Assistants Part 5: Creating Messages</vt:lpstr>
      <vt:lpstr>Brad Goreski</vt:lpstr>
      <vt:lpstr>PowerPoint Presentation</vt:lpstr>
      <vt:lpstr>Membership has its privileges</vt:lpstr>
      <vt:lpstr>Creating Assistants &amp;  Threads Review</vt:lpstr>
      <vt:lpstr>Demo: Creating Assistants Review</vt:lpstr>
      <vt:lpstr>Demo: Creating Threads Review</vt:lpstr>
      <vt:lpstr>Understanding Messages</vt:lpstr>
      <vt:lpstr>PowerPoint Presentation</vt:lpstr>
      <vt:lpstr>PowerPoint Presentation</vt:lpstr>
      <vt:lpstr>PowerPoint Presentation</vt:lpstr>
      <vt:lpstr>PowerPoint Presentation</vt:lpstr>
      <vt:lpstr>PowerPoint Presentation</vt:lpstr>
      <vt:lpstr>PowerPoint Presentation</vt:lpstr>
      <vt:lpstr>Creating Messages</vt:lpstr>
      <vt:lpstr>PowerPoint Presentation</vt:lpstr>
      <vt:lpstr>Demo: Creating Our First Message</vt:lpstr>
      <vt:lpstr>PowerPoint Presentation</vt:lpstr>
      <vt:lpstr>Demo: Creating a Message for Vision</vt:lpstr>
      <vt:lpstr>PowerPoint Presentation</vt:lpstr>
      <vt:lpstr>Demo: Attaching Files for Tool Use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Assistants Part 5: Creating and Managing Messages</dc:title>
  <cp:lastModifiedBy>Zain Naboulsi</cp:lastModifiedBy>
  <cp:revision>2</cp:revision>
  <dcterms:created xsi:type="dcterms:W3CDTF">2024-02-05T00:50:55Z</dcterms:created>
  <dcterms:modified xsi:type="dcterms:W3CDTF">2024-05-12T12:27:57Z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