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7" r:id="rId3"/>
    <p:sldId id="395" r:id="rId4"/>
    <p:sldId id="396" r:id="rId5"/>
    <p:sldId id="419" r:id="rId6"/>
    <p:sldId id="420" r:id="rId7"/>
    <p:sldId id="421" r:id="rId8"/>
    <p:sldId id="422" r:id="rId9"/>
    <p:sldId id="423" r:id="rId10"/>
    <p:sldId id="424" r:id="rId11"/>
    <p:sldId id="39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808" autoAdjust="0"/>
  </p:normalViewPr>
  <p:slideViewPr>
    <p:cSldViewPr>
      <p:cViewPr varScale="1">
        <p:scale>
          <a:sx n="100" d="100"/>
          <a:sy n="100" d="100"/>
        </p:scale>
        <p:origin x="2622" y="9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4/19/2024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4/19/2024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2735805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https://www.sjsu.edu/writingcenter/docs/handouts/Embedding%20Quotations.pdf</a:t>
            </a:r>
          </a:p>
        </p:txBody>
      </p:sp>
      <p:sp>
        <p:nvSpPr>
          <p:cNvPr id="4" name="Slide Number Placeholder 3"/>
          <p:cNvSpPr>
            <a:spLocks noGrp="1"/>
          </p:cNvSpPr>
          <p:nvPr>
            <p:ph type="sldNum" sz="quarter" idx="5"/>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714469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https://www.youtube.com/channel/UC35ZpwldGw7ZJ5R-2sLijzw</a:t>
            </a:r>
          </a:p>
        </p:txBody>
      </p:sp>
      <p:sp>
        <p:nvSpPr>
          <p:cNvPr id="4" name="Slide Number Placeholder 3"/>
          <p:cNvSpPr>
            <a:spLocks noGrp="1"/>
          </p:cNvSpPr>
          <p:nvPr>
            <p:ph type="sldNum" sz="quarter" idx="5"/>
          </p:nvPr>
        </p:nvSpPr>
        <p:spPr/>
        <p:txBody>
          <a:bodyPr/>
          <a:lstStyle/>
          <a:p>
            <a:fld id="{87B3A593-3E8F-4379-9F73-F236B8A380CB}" type="slidenum">
              <a:rPr lang="en-US" smtClean="0"/>
              <a:t>3</a:t>
            </a:fld>
            <a:endParaRPr lang="en-US"/>
          </a:p>
        </p:txBody>
      </p:sp>
    </p:spTree>
    <p:extLst>
      <p:ext uri="{BB962C8B-B14F-4D97-AF65-F5344CB8AC3E}">
        <p14:creationId xmlns:p14="http://schemas.microsoft.com/office/powerpoint/2010/main" val="1269326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https://www.youtube.com/channel/UC35ZpwldGw7ZJ5R-2sLijzw/join</a:t>
            </a:r>
          </a:p>
        </p:txBody>
      </p:sp>
      <p:sp>
        <p:nvSpPr>
          <p:cNvPr id="4" name="Slide Number Placeholder 3"/>
          <p:cNvSpPr>
            <a:spLocks noGrp="1"/>
          </p:cNvSpPr>
          <p:nvPr>
            <p:ph type="sldNum" sz="quarter" idx="5"/>
          </p:nvPr>
        </p:nvSpPr>
        <p:spPr/>
        <p:txBody>
          <a:bodyPr/>
          <a:lstStyle/>
          <a:p>
            <a:fld id="{87B3A593-3E8F-4379-9F73-F236B8A380CB}" type="slidenum">
              <a:rPr lang="en-US" smtClean="0"/>
              <a:t>4</a:t>
            </a:fld>
            <a:endParaRPr lang="en-US"/>
          </a:p>
        </p:txBody>
      </p:sp>
    </p:spTree>
    <p:extLst>
      <p:ext uri="{BB962C8B-B14F-4D97-AF65-F5344CB8AC3E}">
        <p14:creationId xmlns:p14="http://schemas.microsoft.com/office/powerpoint/2010/main" val="1804841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https://platform.openai.com/docs/api-reference/embeddings/create</a:t>
            </a:r>
          </a:p>
        </p:txBody>
      </p:sp>
      <p:sp>
        <p:nvSpPr>
          <p:cNvPr id="4" name="Slide Number Placeholder 3"/>
          <p:cNvSpPr>
            <a:spLocks noGrp="1"/>
          </p:cNvSpPr>
          <p:nvPr>
            <p:ph type="sldNum" sz="quarter" idx="5"/>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77420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https://www.kaggle.com/datasets/snap/amazon-fine-food-reviews</a:t>
            </a:r>
          </a:p>
        </p:txBody>
      </p:sp>
      <p:sp>
        <p:nvSpPr>
          <p:cNvPr id="4" name="Slide Number Placeholder 3"/>
          <p:cNvSpPr>
            <a:spLocks noGrp="1"/>
          </p:cNvSpPr>
          <p:nvPr>
            <p:ph type="sldNum" sz="quarter" idx="5"/>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275256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https://cookbook.openai.com/examples/get_embeddings_from_dataset</a:t>
            </a:r>
          </a:p>
        </p:txBody>
      </p:sp>
      <p:sp>
        <p:nvSpPr>
          <p:cNvPr id="4" name="Slide Number Placeholder 3"/>
          <p:cNvSpPr>
            <a:spLocks noGrp="1"/>
          </p:cNvSpPr>
          <p:nvPr>
            <p:ph type="sldNum" sz="quarter" idx="5"/>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1048358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651403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4/19/2024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4/19/2024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4/19/2024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4/19/2024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124199"/>
            <a:ext cx="10058400" cy="2514601"/>
          </a:xfrm>
        </p:spPr>
        <p:txBody>
          <a:bodyPr>
            <a:normAutofit/>
          </a:bodyPr>
          <a:lstStyle/>
          <a:p>
            <a:r>
              <a:rPr lang="en-US" dirty="0"/>
              <a:t>Working with</a:t>
            </a:r>
            <a:br>
              <a:rPr lang="en-US" dirty="0"/>
            </a:br>
            <a:r>
              <a:rPr lang="en-US" dirty="0"/>
              <a:t>Embeddings</a:t>
            </a:r>
            <a:br>
              <a:rPr lang="en-US" dirty="0"/>
            </a:br>
            <a:r>
              <a:rPr lang="en-US" dirty="0"/>
              <a:t>Part 3</a:t>
            </a:r>
            <a:endParaRPr dirty="0"/>
          </a:p>
        </p:txBody>
      </p:sp>
      <p:pic>
        <p:nvPicPr>
          <p:cNvPr id="5" name="Picture 4">
            <a:extLst>
              <a:ext uri="{FF2B5EF4-FFF2-40B4-BE49-F238E27FC236}">
                <a16:creationId xmlns:a16="http://schemas.microsoft.com/office/drawing/2014/main" id="{46B1794F-67A6-D6E5-DBB7-4585D61906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7000" y="3429000"/>
            <a:ext cx="1711037" cy="1711037"/>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6469-8369-552D-5C88-9EA571EBCE9E}"/>
              </a:ext>
            </a:extLst>
          </p:cNvPr>
          <p:cNvSpPr>
            <a:spLocks noGrp="1"/>
          </p:cNvSpPr>
          <p:nvPr>
            <p:ph type="title"/>
          </p:nvPr>
        </p:nvSpPr>
        <p:spPr/>
        <p:txBody>
          <a:bodyPr/>
          <a:lstStyle/>
          <a:p>
            <a:r>
              <a:rPr lang="en-US" dirty="0"/>
              <a:t>Demo: Reducing the Dimensions</a:t>
            </a:r>
          </a:p>
        </p:txBody>
      </p:sp>
      <p:sp>
        <p:nvSpPr>
          <p:cNvPr id="4" name="TextBox 3">
            <a:extLst>
              <a:ext uri="{FF2B5EF4-FFF2-40B4-BE49-F238E27FC236}">
                <a16:creationId xmlns:a16="http://schemas.microsoft.com/office/drawing/2014/main" id="{6DDB50E2-0832-805A-E4A6-0A085D44F8A0}"/>
              </a:ext>
            </a:extLst>
          </p:cNvPr>
          <p:cNvSpPr txBox="1"/>
          <p:nvPr/>
        </p:nvSpPr>
        <p:spPr>
          <a:xfrm>
            <a:off x="152400" y="1981200"/>
            <a:ext cx="11430000" cy="2677656"/>
          </a:xfrm>
          <a:prstGeom prst="rect">
            <a:avLst/>
          </a:prstGeom>
          <a:noFill/>
        </p:spPr>
        <p:txBody>
          <a:bodyPr wrap="square">
            <a:spAutoFit/>
          </a:bodyPr>
          <a:lstStyle/>
          <a:p>
            <a:r>
              <a:rPr lang="en-US" sz="2400" b="0" dirty="0">
                <a:solidFill>
                  <a:srgbClr val="569CD6"/>
                </a:solidFill>
                <a:effectLst/>
                <a:highlight>
                  <a:srgbClr val="000000"/>
                </a:highlight>
                <a:latin typeface="Consolas" panose="020B0609020204030204" pitchFamily="49" charset="0"/>
              </a:rPr>
              <a:t>def</a:t>
            </a:r>
            <a:r>
              <a:rPr lang="en-US" sz="2400" b="0" dirty="0">
                <a:solidFill>
                  <a:srgbClr val="FFFFFF"/>
                </a:solidFill>
                <a:effectLst/>
                <a:highlight>
                  <a:srgbClr val="000000"/>
                </a:highlight>
                <a:latin typeface="Consolas" panose="020B0609020204030204" pitchFamily="49" charset="0"/>
              </a:rPr>
              <a:t> </a:t>
            </a:r>
            <a:r>
              <a:rPr lang="en-US" sz="2400" b="0" dirty="0" err="1">
                <a:solidFill>
                  <a:srgbClr val="DCDCAA"/>
                </a:solidFill>
                <a:effectLst/>
                <a:highlight>
                  <a:srgbClr val="000000"/>
                </a:highlight>
                <a:latin typeface="Consolas" panose="020B0609020204030204" pitchFamily="49" charset="0"/>
              </a:rPr>
              <a:t>get_embedding_reduced_dims</a:t>
            </a:r>
            <a:r>
              <a:rPr lang="en-US" sz="2400" b="0" dirty="0">
                <a:solidFill>
                  <a:srgbClr val="FFFFFF"/>
                </a:solidFill>
                <a:effectLst/>
                <a:highlight>
                  <a:srgbClr val="000000"/>
                </a:highlight>
                <a:latin typeface="Consolas" panose="020B0609020204030204" pitchFamily="49" charset="0"/>
              </a:rPr>
              <a:t>(</a:t>
            </a:r>
            <a:r>
              <a:rPr lang="en-US" sz="2400" b="0" dirty="0">
                <a:solidFill>
                  <a:srgbClr val="9CDCFE"/>
                </a:solidFill>
                <a:effectLst/>
                <a:highlight>
                  <a:srgbClr val="000000"/>
                </a:highlight>
                <a:latin typeface="Consolas" panose="020B0609020204030204" pitchFamily="49" charset="0"/>
              </a:rPr>
              <a:t>text</a:t>
            </a:r>
            <a:r>
              <a:rPr lang="en-US" sz="2400" b="0" dirty="0">
                <a:solidFill>
                  <a:srgbClr val="FFFFFF"/>
                </a:solidFill>
                <a:effectLst/>
                <a:highlight>
                  <a:srgbClr val="000000"/>
                </a:highlight>
                <a:latin typeface="Consolas" panose="020B0609020204030204" pitchFamily="49" charset="0"/>
              </a:rPr>
              <a:t>, </a:t>
            </a:r>
          </a:p>
          <a:p>
            <a:r>
              <a:rPr lang="en-US" sz="2400" dirty="0">
                <a:solidFill>
                  <a:srgbClr val="FFFFFF"/>
                </a:solidFill>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model</a:t>
            </a:r>
            <a:r>
              <a:rPr lang="en-US" sz="2400" b="0" dirty="0">
                <a:solidFill>
                  <a:srgbClr val="D4D4D4"/>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"text-embedding-3-large"</a:t>
            </a:r>
            <a:r>
              <a:rPr lang="en-US" sz="2400" b="0" dirty="0">
                <a:solidFill>
                  <a:srgbClr val="FFFFFF"/>
                </a:solidFill>
                <a:effectLst/>
                <a:highlight>
                  <a:srgbClr val="000000"/>
                </a:highlight>
                <a:latin typeface="Consolas" panose="020B0609020204030204" pitchFamily="49" charset="0"/>
              </a:rPr>
              <a:t>):</a:t>
            </a:r>
          </a:p>
          <a:p>
            <a:pPr lvl="1"/>
            <a:r>
              <a:rPr lang="en-US" sz="2400" b="0" dirty="0">
                <a:solidFill>
                  <a:srgbClr val="FFFFFF"/>
                </a:solidFill>
                <a:effectLst/>
                <a:highlight>
                  <a:srgbClr val="000000"/>
                </a:highlight>
                <a:latin typeface="Consolas" panose="020B0609020204030204" pitchFamily="49" charset="0"/>
              </a:rPr>
              <a:t>    </a:t>
            </a:r>
            <a:r>
              <a:rPr lang="en-US" sz="2400" b="0" dirty="0">
                <a:solidFill>
                  <a:srgbClr val="7CA668"/>
                </a:solidFill>
                <a:effectLst/>
                <a:highlight>
                  <a:srgbClr val="000000"/>
                </a:highlight>
                <a:latin typeface="Consolas" panose="020B0609020204030204" pitchFamily="49" charset="0"/>
              </a:rPr>
              <a:t># Replace newlines</a:t>
            </a:r>
            <a:endParaRPr lang="en-US" sz="2400" b="0" dirty="0">
              <a:solidFill>
                <a:srgbClr val="FFFFFF"/>
              </a:solidFill>
              <a:effectLst/>
              <a:highlight>
                <a:srgbClr val="000000"/>
              </a:highlight>
              <a:latin typeface="Consolas" panose="020B0609020204030204" pitchFamily="49" charset="0"/>
            </a:endParaRPr>
          </a:p>
          <a:p>
            <a:pPr lvl="1"/>
            <a:r>
              <a:rPr lang="en-US" sz="2400" b="0" dirty="0">
                <a:solidFill>
                  <a:srgbClr val="FFFFFF"/>
                </a:solidFill>
                <a:effectLst/>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text</a:t>
            </a:r>
            <a:r>
              <a:rPr lang="en-US" sz="2400" b="0" dirty="0">
                <a:solidFill>
                  <a:srgbClr val="FFFFFF"/>
                </a:solidFill>
                <a:effectLst/>
                <a:highlight>
                  <a:srgbClr val="000000"/>
                </a:highlight>
                <a:latin typeface="Consolas" panose="020B0609020204030204" pitchFamily="49" charset="0"/>
              </a:rPr>
              <a:t> </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 </a:t>
            </a:r>
            <a:r>
              <a:rPr lang="en-US" sz="2400" b="0" dirty="0" err="1">
                <a:solidFill>
                  <a:srgbClr val="9CDCFE"/>
                </a:solidFill>
                <a:effectLst/>
                <a:highlight>
                  <a:srgbClr val="000000"/>
                </a:highlight>
                <a:latin typeface="Consolas" panose="020B0609020204030204" pitchFamily="49" charset="0"/>
              </a:rPr>
              <a:t>text</a:t>
            </a:r>
            <a:r>
              <a:rPr lang="en-US" sz="2400" b="0" dirty="0" err="1">
                <a:solidFill>
                  <a:srgbClr val="FFFFFF"/>
                </a:solidFill>
                <a:effectLst/>
                <a:highlight>
                  <a:srgbClr val="000000"/>
                </a:highlight>
                <a:latin typeface="Consolas" panose="020B0609020204030204" pitchFamily="49" charset="0"/>
              </a:rPr>
              <a:t>.replace</a:t>
            </a:r>
            <a:r>
              <a:rPr lang="en-US" sz="2400" b="0" dirty="0">
                <a:solidFill>
                  <a:srgbClr val="FFFFFF"/>
                </a:solidFill>
                <a:effectLst/>
                <a:highlight>
                  <a:srgbClr val="000000"/>
                </a:highlight>
                <a:latin typeface="Consolas" panose="020B0609020204030204" pitchFamily="49" charset="0"/>
              </a:rPr>
              <a:t>(</a:t>
            </a:r>
            <a:r>
              <a:rPr lang="en-US" sz="2400" b="0" dirty="0">
                <a:solidFill>
                  <a:srgbClr val="CE9178"/>
                </a:solidFill>
                <a:effectLst/>
                <a:highlight>
                  <a:srgbClr val="000000"/>
                </a:highlight>
                <a:latin typeface="Consolas" panose="020B0609020204030204" pitchFamily="49" charset="0"/>
              </a:rPr>
              <a:t>"</a:t>
            </a:r>
            <a:r>
              <a:rPr lang="en-US" sz="2400" b="0" dirty="0">
                <a:solidFill>
                  <a:srgbClr val="569CD6"/>
                </a:solidFill>
                <a:effectLst/>
                <a:highlight>
                  <a:srgbClr val="000000"/>
                </a:highlight>
                <a:latin typeface="Consolas" panose="020B0609020204030204" pitchFamily="49" charset="0"/>
              </a:rPr>
              <a:t>\n</a:t>
            </a:r>
            <a:r>
              <a:rPr lang="en-US" sz="2400" b="0" dirty="0">
                <a:solidFill>
                  <a:srgbClr val="CE9178"/>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 </a:t>
            </a:r>
            <a:r>
              <a:rPr lang="en-US" sz="2400" b="0" dirty="0">
                <a:solidFill>
                  <a:srgbClr val="CE9178"/>
                </a:solidFill>
                <a:effectLst/>
                <a:highlight>
                  <a:srgbClr val="000000"/>
                </a:highlight>
                <a:latin typeface="Consolas" panose="020B0609020204030204" pitchFamily="49" charset="0"/>
              </a:rPr>
              <a:t>" "</a:t>
            </a:r>
            <a:r>
              <a:rPr lang="en-US" sz="2400" b="0" dirty="0">
                <a:solidFill>
                  <a:srgbClr val="FFFFFF"/>
                </a:solidFill>
                <a:effectLst/>
                <a:highlight>
                  <a:srgbClr val="000000"/>
                </a:highlight>
                <a:latin typeface="Consolas" panose="020B0609020204030204" pitchFamily="49" charset="0"/>
              </a:rPr>
              <a:t>)</a:t>
            </a:r>
          </a:p>
          <a:p>
            <a:pPr lvl="1"/>
            <a:r>
              <a:rPr lang="en-US" sz="2400" b="0" dirty="0">
                <a:solidFill>
                  <a:srgbClr val="FFFFFF"/>
                </a:solidFill>
                <a:effectLst/>
                <a:highlight>
                  <a:srgbClr val="000000"/>
                </a:highlight>
                <a:latin typeface="Consolas" panose="020B0609020204030204" pitchFamily="49" charset="0"/>
              </a:rPr>
              <a:t>    </a:t>
            </a:r>
            <a:r>
              <a:rPr lang="en-US" sz="2400" b="0" dirty="0">
                <a:solidFill>
                  <a:srgbClr val="7CA668"/>
                </a:solidFill>
                <a:effectLst/>
                <a:highlight>
                  <a:srgbClr val="000000"/>
                </a:highlight>
                <a:latin typeface="Consolas" panose="020B0609020204030204" pitchFamily="49" charset="0"/>
              </a:rPr>
              <a:t># Request the embedding</a:t>
            </a:r>
            <a:endParaRPr lang="en-US" sz="2400" b="0" dirty="0">
              <a:solidFill>
                <a:srgbClr val="FFFFFF"/>
              </a:solidFill>
              <a:effectLst/>
              <a:highlight>
                <a:srgbClr val="000000"/>
              </a:highlight>
              <a:latin typeface="Consolas" panose="020B0609020204030204" pitchFamily="49" charset="0"/>
            </a:endParaRPr>
          </a:p>
          <a:p>
            <a:pPr lvl="1"/>
            <a:r>
              <a:rPr lang="en-US" sz="2400" b="0" dirty="0">
                <a:solidFill>
                  <a:srgbClr val="FFFFFF"/>
                </a:solidFill>
                <a:effectLst/>
                <a:highlight>
                  <a:srgbClr val="000000"/>
                </a:highlight>
                <a:latin typeface="Consolas" panose="020B0609020204030204" pitchFamily="49" charset="0"/>
              </a:rPr>
              <a:t>    </a:t>
            </a:r>
            <a:r>
              <a:rPr lang="en-US" sz="2400" b="0" dirty="0">
                <a:solidFill>
                  <a:srgbClr val="C586C0"/>
                </a:solidFill>
                <a:effectLst/>
                <a:highlight>
                  <a:srgbClr val="000000"/>
                </a:highlight>
                <a:latin typeface="Consolas" panose="020B0609020204030204" pitchFamily="49" charset="0"/>
              </a:rPr>
              <a:t>return</a:t>
            </a:r>
            <a:r>
              <a:rPr lang="en-US" sz="2400" b="0" dirty="0">
                <a:solidFill>
                  <a:srgbClr val="FFFFFF"/>
                </a:solidFill>
                <a:effectLst/>
                <a:highlight>
                  <a:srgbClr val="000000"/>
                </a:highlight>
                <a:latin typeface="Consolas" panose="020B0609020204030204" pitchFamily="49" charset="0"/>
              </a:rPr>
              <a:t> </a:t>
            </a:r>
            <a:r>
              <a:rPr lang="en-US" sz="2400" b="0" dirty="0" err="1">
                <a:solidFill>
                  <a:srgbClr val="9CDCFE"/>
                </a:solidFill>
                <a:effectLst/>
                <a:highlight>
                  <a:srgbClr val="000000"/>
                </a:highlight>
                <a:latin typeface="Consolas" panose="020B0609020204030204" pitchFamily="49" charset="0"/>
              </a:rPr>
              <a:t>client</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embeddings</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DCDCAA"/>
                </a:solidFill>
                <a:effectLst/>
                <a:highlight>
                  <a:srgbClr val="000000"/>
                </a:highlight>
                <a:latin typeface="Consolas" panose="020B0609020204030204" pitchFamily="49" charset="0"/>
              </a:rPr>
              <a:t>create</a:t>
            </a:r>
            <a:r>
              <a:rPr lang="en-US" sz="2400" b="0" dirty="0">
                <a:solidFill>
                  <a:srgbClr val="FFFFFF"/>
                </a:solidFill>
                <a:effectLst/>
                <a:highlight>
                  <a:srgbClr val="000000"/>
                </a:highlight>
                <a:latin typeface="Consolas" panose="020B0609020204030204" pitchFamily="49" charset="0"/>
              </a:rPr>
              <a:t>(</a:t>
            </a:r>
            <a:r>
              <a:rPr lang="en-US" sz="2400" b="0" dirty="0">
                <a:solidFill>
                  <a:srgbClr val="9CDCFE"/>
                </a:solidFill>
                <a:effectLst/>
                <a:highlight>
                  <a:srgbClr val="000000"/>
                </a:highlight>
                <a:latin typeface="Consolas" panose="020B0609020204030204" pitchFamily="49" charset="0"/>
              </a:rPr>
              <a:t>input</a:t>
            </a:r>
            <a:r>
              <a:rPr lang="en-US" sz="2400" b="0" dirty="0">
                <a:solidFill>
                  <a:srgbClr val="D4D4D4"/>
                </a:solidFill>
                <a:effectLst/>
                <a:highlight>
                  <a:srgbClr val="000000"/>
                </a:highlight>
                <a:latin typeface="Consolas" panose="020B0609020204030204" pitchFamily="49" charset="0"/>
              </a:rPr>
              <a:t>=</a:t>
            </a:r>
            <a:r>
              <a:rPr lang="en-US" sz="2400" b="0" dirty="0">
                <a:solidFill>
                  <a:srgbClr val="FFFFFF"/>
                </a:solidFill>
                <a:effectLst/>
                <a:highlight>
                  <a:srgbClr val="000000"/>
                </a:highlight>
                <a:latin typeface="Consolas" panose="020B0609020204030204" pitchFamily="49" charset="0"/>
              </a:rPr>
              <a:t>[</a:t>
            </a:r>
            <a:r>
              <a:rPr lang="en-US" sz="2400" b="0" dirty="0">
                <a:solidFill>
                  <a:srgbClr val="9CDCFE"/>
                </a:solidFill>
                <a:effectLst/>
                <a:highlight>
                  <a:srgbClr val="000000"/>
                </a:highlight>
                <a:latin typeface="Consolas" panose="020B0609020204030204" pitchFamily="49" charset="0"/>
              </a:rPr>
              <a:t>text</a:t>
            </a:r>
            <a:r>
              <a:rPr lang="en-US" sz="2400" b="0" dirty="0">
                <a:solidFill>
                  <a:srgbClr val="FFFFFF"/>
                </a:solidFill>
                <a:effectLst/>
                <a:highlight>
                  <a:srgbClr val="000000"/>
                </a:highlight>
                <a:latin typeface="Consolas" panose="020B0609020204030204" pitchFamily="49" charset="0"/>
              </a:rPr>
              <a:t>],</a:t>
            </a:r>
          </a:p>
          <a:p>
            <a:pPr lvl="1"/>
            <a:r>
              <a:rPr lang="en-US" sz="2400" dirty="0">
                <a:solidFill>
                  <a:srgbClr val="FFFFFF"/>
                </a:solidFill>
                <a:highlight>
                  <a:srgbClr val="000000"/>
                </a:highlight>
                <a:latin typeface="Consolas" panose="020B0609020204030204" pitchFamily="49" charset="0"/>
              </a:rPr>
              <a:t>		</a:t>
            </a:r>
            <a:r>
              <a:rPr lang="en-US" sz="2400" b="0" dirty="0">
                <a:solidFill>
                  <a:srgbClr val="9CDCFE"/>
                </a:solidFill>
                <a:effectLst/>
                <a:highlight>
                  <a:srgbClr val="000000"/>
                </a:highlight>
                <a:latin typeface="Consolas" panose="020B0609020204030204" pitchFamily="49" charset="0"/>
              </a:rPr>
              <a:t>model</a:t>
            </a:r>
            <a:r>
              <a:rPr lang="en-US" sz="2400" b="0" dirty="0">
                <a:solidFill>
                  <a:srgbClr val="D4D4D4"/>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model</a:t>
            </a:r>
            <a:r>
              <a:rPr lang="en-US" sz="2400" b="0" dirty="0" err="1">
                <a:solidFill>
                  <a:srgbClr val="FFFFFF"/>
                </a:solidFill>
                <a:effectLst/>
                <a:highlight>
                  <a:srgbClr val="000000"/>
                </a:highlight>
                <a:latin typeface="Consolas" panose="020B0609020204030204" pitchFamily="49" charset="0"/>
              </a:rPr>
              <a:t>,</a:t>
            </a:r>
            <a:r>
              <a:rPr lang="en-US" sz="2400" b="0" dirty="0" err="1">
                <a:solidFill>
                  <a:srgbClr val="9CDCFE"/>
                </a:solidFill>
                <a:effectLst/>
                <a:highlight>
                  <a:srgbClr val="000000"/>
                </a:highlight>
                <a:latin typeface="Consolas" panose="020B0609020204030204" pitchFamily="49" charset="0"/>
              </a:rPr>
              <a:t>dimensions</a:t>
            </a:r>
            <a:r>
              <a:rPr lang="en-US" sz="2400" b="0" dirty="0">
                <a:solidFill>
                  <a:srgbClr val="D4D4D4"/>
                </a:solidFill>
                <a:effectLst/>
                <a:highlight>
                  <a:srgbClr val="000000"/>
                </a:highlight>
                <a:latin typeface="Consolas" panose="020B0609020204030204" pitchFamily="49" charset="0"/>
              </a:rPr>
              <a:t>=</a:t>
            </a:r>
            <a:r>
              <a:rPr lang="en-US" sz="2400" b="0" dirty="0">
                <a:solidFill>
                  <a:srgbClr val="B5CEA8"/>
                </a:solidFill>
                <a:effectLst/>
                <a:highlight>
                  <a:srgbClr val="000000"/>
                </a:highlight>
                <a:latin typeface="Consolas" panose="020B0609020204030204" pitchFamily="49" charset="0"/>
              </a:rPr>
              <a:t>1024</a:t>
            </a:r>
            <a:r>
              <a:rPr lang="en-US" sz="2400" b="0" dirty="0">
                <a:solidFill>
                  <a:srgbClr val="FFFFFF"/>
                </a:solidFill>
                <a:effectLst/>
                <a:highlight>
                  <a:srgbClr val="000000"/>
                </a:highlight>
                <a:latin typeface="Consolas" panose="020B0609020204030204" pitchFamily="49" charset="0"/>
              </a:rPr>
              <a:t>).</a:t>
            </a:r>
            <a:r>
              <a:rPr lang="en-US" sz="2400" b="0" dirty="0">
                <a:solidFill>
                  <a:srgbClr val="9CDCFE"/>
                </a:solidFill>
                <a:effectLst/>
                <a:highlight>
                  <a:srgbClr val="000000"/>
                </a:highlight>
                <a:latin typeface="Consolas" panose="020B0609020204030204" pitchFamily="49" charset="0"/>
              </a:rPr>
              <a:t>data</a:t>
            </a:r>
            <a:r>
              <a:rPr lang="en-US" sz="2400" b="0" dirty="0">
                <a:solidFill>
                  <a:srgbClr val="FFFFFF"/>
                </a:solidFill>
                <a:effectLst/>
                <a:highlight>
                  <a:srgbClr val="000000"/>
                </a:highlight>
                <a:latin typeface="Consolas" panose="020B0609020204030204" pitchFamily="49" charset="0"/>
              </a:rPr>
              <a:t>[</a:t>
            </a:r>
            <a:r>
              <a:rPr lang="en-US" sz="2400" b="0" dirty="0">
                <a:solidFill>
                  <a:srgbClr val="B5CEA8"/>
                </a:solidFill>
                <a:effectLst/>
                <a:highlight>
                  <a:srgbClr val="000000"/>
                </a:highlight>
                <a:latin typeface="Consolas" panose="020B0609020204030204" pitchFamily="49" charset="0"/>
              </a:rPr>
              <a:t>0</a:t>
            </a:r>
            <a:r>
              <a:rPr lang="en-US" sz="2400" b="0" dirty="0">
                <a:solidFill>
                  <a:srgbClr val="FFFFFF"/>
                </a:solidFill>
                <a:effectLst/>
                <a:highlight>
                  <a:srgbClr val="000000"/>
                </a:highlight>
                <a:latin typeface="Consolas" panose="020B0609020204030204" pitchFamily="49" charset="0"/>
              </a:rPr>
              <a:t>].</a:t>
            </a:r>
            <a:r>
              <a:rPr lang="en-US" sz="2400" b="0" dirty="0">
                <a:solidFill>
                  <a:srgbClr val="9CDCFE"/>
                </a:solidFill>
                <a:effectLst/>
                <a:highlight>
                  <a:srgbClr val="000000"/>
                </a:highlight>
                <a:latin typeface="Consolas" panose="020B0609020204030204" pitchFamily="49" charset="0"/>
              </a:rPr>
              <a:t>embedding</a:t>
            </a:r>
            <a:endParaRPr lang="en-US" sz="2400" b="0" dirty="0">
              <a:solidFill>
                <a:srgbClr val="FFFFFF"/>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3569174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C83F55-F90C-8D12-5909-F60933FFA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8369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F8F0AD-C754-1E6E-93E2-8E109ECADD3A}"/>
              </a:ext>
            </a:extLst>
          </p:cNvPr>
          <p:cNvSpPr>
            <a:spLocks noGrp="1"/>
          </p:cNvSpPr>
          <p:nvPr>
            <p:ph type="title"/>
          </p:nvPr>
        </p:nvSpPr>
        <p:spPr>
          <a:xfrm>
            <a:off x="9220200" y="2105025"/>
            <a:ext cx="2599723" cy="2647950"/>
          </a:xfrm>
        </p:spPr>
        <p:txBody>
          <a:bodyPr>
            <a:normAutofit/>
          </a:bodyPr>
          <a:lstStyle/>
          <a:p>
            <a:r>
              <a:rPr lang="en-US" dirty="0"/>
              <a:t>San José State University Writing Center</a:t>
            </a:r>
          </a:p>
        </p:txBody>
      </p:sp>
      <p:sp>
        <p:nvSpPr>
          <p:cNvPr id="5" name="Content Placeholder 4">
            <a:extLst>
              <a:ext uri="{FF2B5EF4-FFF2-40B4-BE49-F238E27FC236}">
                <a16:creationId xmlns:a16="http://schemas.microsoft.com/office/drawing/2014/main" id="{27EB0681-6F96-304B-8829-137EE9420D2E}"/>
              </a:ext>
            </a:extLst>
          </p:cNvPr>
          <p:cNvSpPr>
            <a:spLocks noGrp="1"/>
          </p:cNvSpPr>
          <p:nvPr>
            <p:ph idx="1"/>
          </p:nvPr>
        </p:nvSpPr>
        <p:spPr>
          <a:xfrm>
            <a:off x="372077" y="1890713"/>
            <a:ext cx="8686800" cy="3076575"/>
          </a:xfrm>
        </p:spPr>
        <p:txBody>
          <a:bodyPr>
            <a:normAutofit/>
          </a:bodyPr>
          <a:lstStyle/>
          <a:p>
            <a:pPr marL="0" indent="0">
              <a:buNone/>
            </a:pPr>
            <a:r>
              <a:rPr lang="en-US" sz="2800" dirty="0"/>
              <a:t>“Using quotations is important in the writing process because they add strong evidence when used appropriately. However, embedding quotations effectively into sentences is just as important as finding the correct quotations to use. Correctly embedded quotations move the reader from the quoted text back into the paragraph smoothly.”</a:t>
            </a:r>
          </a:p>
        </p:txBody>
      </p:sp>
    </p:spTree>
    <p:extLst>
      <p:ext uri="{BB962C8B-B14F-4D97-AF65-F5344CB8AC3E}">
        <p14:creationId xmlns:p14="http://schemas.microsoft.com/office/powerpoint/2010/main" val="257545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DCE19AD-E41F-71AC-CBD0-0E00D68D4ADE}"/>
              </a:ext>
            </a:extLst>
          </p:cNvPr>
          <p:cNvGrpSpPr/>
          <p:nvPr/>
        </p:nvGrpSpPr>
        <p:grpSpPr>
          <a:xfrm>
            <a:off x="8250479" y="533195"/>
            <a:ext cx="3185201" cy="6199560"/>
            <a:chOff x="692083" y="319187"/>
            <a:chExt cx="3185201" cy="6199560"/>
          </a:xfrm>
        </p:grpSpPr>
        <p:pic>
          <p:nvPicPr>
            <p:cNvPr id="7" name="Picture 6">
              <a:extLst>
                <a:ext uri="{FF2B5EF4-FFF2-40B4-BE49-F238E27FC236}">
                  <a16:creationId xmlns:a16="http://schemas.microsoft.com/office/drawing/2014/main" id="{1A66923C-AD0E-0E7F-CDE5-A931C5811849}"/>
                </a:ext>
              </a:extLst>
            </p:cNvPr>
            <p:cNvPicPr>
              <a:picLocks noChangeAspect="1"/>
            </p:cNvPicPr>
            <p:nvPr/>
          </p:nvPicPr>
          <p:blipFill>
            <a:blip r:embed="rId3"/>
            <a:stretch>
              <a:fillRect/>
            </a:stretch>
          </p:blipFill>
          <p:spPr>
            <a:xfrm>
              <a:off x="1148777" y="319187"/>
              <a:ext cx="2271812" cy="1777031"/>
            </a:xfrm>
            <a:prstGeom prst="rect">
              <a:avLst/>
            </a:prstGeom>
          </p:spPr>
        </p:pic>
        <p:pic>
          <p:nvPicPr>
            <p:cNvPr id="9" name="Picture 8">
              <a:extLst>
                <a:ext uri="{FF2B5EF4-FFF2-40B4-BE49-F238E27FC236}">
                  <a16:creationId xmlns:a16="http://schemas.microsoft.com/office/drawing/2014/main" id="{880AE2DE-525D-1DAD-FDA5-656E28C65F1B}"/>
                </a:ext>
              </a:extLst>
            </p:cNvPr>
            <p:cNvPicPr>
              <a:picLocks noChangeAspect="1"/>
            </p:cNvPicPr>
            <p:nvPr/>
          </p:nvPicPr>
          <p:blipFill>
            <a:blip r:embed="rId4"/>
            <a:stretch>
              <a:fillRect/>
            </a:stretch>
          </p:blipFill>
          <p:spPr>
            <a:xfrm>
              <a:off x="692083" y="3333546"/>
              <a:ext cx="3185201" cy="3185201"/>
            </a:xfrm>
            <a:prstGeom prst="rect">
              <a:avLst/>
            </a:prstGeom>
          </p:spPr>
        </p:pic>
        <p:pic>
          <p:nvPicPr>
            <p:cNvPr id="11" name="Picture 10">
              <a:extLst>
                <a:ext uri="{FF2B5EF4-FFF2-40B4-BE49-F238E27FC236}">
                  <a16:creationId xmlns:a16="http://schemas.microsoft.com/office/drawing/2014/main" id="{499B1D99-3B59-4E51-DF00-E6FFFA1DDEF9}"/>
                </a:ext>
              </a:extLst>
            </p:cNvPr>
            <p:cNvPicPr>
              <a:picLocks noChangeAspect="1"/>
            </p:cNvPicPr>
            <p:nvPr/>
          </p:nvPicPr>
          <p:blipFill>
            <a:blip r:embed="rId5"/>
            <a:stretch>
              <a:fillRect/>
            </a:stretch>
          </p:blipFill>
          <p:spPr>
            <a:xfrm>
              <a:off x="1314626" y="2280259"/>
              <a:ext cx="1940115" cy="1829656"/>
            </a:xfrm>
            <a:prstGeom prst="rect">
              <a:avLst/>
            </a:prstGeom>
          </p:spPr>
        </p:pic>
      </p:grpSp>
      <p:pic>
        <p:nvPicPr>
          <p:cNvPr id="2" name="Picture 1">
            <a:extLst>
              <a:ext uri="{FF2B5EF4-FFF2-40B4-BE49-F238E27FC236}">
                <a16:creationId xmlns:a16="http://schemas.microsoft.com/office/drawing/2014/main" id="{D224438C-6BA8-9952-F67E-97904DBE5C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6400" y="876300"/>
            <a:ext cx="5105400" cy="5105400"/>
          </a:xfrm>
          <a:prstGeom prst="rect">
            <a:avLst/>
          </a:prstGeom>
        </p:spPr>
      </p:pic>
    </p:spTree>
    <p:extLst>
      <p:ext uri="{BB962C8B-B14F-4D97-AF65-F5344CB8AC3E}">
        <p14:creationId xmlns:p14="http://schemas.microsoft.com/office/powerpoint/2010/main" val="238787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BC4E-C17E-25E4-1D43-0842D163EBFE}"/>
              </a:ext>
            </a:extLst>
          </p:cNvPr>
          <p:cNvSpPr>
            <a:spLocks noGrp="1"/>
          </p:cNvSpPr>
          <p:nvPr>
            <p:ph type="title"/>
          </p:nvPr>
        </p:nvSpPr>
        <p:spPr>
          <a:xfrm>
            <a:off x="1141413" y="161316"/>
            <a:ext cx="9905998" cy="1044912"/>
          </a:xfrm>
        </p:spPr>
        <p:txBody>
          <a:bodyPr/>
          <a:lstStyle/>
          <a:p>
            <a:r>
              <a:rPr lang="en-US" dirty="0"/>
              <a:t>Membership has its privileges</a:t>
            </a:r>
          </a:p>
        </p:txBody>
      </p:sp>
      <p:pic>
        <p:nvPicPr>
          <p:cNvPr id="4" name="Picture 3">
            <a:extLst>
              <a:ext uri="{FF2B5EF4-FFF2-40B4-BE49-F238E27FC236}">
                <a16:creationId xmlns:a16="http://schemas.microsoft.com/office/drawing/2014/main" id="{3C32D8DE-4132-AB83-26AE-C7D74510E907}"/>
              </a:ext>
            </a:extLst>
          </p:cNvPr>
          <p:cNvPicPr>
            <a:picLocks noChangeAspect="1"/>
          </p:cNvPicPr>
          <p:nvPr/>
        </p:nvPicPr>
        <p:blipFill>
          <a:blip r:embed="rId3"/>
          <a:stretch>
            <a:fillRect/>
          </a:stretch>
        </p:blipFill>
        <p:spPr>
          <a:xfrm>
            <a:off x="1021472" y="1185627"/>
            <a:ext cx="10025939" cy="3066502"/>
          </a:xfrm>
          <a:prstGeom prst="rect">
            <a:avLst/>
          </a:prstGeom>
        </p:spPr>
      </p:pic>
      <p:pic>
        <p:nvPicPr>
          <p:cNvPr id="8" name="Picture 7">
            <a:extLst>
              <a:ext uri="{FF2B5EF4-FFF2-40B4-BE49-F238E27FC236}">
                <a16:creationId xmlns:a16="http://schemas.microsoft.com/office/drawing/2014/main" id="{96F17B58-B84A-20A8-D06D-9B983FF05EC0}"/>
              </a:ext>
            </a:extLst>
          </p:cNvPr>
          <p:cNvPicPr>
            <a:picLocks noChangeAspect="1"/>
          </p:cNvPicPr>
          <p:nvPr/>
        </p:nvPicPr>
        <p:blipFill>
          <a:blip r:embed="rId4"/>
          <a:stretch>
            <a:fillRect/>
          </a:stretch>
        </p:blipFill>
        <p:spPr>
          <a:xfrm>
            <a:off x="3481623" y="4404332"/>
            <a:ext cx="5228754" cy="2214531"/>
          </a:xfrm>
          <a:prstGeom prst="rect">
            <a:avLst/>
          </a:prstGeom>
        </p:spPr>
      </p:pic>
    </p:spTree>
    <p:extLst>
      <p:ext uri="{BB962C8B-B14F-4D97-AF65-F5344CB8AC3E}">
        <p14:creationId xmlns:p14="http://schemas.microsoft.com/office/powerpoint/2010/main" val="237900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07E6-56FC-1C85-C0A4-44087862984C}"/>
              </a:ext>
            </a:extLst>
          </p:cNvPr>
          <p:cNvSpPr>
            <a:spLocks noGrp="1"/>
          </p:cNvSpPr>
          <p:nvPr>
            <p:ph type="title"/>
          </p:nvPr>
        </p:nvSpPr>
        <p:spPr/>
        <p:txBody>
          <a:bodyPr/>
          <a:lstStyle/>
          <a:p>
            <a:r>
              <a:rPr lang="en-US" dirty="0"/>
              <a:t>Embedding in Action</a:t>
            </a:r>
          </a:p>
        </p:txBody>
      </p:sp>
      <p:sp>
        <p:nvSpPr>
          <p:cNvPr id="3" name="Text Placeholder 2">
            <a:extLst>
              <a:ext uri="{FF2B5EF4-FFF2-40B4-BE49-F238E27FC236}">
                <a16:creationId xmlns:a16="http://schemas.microsoft.com/office/drawing/2014/main" id="{7ABA1E40-7D81-97ED-0649-394801177A5A}"/>
              </a:ext>
            </a:extLst>
          </p:cNvPr>
          <p:cNvSpPr>
            <a:spLocks noGrp="1"/>
          </p:cNvSpPr>
          <p:nvPr>
            <p:ph type="body" idx="1"/>
          </p:nvPr>
        </p:nvSpPr>
        <p:spPr/>
        <p:txBody>
          <a:bodyPr/>
          <a:lstStyle/>
          <a:p>
            <a:r>
              <a:rPr lang="en-US" dirty="0"/>
              <a:t>Putting Embedding to Use</a:t>
            </a:r>
          </a:p>
        </p:txBody>
      </p:sp>
    </p:spTree>
    <p:extLst>
      <p:ext uri="{BB962C8B-B14F-4D97-AF65-F5344CB8AC3E}">
        <p14:creationId xmlns:p14="http://schemas.microsoft.com/office/powerpoint/2010/main" val="68957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E3E241-1F5B-E498-A19E-7B711A2C7EA4}"/>
              </a:ext>
            </a:extLst>
          </p:cNvPr>
          <p:cNvPicPr>
            <a:picLocks noChangeAspect="1"/>
          </p:cNvPicPr>
          <p:nvPr/>
        </p:nvPicPr>
        <p:blipFill>
          <a:blip r:embed="rId3"/>
          <a:stretch>
            <a:fillRect/>
          </a:stretch>
        </p:blipFill>
        <p:spPr>
          <a:xfrm>
            <a:off x="0" y="2285437"/>
            <a:ext cx="12192000" cy="2287126"/>
          </a:xfrm>
          <a:prstGeom prst="rect">
            <a:avLst/>
          </a:prstGeom>
        </p:spPr>
      </p:pic>
      <p:sp>
        <p:nvSpPr>
          <p:cNvPr id="6" name="Title 5">
            <a:extLst>
              <a:ext uri="{FF2B5EF4-FFF2-40B4-BE49-F238E27FC236}">
                <a16:creationId xmlns:a16="http://schemas.microsoft.com/office/drawing/2014/main" id="{6CE3814F-E5CF-20D0-D9EF-2101AC62D112}"/>
              </a:ext>
            </a:extLst>
          </p:cNvPr>
          <p:cNvSpPr>
            <a:spLocks noGrp="1"/>
          </p:cNvSpPr>
          <p:nvPr>
            <p:ph type="title"/>
          </p:nvPr>
        </p:nvSpPr>
        <p:spPr/>
        <p:txBody>
          <a:bodyPr/>
          <a:lstStyle/>
          <a:p>
            <a:r>
              <a:rPr lang="en-US" dirty="0"/>
              <a:t>The Data: Amazon Food Reviews</a:t>
            </a:r>
          </a:p>
        </p:txBody>
      </p:sp>
    </p:spTree>
    <p:extLst>
      <p:ext uri="{BB962C8B-B14F-4D97-AF65-F5344CB8AC3E}">
        <p14:creationId xmlns:p14="http://schemas.microsoft.com/office/powerpoint/2010/main" val="290129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CCD8-F8C2-5977-5F96-778CEC6A837F}"/>
              </a:ext>
            </a:extLst>
          </p:cNvPr>
          <p:cNvSpPr>
            <a:spLocks noGrp="1"/>
          </p:cNvSpPr>
          <p:nvPr>
            <p:ph type="title"/>
          </p:nvPr>
        </p:nvSpPr>
        <p:spPr/>
        <p:txBody>
          <a:bodyPr/>
          <a:lstStyle/>
          <a:p>
            <a:r>
              <a:rPr lang="en-US" dirty="0"/>
              <a:t>Demo: Creating the Embeddings</a:t>
            </a:r>
          </a:p>
        </p:txBody>
      </p:sp>
      <p:sp>
        <p:nvSpPr>
          <p:cNvPr id="4" name="TextBox 3">
            <a:extLst>
              <a:ext uri="{FF2B5EF4-FFF2-40B4-BE49-F238E27FC236}">
                <a16:creationId xmlns:a16="http://schemas.microsoft.com/office/drawing/2014/main" id="{8F589F60-D7BC-3FDA-736E-28BBB04523BD}"/>
              </a:ext>
            </a:extLst>
          </p:cNvPr>
          <p:cNvSpPr txBox="1"/>
          <p:nvPr/>
        </p:nvSpPr>
        <p:spPr>
          <a:xfrm>
            <a:off x="609600" y="2057400"/>
            <a:ext cx="11510963" cy="3539430"/>
          </a:xfrm>
          <a:prstGeom prst="rect">
            <a:avLst/>
          </a:prstGeom>
          <a:noFill/>
        </p:spPr>
        <p:txBody>
          <a:bodyPr wrap="square">
            <a:spAutoFit/>
          </a:bodyPr>
          <a:lstStyle/>
          <a:p>
            <a:r>
              <a:rPr lang="en-US" sz="2800" b="0" dirty="0">
                <a:solidFill>
                  <a:srgbClr val="569CD6"/>
                </a:solidFill>
                <a:effectLst/>
                <a:highlight>
                  <a:srgbClr val="000000"/>
                </a:highlight>
                <a:latin typeface="Consolas" panose="020B0609020204030204" pitchFamily="49" charset="0"/>
              </a:rPr>
              <a:t>def</a:t>
            </a:r>
            <a:r>
              <a:rPr lang="en-US" sz="2800" b="0" dirty="0">
                <a:solidFill>
                  <a:srgbClr val="FFFFFF"/>
                </a:solidFill>
                <a:effectLst/>
                <a:highlight>
                  <a:srgbClr val="000000"/>
                </a:highlight>
                <a:latin typeface="Consolas" panose="020B0609020204030204" pitchFamily="49" charset="0"/>
              </a:rPr>
              <a:t> </a:t>
            </a:r>
            <a:r>
              <a:rPr lang="en-US" sz="2800" b="0" dirty="0" err="1">
                <a:solidFill>
                  <a:srgbClr val="DCDCAA"/>
                </a:solidFill>
                <a:effectLst/>
                <a:highlight>
                  <a:srgbClr val="000000"/>
                </a:highlight>
                <a:latin typeface="Consolas" panose="020B0609020204030204" pitchFamily="49" charset="0"/>
              </a:rPr>
              <a:t>get_embedding</a:t>
            </a:r>
            <a:r>
              <a:rPr lang="en-US" sz="2800" b="0" dirty="0">
                <a:solidFill>
                  <a:srgbClr val="FFFFFF"/>
                </a:solidFill>
                <a:effectLst/>
                <a:highlight>
                  <a:srgbClr val="000000"/>
                </a:highlight>
                <a:latin typeface="Consolas" panose="020B0609020204030204" pitchFamily="49" charset="0"/>
              </a:rPr>
              <a:t>(</a:t>
            </a:r>
            <a:r>
              <a:rPr lang="en-US" sz="2800" b="0" dirty="0">
                <a:solidFill>
                  <a:srgbClr val="9CDCFE"/>
                </a:solidFill>
                <a:effectLst/>
                <a:highlight>
                  <a:srgbClr val="000000"/>
                </a:highlight>
                <a:latin typeface="Consolas" panose="020B0609020204030204" pitchFamily="49" charset="0"/>
              </a:rPr>
              <a:t>text</a:t>
            </a:r>
            <a:r>
              <a:rPr lang="en-US" sz="2800" b="0" dirty="0">
                <a:solidFill>
                  <a:srgbClr val="FFFFFF"/>
                </a:solidFill>
                <a:effectLst/>
                <a:highlight>
                  <a:srgbClr val="000000"/>
                </a:highlight>
                <a:latin typeface="Consolas" panose="020B0609020204030204" pitchFamily="49" charset="0"/>
              </a:rPr>
              <a:t>, </a:t>
            </a:r>
            <a:r>
              <a:rPr lang="en-US" sz="2800" b="0" dirty="0">
                <a:solidFill>
                  <a:srgbClr val="9CDCFE"/>
                </a:solidFill>
                <a:effectLst/>
                <a:highlight>
                  <a:srgbClr val="000000"/>
                </a:highlight>
                <a:latin typeface="Consolas" panose="020B0609020204030204" pitchFamily="49" charset="0"/>
              </a:rPr>
              <a:t>model</a:t>
            </a:r>
            <a:r>
              <a:rPr lang="en-US" sz="2800" b="0" dirty="0">
                <a:solidFill>
                  <a:srgbClr val="D4D4D4"/>
                </a:solidFill>
                <a:effectLst/>
                <a:highlight>
                  <a:srgbClr val="000000"/>
                </a:highlight>
                <a:latin typeface="Consolas" panose="020B0609020204030204" pitchFamily="49" charset="0"/>
              </a:rPr>
              <a:t>=</a:t>
            </a:r>
            <a:r>
              <a:rPr lang="en-US" sz="2800" b="0" dirty="0">
                <a:solidFill>
                  <a:srgbClr val="CE9178"/>
                </a:solidFill>
                <a:effectLst/>
                <a:highlight>
                  <a:srgbClr val="000000"/>
                </a:highlight>
                <a:latin typeface="Consolas" panose="020B0609020204030204" pitchFamily="49" charset="0"/>
              </a:rPr>
              <a:t>"text-embedding-3-small"</a:t>
            </a:r>
            <a:r>
              <a:rPr lang="en-US" sz="2800" b="0" dirty="0">
                <a:solidFill>
                  <a:srgbClr val="FFFFFF"/>
                </a:solidFill>
                <a:effectLst/>
                <a:highlight>
                  <a:srgbClr val="000000"/>
                </a:highlight>
                <a:latin typeface="Consolas" panose="020B0609020204030204" pitchFamily="49" charset="0"/>
              </a:rPr>
              <a:t>):</a:t>
            </a:r>
          </a:p>
          <a:p>
            <a:r>
              <a:rPr lang="en-US" sz="2800" b="0" dirty="0">
                <a:solidFill>
                  <a:srgbClr val="FFFFFF"/>
                </a:solidFill>
                <a:effectLst/>
                <a:highlight>
                  <a:srgbClr val="000000"/>
                </a:highlight>
                <a:latin typeface="Consolas" panose="020B0609020204030204" pitchFamily="49" charset="0"/>
              </a:rPr>
              <a:t>    </a:t>
            </a:r>
            <a:r>
              <a:rPr lang="en-US" sz="2800" b="0" dirty="0">
                <a:solidFill>
                  <a:srgbClr val="7CA668"/>
                </a:solidFill>
                <a:effectLst/>
                <a:highlight>
                  <a:srgbClr val="000000"/>
                </a:highlight>
                <a:latin typeface="Consolas" panose="020B0609020204030204" pitchFamily="49" charset="0"/>
              </a:rPr>
              <a:t># Replace newlines</a:t>
            </a:r>
            <a:endParaRPr lang="en-US" sz="2800" b="0" dirty="0">
              <a:solidFill>
                <a:srgbClr val="FFFFFF"/>
              </a:solidFill>
              <a:effectLst/>
              <a:highlight>
                <a:srgbClr val="000000"/>
              </a:highlight>
              <a:latin typeface="Consolas" panose="020B0609020204030204" pitchFamily="49" charset="0"/>
            </a:endParaRPr>
          </a:p>
          <a:p>
            <a:r>
              <a:rPr lang="en-US" sz="2800" b="0" dirty="0">
                <a:solidFill>
                  <a:srgbClr val="FFFFFF"/>
                </a:solidFill>
                <a:effectLst/>
                <a:highlight>
                  <a:srgbClr val="000000"/>
                </a:highlight>
                <a:latin typeface="Consolas" panose="020B0609020204030204" pitchFamily="49" charset="0"/>
              </a:rPr>
              <a:t>    </a:t>
            </a:r>
            <a:r>
              <a:rPr lang="en-US" sz="2800" b="0" dirty="0">
                <a:solidFill>
                  <a:srgbClr val="9CDCFE"/>
                </a:solidFill>
                <a:effectLst/>
                <a:highlight>
                  <a:srgbClr val="000000"/>
                </a:highlight>
                <a:latin typeface="Consolas" panose="020B0609020204030204" pitchFamily="49" charset="0"/>
              </a:rPr>
              <a:t>text</a:t>
            </a:r>
            <a:r>
              <a:rPr lang="en-US" sz="2800" b="0" dirty="0">
                <a:solidFill>
                  <a:srgbClr val="FFFFFF"/>
                </a:solidFill>
                <a:effectLst/>
                <a:highlight>
                  <a:srgbClr val="000000"/>
                </a:highlight>
                <a:latin typeface="Consolas" panose="020B0609020204030204" pitchFamily="49" charset="0"/>
              </a:rPr>
              <a:t> </a:t>
            </a:r>
            <a:r>
              <a:rPr lang="en-US" sz="2800" b="0" dirty="0">
                <a:solidFill>
                  <a:srgbClr val="D4D4D4"/>
                </a:solidFill>
                <a:effectLst/>
                <a:highlight>
                  <a:srgbClr val="000000"/>
                </a:highlight>
                <a:latin typeface="Consolas" panose="020B0609020204030204" pitchFamily="49" charset="0"/>
              </a:rPr>
              <a:t>=</a:t>
            </a:r>
            <a:r>
              <a:rPr lang="en-US" sz="2800" b="0" dirty="0">
                <a:solidFill>
                  <a:srgbClr val="FFFFFF"/>
                </a:solidFill>
                <a:effectLst/>
                <a:highlight>
                  <a:srgbClr val="000000"/>
                </a:highlight>
                <a:latin typeface="Consolas" panose="020B0609020204030204" pitchFamily="49" charset="0"/>
              </a:rPr>
              <a:t> </a:t>
            </a:r>
            <a:r>
              <a:rPr lang="en-US" sz="2800" b="0" dirty="0" err="1">
                <a:solidFill>
                  <a:srgbClr val="9CDCFE"/>
                </a:solidFill>
                <a:effectLst/>
                <a:highlight>
                  <a:srgbClr val="000000"/>
                </a:highlight>
                <a:latin typeface="Consolas" panose="020B0609020204030204" pitchFamily="49" charset="0"/>
              </a:rPr>
              <a:t>text</a:t>
            </a:r>
            <a:r>
              <a:rPr lang="en-US" sz="2800" b="0" dirty="0" err="1">
                <a:solidFill>
                  <a:srgbClr val="FFFFFF"/>
                </a:solidFill>
                <a:effectLst/>
                <a:highlight>
                  <a:srgbClr val="000000"/>
                </a:highlight>
                <a:latin typeface="Consolas" panose="020B0609020204030204" pitchFamily="49" charset="0"/>
              </a:rPr>
              <a:t>.replace</a:t>
            </a:r>
            <a:r>
              <a:rPr lang="en-US" sz="2800" b="0" dirty="0">
                <a:solidFill>
                  <a:srgbClr val="FFFFFF"/>
                </a:solidFill>
                <a:effectLst/>
                <a:highlight>
                  <a:srgbClr val="000000"/>
                </a:highlight>
                <a:latin typeface="Consolas" panose="020B0609020204030204" pitchFamily="49" charset="0"/>
              </a:rPr>
              <a:t>(</a:t>
            </a:r>
            <a:r>
              <a:rPr lang="en-US" sz="2800" b="0" dirty="0">
                <a:solidFill>
                  <a:srgbClr val="CE9178"/>
                </a:solidFill>
                <a:effectLst/>
                <a:highlight>
                  <a:srgbClr val="000000"/>
                </a:highlight>
                <a:latin typeface="Consolas" panose="020B0609020204030204" pitchFamily="49" charset="0"/>
              </a:rPr>
              <a:t>"</a:t>
            </a:r>
            <a:r>
              <a:rPr lang="en-US" sz="2800" b="0" dirty="0">
                <a:solidFill>
                  <a:srgbClr val="569CD6"/>
                </a:solidFill>
                <a:effectLst/>
                <a:highlight>
                  <a:srgbClr val="000000"/>
                </a:highlight>
                <a:latin typeface="Consolas" panose="020B0609020204030204" pitchFamily="49" charset="0"/>
              </a:rPr>
              <a:t>\n</a:t>
            </a:r>
            <a:r>
              <a:rPr lang="en-US" sz="2800" b="0" dirty="0">
                <a:solidFill>
                  <a:srgbClr val="CE9178"/>
                </a:solidFill>
                <a:effectLst/>
                <a:highlight>
                  <a:srgbClr val="000000"/>
                </a:highlight>
                <a:latin typeface="Consolas" panose="020B0609020204030204" pitchFamily="49" charset="0"/>
              </a:rPr>
              <a:t>"</a:t>
            </a:r>
            <a:r>
              <a:rPr lang="en-US" sz="2800" b="0" dirty="0">
                <a:solidFill>
                  <a:srgbClr val="FFFFFF"/>
                </a:solidFill>
                <a:effectLst/>
                <a:highlight>
                  <a:srgbClr val="000000"/>
                </a:highlight>
                <a:latin typeface="Consolas" panose="020B0609020204030204" pitchFamily="49" charset="0"/>
              </a:rPr>
              <a:t>, </a:t>
            </a:r>
            <a:r>
              <a:rPr lang="en-US" sz="2800" b="0" dirty="0">
                <a:solidFill>
                  <a:srgbClr val="CE9178"/>
                </a:solidFill>
                <a:effectLst/>
                <a:highlight>
                  <a:srgbClr val="000000"/>
                </a:highlight>
                <a:latin typeface="Consolas" panose="020B0609020204030204" pitchFamily="49" charset="0"/>
              </a:rPr>
              <a:t>" "</a:t>
            </a:r>
            <a:r>
              <a:rPr lang="en-US" sz="2800" b="0" dirty="0">
                <a:solidFill>
                  <a:srgbClr val="FFFFFF"/>
                </a:solidFill>
                <a:effectLst/>
                <a:highlight>
                  <a:srgbClr val="000000"/>
                </a:highlight>
                <a:latin typeface="Consolas" panose="020B0609020204030204" pitchFamily="49" charset="0"/>
              </a:rPr>
              <a:t>)</a:t>
            </a:r>
          </a:p>
          <a:p>
            <a:r>
              <a:rPr lang="en-US" sz="2800" b="0" dirty="0">
                <a:solidFill>
                  <a:srgbClr val="FFFFFF"/>
                </a:solidFill>
                <a:effectLst/>
                <a:highlight>
                  <a:srgbClr val="000000"/>
                </a:highlight>
                <a:latin typeface="Consolas" panose="020B0609020204030204" pitchFamily="49" charset="0"/>
              </a:rPr>
              <a:t>    </a:t>
            </a:r>
            <a:r>
              <a:rPr lang="en-US" sz="2800" b="0" dirty="0">
                <a:solidFill>
                  <a:srgbClr val="7CA668"/>
                </a:solidFill>
                <a:effectLst/>
                <a:highlight>
                  <a:srgbClr val="000000"/>
                </a:highlight>
                <a:latin typeface="Consolas" panose="020B0609020204030204" pitchFamily="49" charset="0"/>
              </a:rPr>
              <a:t># Request the embedding</a:t>
            </a:r>
            <a:endParaRPr lang="en-US" sz="2800" b="0" dirty="0">
              <a:solidFill>
                <a:srgbClr val="FFFFFF"/>
              </a:solidFill>
              <a:effectLst/>
              <a:highlight>
                <a:srgbClr val="000000"/>
              </a:highlight>
              <a:latin typeface="Consolas" panose="020B0609020204030204" pitchFamily="49" charset="0"/>
            </a:endParaRPr>
          </a:p>
          <a:p>
            <a:r>
              <a:rPr lang="en-US" sz="2800" b="0" dirty="0">
                <a:solidFill>
                  <a:srgbClr val="FFFFFF"/>
                </a:solidFill>
                <a:effectLst/>
                <a:highlight>
                  <a:srgbClr val="000000"/>
                </a:highlight>
                <a:latin typeface="Consolas" panose="020B0609020204030204" pitchFamily="49" charset="0"/>
              </a:rPr>
              <a:t>    </a:t>
            </a:r>
            <a:r>
              <a:rPr lang="en-US" sz="2800" b="0" dirty="0">
                <a:solidFill>
                  <a:srgbClr val="C586C0"/>
                </a:solidFill>
                <a:effectLst/>
                <a:highlight>
                  <a:srgbClr val="000000"/>
                </a:highlight>
                <a:latin typeface="Consolas" panose="020B0609020204030204" pitchFamily="49" charset="0"/>
              </a:rPr>
              <a:t>return</a:t>
            </a:r>
            <a:r>
              <a:rPr lang="en-US" sz="2800" b="0" dirty="0">
                <a:solidFill>
                  <a:srgbClr val="FFFFFF"/>
                </a:solidFill>
                <a:effectLst/>
                <a:highlight>
                  <a:srgbClr val="000000"/>
                </a:highlight>
                <a:latin typeface="Consolas" panose="020B0609020204030204" pitchFamily="49" charset="0"/>
              </a:rPr>
              <a:t> </a:t>
            </a:r>
            <a:r>
              <a:rPr lang="en-US" sz="2800" b="0" dirty="0" err="1">
                <a:solidFill>
                  <a:srgbClr val="9CDCFE"/>
                </a:solidFill>
                <a:effectLst/>
                <a:highlight>
                  <a:srgbClr val="000000"/>
                </a:highlight>
                <a:latin typeface="Consolas" panose="020B0609020204030204" pitchFamily="49" charset="0"/>
              </a:rPr>
              <a:t>client</a:t>
            </a:r>
            <a:r>
              <a:rPr lang="en-US" sz="2800" b="0" dirty="0" err="1">
                <a:solidFill>
                  <a:srgbClr val="FFFFFF"/>
                </a:solidFill>
                <a:effectLst/>
                <a:highlight>
                  <a:srgbClr val="000000"/>
                </a:highlight>
                <a:latin typeface="Consolas" panose="020B0609020204030204" pitchFamily="49" charset="0"/>
              </a:rPr>
              <a:t>.</a:t>
            </a:r>
            <a:r>
              <a:rPr lang="en-US" sz="2800" b="0" dirty="0" err="1">
                <a:solidFill>
                  <a:srgbClr val="9CDCFE"/>
                </a:solidFill>
                <a:effectLst/>
                <a:highlight>
                  <a:srgbClr val="000000"/>
                </a:highlight>
                <a:latin typeface="Consolas" panose="020B0609020204030204" pitchFamily="49" charset="0"/>
              </a:rPr>
              <a:t>embeddings</a:t>
            </a:r>
            <a:r>
              <a:rPr lang="en-US" sz="2800" b="0" dirty="0" err="1">
                <a:solidFill>
                  <a:srgbClr val="FFFFFF"/>
                </a:solidFill>
                <a:effectLst/>
                <a:highlight>
                  <a:srgbClr val="000000"/>
                </a:highlight>
                <a:latin typeface="Consolas" panose="020B0609020204030204" pitchFamily="49" charset="0"/>
              </a:rPr>
              <a:t>.</a:t>
            </a:r>
            <a:r>
              <a:rPr lang="en-US" sz="2800" b="0" dirty="0" err="1">
                <a:solidFill>
                  <a:srgbClr val="DCDCAA"/>
                </a:solidFill>
                <a:effectLst/>
                <a:highlight>
                  <a:srgbClr val="000000"/>
                </a:highlight>
                <a:latin typeface="Consolas" panose="020B0609020204030204" pitchFamily="49" charset="0"/>
              </a:rPr>
              <a:t>create</a:t>
            </a:r>
            <a:r>
              <a:rPr lang="en-US" sz="2800" b="0" dirty="0">
                <a:solidFill>
                  <a:srgbClr val="FFFFFF"/>
                </a:solidFill>
                <a:effectLst/>
                <a:highlight>
                  <a:srgbClr val="000000"/>
                </a:highlight>
                <a:latin typeface="Consolas" panose="020B0609020204030204" pitchFamily="49" charset="0"/>
              </a:rPr>
              <a:t>(</a:t>
            </a:r>
            <a:r>
              <a:rPr lang="en-US" sz="2800" b="0" dirty="0">
                <a:solidFill>
                  <a:srgbClr val="9CDCFE"/>
                </a:solidFill>
                <a:effectLst/>
                <a:highlight>
                  <a:srgbClr val="000000"/>
                </a:highlight>
                <a:latin typeface="Consolas" panose="020B0609020204030204" pitchFamily="49" charset="0"/>
              </a:rPr>
              <a:t>input</a:t>
            </a:r>
            <a:r>
              <a:rPr lang="en-US" sz="2800" b="0" dirty="0">
                <a:solidFill>
                  <a:srgbClr val="D4D4D4"/>
                </a:solidFill>
                <a:effectLst/>
                <a:highlight>
                  <a:srgbClr val="000000"/>
                </a:highlight>
                <a:latin typeface="Consolas" panose="020B0609020204030204" pitchFamily="49" charset="0"/>
              </a:rPr>
              <a:t>=</a:t>
            </a:r>
            <a:r>
              <a:rPr lang="en-US" sz="2800" b="0" dirty="0">
                <a:solidFill>
                  <a:srgbClr val="FFFFFF"/>
                </a:solidFill>
                <a:effectLst/>
                <a:highlight>
                  <a:srgbClr val="000000"/>
                </a:highlight>
                <a:latin typeface="Consolas" panose="020B0609020204030204" pitchFamily="49" charset="0"/>
              </a:rPr>
              <a:t>[</a:t>
            </a:r>
            <a:r>
              <a:rPr lang="en-US" sz="2800" b="0" dirty="0">
                <a:solidFill>
                  <a:srgbClr val="9CDCFE"/>
                </a:solidFill>
                <a:effectLst/>
                <a:highlight>
                  <a:srgbClr val="000000"/>
                </a:highlight>
                <a:latin typeface="Consolas" panose="020B0609020204030204" pitchFamily="49" charset="0"/>
              </a:rPr>
              <a:t>text</a:t>
            </a:r>
            <a:r>
              <a:rPr lang="en-US" sz="2800" b="0" dirty="0">
                <a:solidFill>
                  <a:srgbClr val="FFFFFF"/>
                </a:solidFill>
                <a:effectLst/>
                <a:highlight>
                  <a:srgbClr val="000000"/>
                </a:highlight>
                <a:latin typeface="Consolas" panose="020B0609020204030204" pitchFamily="49" charset="0"/>
              </a:rPr>
              <a:t>], 	</a:t>
            </a:r>
            <a:r>
              <a:rPr lang="en-US" sz="2800" b="0" dirty="0">
                <a:solidFill>
                  <a:srgbClr val="9CDCFE"/>
                </a:solidFill>
                <a:effectLst/>
                <a:highlight>
                  <a:srgbClr val="000000"/>
                </a:highlight>
                <a:latin typeface="Consolas" panose="020B0609020204030204" pitchFamily="49" charset="0"/>
              </a:rPr>
              <a:t>model</a:t>
            </a:r>
            <a:r>
              <a:rPr lang="en-US" sz="2800" b="0" dirty="0">
                <a:solidFill>
                  <a:srgbClr val="D4D4D4"/>
                </a:solidFill>
                <a:effectLst/>
                <a:highlight>
                  <a:srgbClr val="000000"/>
                </a:highlight>
                <a:latin typeface="Consolas" panose="020B0609020204030204" pitchFamily="49" charset="0"/>
              </a:rPr>
              <a:t>=</a:t>
            </a:r>
            <a:r>
              <a:rPr lang="en-US" sz="2800" b="0" dirty="0">
                <a:solidFill>
                  <a:srgbClr val="9CDCFE"/>
                </a:solidFill>
                <a:effectLst/>
                <a:highlight>
                  <a:srgbClr val="000000"/>
                </a:highlight>
                <a:latin typeface="Consolas" panose="020B0609020204030204" pitchFamily="49" charset="0"/>
              </a:rPr>
              <a:t>model</a:t>
            </a:r>
            <a:r>
              <a:rPr lang="en-US" sz="2800" b="0" dirty="0">
                <a:solidFill>
                  <a:srgbClr val="FFFFFF"/>
                </a:solidFill>
                <a:effectLst/>
                <a:highlight>
                  <a:srgbClr val="000000"/>
                </a:highlight>
                <a:latin typeface="Consolas" panose="020B0609020204030204" pitchFamily="49" charset="0"/>
              </a:rPr>
              <a:t>).</a:t>
            </a:r>
            <a:r>
              <a:rPr lang="en-US" sz="2800" b="0" dirty="0">
                <a:solidFill>
                  <a:srgbClr val="9CDCFE"/>
                </a:solidFill>
                <a:effectLst/>
                <a:highlight>
                  <a:srgbClr val="000000"/>
                </a:highlight>
                <a:latin typeface="Consolas" panose="020B0609020204030204" pitchFamily="49" charset="0"/>
              </a:rPr>
              <a:t>data</a:t>
            </a:r>
            <a:r>
              <a:rPr lang="en-US" sz="2800" b="0" dirty="0">
                <a:solidFill>
                  <a:srgbClr val="FFFFFF"/>
                </a:solidFill>
                <a:effectLst/>
                <a:highlight>
                  <a:srgbClr val="000000"/>
                </a:highlight>
                <a:latin typeface="Consolas" panose="020B0609020204030204" pitchFamily="49" charset="0"/>
              </a:rPr>
              <a:t>[</a:t>
            </a:r>
            <a:r>
              <a:rPr lang="en-US" sz="2800" b="0" dirty="0">
                <a:solidFill>
                  <a:srgbClr val="B5CEA8"/>
                </a:solidFill>
                <a:effectLst/>
                <a:highlight>
                  <a:srgbClr val="000000"/>
                </a:highlight>
                <a:latin typeface="Consolas" panose="020B0609020204030204" pitchFamily="49" charset="0"/>
              </a:rPr>
              <a:t>0</a:t>
            </a:r>
            <a:r>
              <a:rPr lang="en-US" sz="2800" b="0" dirty="0">
                <a:solidFill>
                  <a:srgbClr val="FFFFFF"/>
                </a:solidFill>
                <a:effectLst/>
                <a:highlight>
                  <a:srgbClr val="000000"/>
                </a:highlight>
                <a:latin typeface="Consolas" panose="020B0609020204030204" pitchFamily="49" charset="0"/>
              </a:rPr>
              <a:t>].</a:t>
            </a:r>
            <a:r>
              <a:rPr lang="en-US" sz="2800" b="0" dirty="0">
                <a:solidFill>
                  <a:srgbClr val="9CDCFE"/>
                </a:solidFill>
                <a:effectLst/>
                <a:highlight>
                  <a:srgbClr val="000000"/>
                </a:highlight>
                <a:latin typeface="Consolas" panose="020B0609020204030204" pitchFamily="49" charset="0"/>
              </a:rPr>
              <a:t>embedding</a:t>
            </a:r>
            <a:endParaRPr lang="en-US" sz="2800" b="0" dirty="0">
              <a:solidFill>
                <a:srgbClr val="FFFFFF"/>
              </a:solidFill>
              <a:effectLst/>
              <a:highlight>
                <a:srgbClr val="000000"/>
              </a:highlight>
              <a:latin typeface="Consolas" panose="020B0609020204030204" pitchFamily="49" charset="0"/>
            </a:endParaRPr>
          </a:p>
          <a:p>
            <a:br>
              <a:rPr lang="en-US" sz="2800" b="0" dirty="0">
                <a:solidFill>
                  <a:srgbClr val="FFFFFF"/>
                </a:solidFill>
                <a:effectLst/>
                <a:highlight>
                  <a:srgbClr val="000000"/>
                </a:highlight>
                <a:latin typeface="Consolas" panose="020B0609020204030204" pitchFamily="49" charset="0"/>
              </a:rPr>
            </a:br>
            <a:endParaRPr lang="en-US" sz="2800" b="0" dirty="0">
              <a:solidFill>
                <a:srgbClr val="FFFFFF"/>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4749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D94A-D44C-394D-DABE-64B6F05AAE8A}"/>
              </a:ext>
            </a:extLst>
          </p:cNvPr>
          <p:cNvSpPr>
            <a:spLocks noGrp="1"/>
          </p:cNvSpPr>
          <p:nvPr>
            <p:ph type="title"/>
          </p:nvPr>
        </p:nvSpPr>
        <p:spPr/>
        <p:txBody>
          <a:bodyPr/>
          <a:lstStyle/>
          <a:p>
            <a:r>
              <a:rPr lang="en-US" dirty="0"/>
              <a:t>Demo: Loading Embeddings</a:t>
            </a:r>
          </a:p>
        </p:txBody>
      </p:sp>
      <p:sp>
        <p:nvSpPr>
          <p:cNvPr id="4" name="TextBox 3">
            <a:extLst>
              <a:ext uri="{FF2B5EF4-FFF2-40B4-BE49-F238E27FC236}">
                <a16:creationId xmlns:a16="http://schemas.microsoft.com/office/drawing/2014/main" id="{8381A209-0A27-A77A-6685-52D9296FA697}"/>
              </a:ext>
            </a:extLst>
          </p:cNvPr>
          <p:cNvSpPr txBox="1"/>
          <p:nvPr/>
        </p:nvSpPr>
        <p:spPr>
          <a:xfrm>
            <a:off x="304800" y="2323207"/>
            <a:ext cx="11582400" cy="1077218"/>
          </a:xfrm>
          <a:prstGeom prst="rect">
            <a:avLst/>
          </a:prstGeom>
          <a:noFill/>
        </p:spPr>
        <p:txBody>
          <a:bodyPr wrap="square">
            <a:spAutoFit/>
          </a:bodyPr>
          <a:lstStyle/>
          <a:p>
            <a:r>
              <a:rPr lang="en-US" sz="3200" b="0" dirty="0" err="1">
                <a:solidFill>
                  <a:srgbClr val="9CDCFE"/>
                </a:solidFill>
                <a:effectLst/>
                <a:highlight>
                  <a:srgbClr val="000000"/>
                </a:highlight>
                <a:latin typeface="Consolas" panose="020B0609020204030204" pitchFamily="49" charset="0"/>
              </a:rPr>
              <a:t>df_load</a:t>
            </a:r>
            <a:r>
              <a:rPr lang="en-US" sz="3200" b="0" dirty="0">
                <a:solidFill>
                  <a:srgbClr val="FFFFFF"/>
                </a:solidFill>
                <a:effectLst/>
                <a:highlight>
                  <a:srgbClr val="000000"/>
                </a:highlight>
                <a:latin typeface="Consolas" panose="020B0609020204030204" pitchFamily="49" charset="0"/>
              </a:rPr>
              <a:t>[</a:t>
            </a:r>
            <a:r>
              <a:rPr lang="en-US" sz="3200" b="0" dirty="0">
                <a:solidFill>
                  <a:srgbClr val="CE9178"/>
                </a:solidFill>
                <a:effectLst/>
                <a:highlight>
                  <a:srgbClr val="000000"/>
                </a:highlight>
                <a:latin typeface="Consolas" panose="020B0609020204030204" pitchFamily="49" charset="0"/>
              </a:rPr>
              <a:t>'embedding'</a:t>
            </a:r>
            <a:r>
              <a:rPr lang="en-US" sz="3200" b="0" dirty="0">
                <a:solidFill>
                  <a:srgbClr val="FFFFFF"/>
                </a:solidFill>
                <a:effectLst/>
                <a:highlight>
                  <a:srgbClr val="000000"/>
                </a:highlight>
                <a:latin typeface="Consolas" panose="020B0609020204030204" pitchFamily="49" charset="0"/>
              </a:rPr>
              <a:t>] </a:t>
            </a:r>
            <a:r>
              <a:rPr lang="en-US" sz="3200" b="0" dirty="0">
                <a:solidFill>
                  <a:srgbClr val="D4D4D4"/>
                </a:solidFill>
                <a:effectLst/>
                <a:highlight>
                  <a:srgbClr val="000000"/>
                </a:highlight>
                <a:latin typeface="Consolas" panose="020B0609020204030204" pitchFamily="49" charset="0"/>
              </a:rPr>
              <a:t>=</a:t>
            </a:r>
            <a:r>
              <a:rPr lang="en-US" sz="3200" b="0" dirty="0">
                <a:solidFill>
                  <a:srgbClr val="FFFFFF"/>
                </a:solidFill>
                <a:effectLst/>
                <a:highlight>
                  <a:srgbClr val="000000"/>
                </a:highlight>
                <a:latin typeface="Consolas" panose="020B0609020204030204" pitchFamily="49" charset="0"/>
              </a:rPr>
              <a:t> </a:t>
            </a:r>
            <a:r>
              <a:rPr lang="en-US" sz="3200" b="0" dirty="0" err="1">
                <a:solidFill>
                  <a:srgbClr val="9CDCFE"/>
                </a:solidFill>
                <a:effectLst/>
                <a:highlight>
                  <a:srgbClr val="000000"/>
                </a:highlight>
                <a:latin typeface="Consolas" panose="020B0609020204030204" pitchFamily="49" charset="0"/>
              </a:rPr>
              <a:t>df_load</a:t>
            </a:r>
            <a:r>
              <a:rPr lang="en-US" sz="3200" b="0" dirty="0">
                <a:solidFill>
                  <a:srgbClr val="FFFFFF"/>
                </a:solidFill>
                <a:effectLst/>
                <a:highlight>
                  <a:srgbClr val="000000"/>
                </a:highlight>
                <a:latin typeface="Consolas" panose="020B0609020204030204" pitchFamily="49" charset="0"/>
              </a:rPr>
              <a:t>[</a:t>
            </a:r>
            <a:r>
              <a:rPr lang="en-US" sz="3200" b="0" dirty="0">
                <a:solidFill>
                  <a:srgbClr val="CE9178"/>
                </a:solidFill>
                <a:effectLst/>
                <a:highlight>
                  <a:srgbClr val="000000"/>
                </a:highlight>
                <a:latin typeface="Consolas" panose="020B0609020204030204" pitchFamily="49" charset="0"/>
              </a:rPr>
              <a:t>'embedding'</a:t>
            </a:r>
            <a:r>
              <a:rPr lang="en-US" sz="3200" b="0" dirty="0">
                <a:solidFill>
                  <a:srgbClr val="FFFFFF"/>
                </a:solidFill>
                <a:effectLst/>
                <a:highlight>
                  <a:srgbClr val="000000"/>
                </a:highlight>
                <a:latin typeface="Consolas" panose="020B0609020204030204" pitchFamily="49" charset="0"/>
              </a:rPr>
              <a:t>].</a:t>
            </a:r>
            <a:r>
              <a:rPr lang="en-US" sz="3200" b="0" dirty="0">
                <a:solidFill>
                  <a:srgbClr val="DCDCAA"/>
                </a:solidFill>
                <a:effectLst/>
                <a:highlight>
                  <a:srgbClr val="000000"/>
                </a:highlight>
                <a:latin typeface="Consolas" panose="020B0609020204030204" pitchFamily="49" charset="0"/>
              </a:rPr>
              <a:t>apply</a:t>
            </a:r>
            <a:r>
              <a:rPr lang="en-US" sz="3200" b="0" dirty="0">
                <a:solidFill>
                  <a:srgbClr val="FFFFFF"/>
                </a:solidFill>
                <a:effectLst/>
                <a:highlight>
                  <a:srgbClr val="000000"/>
                </a:highlight>
                <a:latin typeface="Consolas" panose="020B0609020204030204" pitchFamily="49" charset="0"/>
              </a:rPr>
              <a:t>(</a:t>
            </a:r>
            <a:r>
              <a:rPr lang="en-US" sz="3200" b="0" dirty="0">
                <a:solidFill>
                  <a:srgbClr val="DCDCAA"/>
                </a:solidFill>
                <a:effectLst/>
                <a:highlight>
                  <a:srgbClr val="000000"/>
                </a:highlight>
                <a:latin typeface="Consolas" panose="020B0609020204030204" pitchFamily="49" charset="0"/>
              </a:rPr>
              <a:t>eval</a:t>
            </a:r>
            <a:r>
              <a:rPr lang="en-US" sz="3200" b="0" dirty="0">
                <a:solidFill>
                  <a:srgbClr val="FFFFFF"/>
                </a:solidFill>
                <a:effectLst/>
                <a:highlight>
                  <a:srgbClr val="000000"/>
                </a:highlight>
                <a:latin typeface="Consolas" panose="020B0609020204030204" pitchFamily="49" charset="0"/>
              </a:rPr>
              <a:t>).</a:t>
            </a:r>
            <a:r>
              <a:rPr lang="en-US" sz="3200" b="0" dirty="0">
                <a:solidFill>
                  <a:srgbClr val="DCDCAA"/>
                </a:solidFill>
                <a:effectLst/>
                <a:highlight>
                  <a:srgbClr val="000000"/>
                </a:highlight>
                <a:latin typeface="Consolas" panose="020B0609020204030204" pitchFamily="49" charset="0"/>
              </a:rPr>
              <a:t>apply</a:t>
            </a:r>
            <a:r>
              <a:rPr lang="en-US" sz="3200" b="0" dirty="0">
                <a:solidFill>
                  <a:srgbClr val="FFFFFF"/>
                </a:solidFill>
                <a:effectLst/>
                <a:highlight>
                  <a:srgbClr val="000000"/>
                </a:highlight>
                <a:latin typeface="Consolas" panose="020B0609020204030204" pitchFamily="49" charset="0"/>
              </a:rPr>
              <a:t>(</a:t>
            </a:r>
            <a:r>
              <a:rPr lang="en-US" sz="3200" b="0" dirty="0" err="1">
                <a:solidFill>
                  <a:srgbClr val="4EC9B0"/>
                </a:solidFill>
                <a:effectLst/>
                <a:highlight>
                  <a:srgbClr val="000000"/>
                </a:highlight>
                <a:latin typeface="Consolas" panose="020B0609020204030204" pitchFamily="49" charset="0"/>
              </a:rPr>
              <a:t>np</a:t>
            </a:r>
            <a:r>
              <a:rPr lang="en-US" sz="3200" b="0" dirty="0" err="1">
                <a:solidFill>
                  <a:srgbClr val="FFFFFF"/>
                </a:solidFill>
                <a:effectLst/>
                <a:highlight>
                  <a:srgbClr val="000000"/>
                </a:highlight>
                <a:latin typeface="Consolas" panose="020B0609020204030204" pitchFamily="49" charset="0"/>
              </a:rPr>
              <a:t>.</a:t>
            </a:r>
            <a:r>
              <a:rPr lang="en-US" sz="3200" b="0" dirty="0" err="1">
                <a:solidFill>
                  <a:srgbClr val="DCDCAA"/>
                </a:solidFill>
                <a:effectLst/>
                <a:highlight>
                  <a:srgbClr val="000000"/>
                </a:highlight>
                <a:latin typeface="Consolas" panose="020B0609020204030204" pitchFamily="49" charset="0"/>
              </a:rPr>
              <a:t>array</a:t>
            </a:r>
            <a:r>
              <a:rPr lang="en-US" sz="3200" b="0" dirty="0">
                <a:solidFill>
                  <a:srgbClr val="FFFFFF"/>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342079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3648-02DB-0870-A5D5-83B3EEC367DE}"/>
              </a:ext>
            </a:extLst>
          </p:cNvPr>
          <p:cNvSpPr>
            <a:spLocks noGrp="1"/>
          </p:cNvSpPr>
          <p:nvPr>
            <p:ph type="title"/>
          </p:nvPr>
        </p:nvSpPr>
        <p:spPr>
          <a:xfrm>
            <a:off x="1524000" y="76200"/>
            <a:ext cx="9144000" cy="685800"/>
          </a:xfrm>
        </p:spPr>
        <p:txBody>
          <a:bodyPr/>
          <a:lstStyle/>
          <a:p>
            <a:r>
              <a:rPr lang="en-US" dirty="0"/>
              <a:t>Reducing the Dimensions</a:t>
            </a:r>
          </a:p>
        </p:txBody>
      </p:sp>
      <p:pic>
        <p:nvPicPr>
          <p:cNvPr id="3" name="Picture 2">
            <a:extLst>
              <a:ext uri="{FF2B5EF4-FFF2-40B4-BE49-F238E27FC236}">
                <a16:creationId xmlns:a16="http://schemas.microsoft.com/office/drawing/2014/main" id="{2E005C40-7A14-4DE4-CD71-6AAAFD24FEE7}"/>
              </a:ext>
            </a:extLst>
          </p:cNvPr>
          <p:cNvPicPr>
            <a:picLocks noChangeAspect="1"/>
          </p:cNvPicPr>
          <p:nvPr/>
        </p:nvPicPr>
        <p:blipFill>
          <a:blip r:embed="rId2"/>
          <a:stretch>
            <a:fillRect/>
          </a:stretch>
        </p:blipFill>
        <p:spPr>
          <a:xfrm>
            <a:off x="1447800" y="991015"/>
            <a:ext cx="9220200" cy="5562185"/>
          </a:xfrm>
          <a:prstGeom prst="rect">
            <a:avLst/>
          </a:prstGeom>
        </p:spPr>
      </p:pic>
      <p:sp>
        <p:nvSpPr>
          <p:cNvPr id="4" name="Rectangle 3">
            <a:extLst>
              <a:ext uri="{FF2B5EF4-FFF2-40B4-BE49-F238E27FC236}">
                <a16:creationId xmlns:a16="http://schemas.microsoft.com/office/drawing/2014/main" id="{A840DFD7-C600-3F79-7345-0134B0716926}"/>
              </a:ext>
            </a:extLst>
          </p:cNvPr>
          <p:cNvSpPr/>
          <p:nvPr/>
        </p:nvSpPr>
        <p:spPr>
          <a:xfrm>
            <a:off x="7772400" y="5562600"/>
            <a:ext cx="609600" cy="7620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83861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10515</TotalTime>
  <Words>336</Words>
  <Application>Microsoft Office PowerPoint</Application>
  <PresentationFormat>Widescreen</PresentationFormat>
  <Paragraphs>39</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Candara</vt:lpstr>
      <vt:lpstr>Consolas</vt:lpstr>
      <vt:lpstr>Tech Computer 16x9</vt:lpstr>
      <vt:lpstr>Working with Embeddings Part 3</vt:lpstr>
      <vt:lpstr>San José State University Writing Center</vt:lpstr>
      <vt:lpstr>PowerPoint Presentation</vt:lpstr>
      <vt:lpstr>Membership has its privileges</vt:lpstr>
      <vt:lpstr>Embedding in Action</vt:lpstr>
      <vt:lpstr>The Data: Amazon Food Reviews</vt:lpstr>
      <vt:lpstr>Demo: Creating the Embeddings</vt:lpstr>
      <vt:lpstr>Demo: Loading Embeddings</vt:lpstr>
      <vt:lpstr>Reducing the Dimensions</vt:lpstr>
      <vt:lpstr>Demo: Reducing the Dimensions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Embeddings Part 3</dc:title>
  <dc:creator>Zain</dc:creator>
  <cp:lastModifiedBy>Zain Naboulsi</cp:lastModifiedBy>
  <cp:revision>14</cp:revision>
  <dcterms:created xsi:type="dcterms:W3CDTF">2024-02-05T00:50:55Z</dcterms:created>
  <dcterms:modified xsi:type="dcterms:W3CDTF">2024-04-22T02:59:06Z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