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395" r:id="rId4"/>
    <p:sldId id="396" r:id="rId5"/>
    <p:sldId id="407" r:id="rId6"/>
    <p:sldId id="406" r:id="rId7"/>
    <p:sldId id="408" r:id="rId8"/>
    <p:sldId id="405" r:id="rId9"/>
    <p:sldId id="404" r:id="rId10"/>
    <p:sldId id="409" r:id="rId11"/>
    <p:sldId id="414" r:id="rId12"/>
    <p:sldId id="411" r:id="rId13"/>
    <p:sldId id="413" r:id="rId14"/>
    <p:sldId id="412" r:id="rId15"/>
    <p:sldId id="410" r:id="rId16"/>
    <p:sldId id="415" r:id="rId17"/>
    <p:sldId id="416" r:id="rId18"/>
    <p:sldId id="417" r:id="rId19"/>
    <p:sldId id="418" r:id="rId20"/>
    <p:sldId id="3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https://www.cs.cmu.edu/~dst/WordEmbeddingDemo/tutorial.html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https://platform.openai.com/docs/guides/embeddings/embedding-models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https://github.com/embeddings-benchmark/mteb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https://aws.amazon.com/what-is/retrieval-augmented-generation/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https://aws.amazon.com/what-is/retrieval-augmented-generation/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https://insight.factset.com/ai-quick-bite-embeddings-and-large-language-models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https://www.cs.cmu.edu/~dst/WordEmbeddingDemo/tutorial.html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https://www.cs.cmu.edu/~dst/WordEmbeddingDemo/tutorial.html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Embeddings</a:t>
            </a:r>
            <a:br>
              <a:rPr lang="en-US" dirty="0"/>
            </a:br>
            <a:r>
              <a:rPr lang="en-US" dirty="0"/>
              <a:t>Part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005355-7E07-7BA7-79E7-2DD1945F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25" y="2514600"/>
            <a:ext cx="9487950" cy="211445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56EA872-6956-A72D-6EC7-74D04BD8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Embedding Does</a:t>
            </a:r>
          </a:p>
        </p:txBody>
      </p:sp>
    </p:spTree>
    <p:extLst>
      <p:ext uri="{BB962C8B-B14F-4D97-AF65-F5344CB8AC3E}">
        <p14:creationId xmlns:p14="http://schemas.microsoft.com/office/powerpoint/2010/main" val="13787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01-figure-1-food-words-witth-four-dimensions-and-plotted-in-two-dimensional-space">
            <a:extLst>
              <a:ext uri="{FF2B5EF4-FFF2-40B4-BE49-F238E27FC236}">
                <a16:creationId xmlns:a16="http://schemas.microsoft.com/office/drawing/2014/main" id="{F6FF795E-602D-74D1-AAB6-124106A8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0" y="1443038"/>
            <a:ext cx="1061924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d Embedding Demo: Tutorial">
            <a:extLst>
              <a:ext uri="{FF2B5EF4-FFF2-40B4-BE49-F238E27FC236}">
                <a16:creationId xmlns:a16="http://schemas.microsoft.com/office/drawing/2014/main" id="{F410FAFA-3328-90DE-2F1A-69B3349F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6E2F24-55AA-2BB1-42F9-7E8C2C24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0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Embedding Demo: Tutorial">
            <a:extLst>
              <a:ext uri="{FF2B5EF4-FFF2-40B4-BE49-F238E27FC236}">
                <a16:creationId xmlns:a16="http://schemas.microsoft.com/office/drawing/2014/main" id="{F167D4E1-E23A-7642-E44B-95E41CCD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3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39613-800E-6B4C-1A2C-4B961BD3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685800"/>
          </a:xfrm>
        </p:spPr>
        <p:txBody>
          <a:bodyPr/>
          <a:lstStyle/>
          <a:p>
            <a:r>
              <a:rPr lang="en-US" dirty="0"/>
              <a:t>What Can I Use Embedding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0F371-1B4A-25A0-0760-110CE6F2D4BF}"/>
              </a:ext>
            </a:extLst>
          </p:cNvPr>
          <p:cNvSpPr txBox="1"/>
          <p:nvPr/>
        </p:nvSpPr>
        <p:spPr>
          <a:xfrm>
            <a:off x="304800" y="914400"/>
            <a:ext cx="1158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1"/>
                </a:solidFill>
              </a:rPr>
              <a:t>Word relationships</a:t>
            </a:r>
            <a:r>
              <a:rPr lang="en-US" dirty="0"/>
              <a:t>: Find words that are closely related or similar in meaning.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1"/>
                </a:solidFill>
              </a:rPr>
              <a:t>Text categorization</a:t>
            </a:r>
            <a:r>
              <a:rPr lang="en-US" dirty="0"/>
              <a:t>: Understand the content and meaning of text to categorize it into different topics or sentiments.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1"/>
                </a:solidFill>
              </a:rPr>
              <a:t>Search improvements</a:t>
            </a:r>
            <a:r>
              <a:rPr lang="en-US" dirty="0"/>
              <a:t>: Make search results more accurate by understanding the meaning behind search queries and documents.</a:t>
            </a:r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>
                <a:solidFill>
                  <a:schemeClr val="accent1"/>
                </a:solidFill>
              </a:rPr>
              <a:t>. Language translation</a:t>
            </a:r>
            <a:r>
              <a:rPr lang="en-US" dirty="0"/>
              <a:t>: Improve the quality of translated text by understanding the relationships between words in different languages.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1"/>
                </a:solidFill>
              </a:rPr>
              <a:t>Text creation</a:t>
            </a:r>
            <a:r>
              <a:rPr lang="en-US" dirty="0"/>
              <a:t>: Generate human-like text that stays on topic and makes sense in the given context.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>
                <a:solidFill>
                  <a:schemeClr val="accent1"/>
                </a:solidFill>
              </a:rPr>
              <a:t>Named entity identification</a:t>
            </a:r>
            <a:r>
              <a:rPr lang="en-US" dirty="0"/>
              <a:t>: Better identify and classify names of people, places, and organizations within text.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dirty="0">
                <a:solidFill>
                  <a:schemeClr val="accent1"/>
                </a:solidFill>
              </a:rPr>
              <a:t>Text summarization</a:t>
            </a:r>
            <a:r>
              <a:rPr lang="en-US" dirty="0"/>
              <a:t>: Automatically create short summaries of long documents by identifying the most important information.</a:t>
            </a:r>
          </a:p>
          <a:p>
            <a:endParaRPr lang="en-US" dirty="0"/>
          </a:p>
          <a:p>
            <a:r>
              <a:rPr lang="en-US" dirty="0"/>
              <a:t>8. </a:t>
            </a:r>
            <a:r>
              <a:rPr lang="en-US" dirty="0">
                <a:solidFill>
                  <a:schemeClr val="accent1"/>
                </a:solidFill>
              </a:rPr>
              <a:t>Personalized recommendations</a:t>
            </a:r>
            <a:r>
              <a:rPr lang="en-US" dirty="0"/>
              <a:t>: Suggest items or content that a user might like based on their preferences and the item's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5192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8A1A-9150-6865-16FA-3761793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Embedding “Mary”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9049F-CFA1-52E7-43C8-E82D11B6238A}"/>
              </a:ext>
            </a:extLst>
          </p:cNvPr>
          <p:cNvSpPr txBox="1"/>
          <p:nvPr/>
        </p:nvSpPr>
        <p:spPr>
          <a:xfrm>
            <a:off x="838200" y="2057400"/>
            <a:ext cx="1082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embedding for the word "Mary" using the text-embedding-3-small model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response_small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"text-embedding-3-small"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embedding for the word "Mary" using the text-embedding-3-large model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response_large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"Mary"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"text-embedding-3-large"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32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E2B9-79A7-4906-5529-ED4456EC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Understanding Multidimensional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D2173-9338-FE3C-29DA-0D09E42E607A}"/>
              </a:ext>
            </a:extLst>
          </p:cNvPr>
          <p:cNvSpPr txBox="1"/>
          <p:nvPr/>
        </p:nvSpPr>
        <p:spPr>
          <a:xfrm>
            <a:off x="495301" y="1524000"/>
            <a:ext cx="112013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In the context of machine learning and specifically in the use of embeddings, the </a:t>
            </a:r>
            <a:r>
              <a:rPr lang="en-US" sz="2000" dirty="0">
                <a:solidFill>
                  <a:schemeClr val="accent1"/>
                </a:solidFill>
              </a:rPr>
              <a:t>dimensionality of an embedding refers to the number of elements in the vector that represents the data point</a:t>
            </a:r>
            <a:r>
              <a:rPr lang="en-US" sz="2000" dirty="0"/>
              <a:t>. Here, "Mary" is represented as a vector in a 1536-dimensional space when using the "text-embedding-3-small" model and as a 3072-dimensional vector with the "text-embedding-3-large" model.</a:t>
            </a:r>
          </a:p>
          <a:p>
            <a:endParaRPr lang="en-US" sz="2000" dirty="0"/>
          </a:p>
          <a:p>
            <a:r>
              <a:rPr lang="en-US" sz="2000" dirty="0"/>
              <a:t>The dimensions in an embedding vector come from the model that is used to generate them. These models are trained </a:t>
            </a:r>
            <a:r>
              <a:rPr lang="en-US" sz="2000" dirty="0">
                <a:solidFill>
                  <a:schemeClr val="accent1"/>
                </a:solidFill>
              </a:rPr>
              <a:t>to capture various aspects of the data (like semantic meaning, context, syntax, etc.) and each dimension contributes some information about the data point</a:t>
            </a:r>
            <a:r>
              <a:rPr lang="en-US" sz="2000" dirty="0"/>
              <a:t> in the high-dimensional space.</a:t>
            </a:r>
          </a:p>
          <a:p>
            <a:endParaRPr lang="en-US" sz="2000" dirty="0"/>
          </a:p>
          <a:p>
            <a:r>
              <a:rPr lang="en-US" sz="2000" dirty="0"/>
              <a:t>So, in simple terms, "Mary" is represented by a point in a 1536-dimensional space in the first model, and a different point in a 3072-dimensional space in the second model. </a:t>
            </a:r>
            <a:r>
              <a:rPr lang="en-US" sz="2000" dirty="0">
                <a:solidFill>
                  <a:schemeClr val="accent1"/>
                </a:solidFill>
              </a:rPr>
              <a:t>These high-dimensional spaces are designed to capture a wide range of linguistic properties, allowing similar words or phrases to have similar embeddings (i.e., to be closer in that space), </a:t>
            </a:r>
            <a:r>
              <a:rPr lang="en-US" sz="2000" dirty="0"/>
              <a:t>which is valuable for many natural language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202189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0A35D0-A342-14D2-66D9-FC52185C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1181224"/>
            <a:ext cx="10633711" cy="44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3A6A1-A3A8-756D-0F54-0E6965FB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7" y="1914715"/>
            <a:ext cx="10514286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dirty="0"/>
              <a:t>Prem Jagyasi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2486025"/>
            <a:ext cx="8686800" cy="1885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“Your values are embedded within you irrespective of whether you discover them or not. Even if you never find them, they still govern your life.”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FA129B-AE02-B528-0D83-6315AFB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A92CD-F6C4-D455-2D43-A9EA38960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Your Authoritative Sources</a:t>
            </a:r>
          </a:p>
        </p:txBody>
      </p:sp>
    </p:spTree>
    <p:extLst>
      <p:ext uri="{BB962C8B-B14F-4D97-AF65-F5344CB8AC3E}">
        <p14:creationId xmlns:p14="http://schemas.microsoft.com/office/powerpoint/2010/main" val="26807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C0C51E-5C7D-9C2A-53A6-A777A69F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18" y="2171700"/>
            <a:ext cx="1060076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6F34-3C67-0120-48D6-DDB5CF46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1" y="2400300"/>
            <a:ext cx="1114641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01C41-B81E-0B94-7DB9-9E79C798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94" y="1981200"/>
            <a:ext cx="9522811" cy="36288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7050AA-C153-0D93-E98D-F14A0514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RAG Approach</a:t>
            </a:r>
          </a:p>
        </p:txBody>
      </p:sp>
    </p:spTree>
    <p:extLst>
      <p:ext uri="{BB962C8B-B14F-4D97-AF65-F5344CB8AC3E}">
        <p14:creationId xmlns:p14="http://schemas.microsoft.com/office/powerpoint/2010/main" val="159159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AA0E0-573F-A028-F504-DCA1E7BB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Embeddings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C1B1-02DF-EE4F-92D1-D76B76C6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Vectors Are Your Friend</a:t>
            </a:r>
          </a:p>
        </p:txBody>
      </p:sp>
    </p:spTree>
    <p:extLst>
      <p:ext uri="{BB962C8B-B14F-4D97-AF65-F5344CB8AC3E}">
        <p14:creationId xmlns:p14="http://schemas.microsoft.com/office/powerpoint/2010/main" val="3634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7686</TotalTime>
  <Words>670</Words>
  <Application>Microsoft Office PowerPoint</Application>
  <PresentationFormat>Widescreen</PresentationFormat>
  <Paragraphs>67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Working with Embeddings Part 1</vt:lpstr>
      <vt:lpstr>Prem Jagyasi</vt:lpstr>
      <vt:lpstr>PowerPoint Presentation</vt:lpstr>
      <vt:lpstr>Membership has its privileges</vt:lpstr>
      <vt:lpstr>What is RAG?</vt:lpstr>
      <vt:lpstr>PowerPoint Presentation</vt:lpstr>
      <vt:lpstr>PowerPoint Presentation</vt:lpstr>
      <vt:lpstr>Classic RAG Approach</vt:lpstr>
      <vt:lpstr>Understanding Embeddings</vt:lpstr>
      <vt:lpstr>What Embedding Does</vt:lpstr>
      <vt:lpstr>PowerPoint Presentation</vt:lpstr>
      <vt:lpstr>PowerPoint Presentation</vt:lpstr>
      <vt:lpstr>PowerPoint Presentation</vt:lpstr>
      <vt:lpstr>PowerPoint Presentation</vt:lpstr>
      <vt:lpstr>What Can I Use Embedding For?</vt:lpstr>
      <vt:lpstr>Demo: Embedding “Mary”</vt:lpstr>
      <vt:lpstr>Understanding Multidimensional Space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Embeddings</dc:title>
  <cp:lastModifiedBy>Zain Naboulsi</cp:lastModifiedBy>
  <cp:revision>14</cp:revision>
  <dcterms:created xsi:type="dcterms:W3CDTF">2024-02-05T00:50:55Z</dcterms:created>
  <dcterms:modified xsi:type="dcterms:W3CDTF">2024-04-20T01:41:32Z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