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395" r:id="rId4"/>
    <p:sldId id="396" r:id="rId5"/>
    <p:sldId id="433" r:id="rId6"/>
    <p:sldId id="425" r:id="rId7"/>
    <p:sldId id="429" r:id="rId8"/>
    <p:sldId id="430" r:id="rId9"/>
    <p:sldId id="431" r:id="rId10"/>
    <p:sldId id="426" r:id="rId11"/>
    <p:sldId id="427" r:id="rId12"/>
    <p:sldId id="428" r:id="rId13"/>
    <p:sldId id="439" r:id="rId14"/>
    <p:sldId id="432" r:id="rId15"/>
    <p:sldId id="434" r:id="rId16"/>
    <p:sldId id="435" r:id="rId17"/>
    <p:sldId id="436" r:id="rId18"/>
    <p:sldId id="438" r:id="rId19"/>
    <p:sldId id="437" r:id="rId20"/>
    <p:sldId id="3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https://www.sjsu.edu/writingcenter/docs/handouts/Embedding%20Quotations.pdf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https://github.com/openai/openai-cookbook/blob/main/examples/Question_answering_using_embeddings.ipynb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https://cookbook.openai.com/examples/recommendation_using_embeddings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signup/public-profile-join?vieweeVanityName=ranyelhousieny&amp;trk=public_profile_top-card_title-modal_contextual-sign-in-modal_join-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Embeddings</a:t>
            </a:r>
            <a:br>
              <a:rPr lang="en-US" dirty="0"/>
            </a:br>
            <a:r>
              <a:rPr lang="en-US" dirty="0"/>
              <a:t>Part 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3630-880B-0A01-46D0-CEED90E3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Getting Related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55D67-6024-537E-2664-62FF8F15585D}"/>
              </a:ext>
            </a:extLst>
          </p:cNvPr>
          <p:cNvSpPr txBox="1"/>
          <p:nvPr/>
        </p:nvSpPr>
        <p:spPr>
          <a:xfrm>
            <a:off x="762000" y="1905000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strings_ranked_by_relatedness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pd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DataFrame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relatedness_fn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lambda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cosine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threshold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0.001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-&gt;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tuple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]]:</a:t>
            </a:r>
          </a:p>
        </p:txBody>
      </p:sp>
    </p:spTree>
    <p:extLst>
      <p:ext uri="{BB962C8B-B14F-4D97-AF65-F5344CB8AC3E}">
        <p14:creationId xmlns:p14="http://schemas.microsoft.com/office/powerpoint/2010/main" val="163221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7129-AD47-BFB5-682E-40A873FA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85800"/>
          </a:xfrm>
        </p:spPr>
        <p:txBody>
          <a:bodyPr/>
          <a:lstStyle/>
          <a:p>
            <a:r>
              <a:rPr lang="en-US" dirty="0"/>
              <a:t>Demo: Asking a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BF49-7662-9726-DD9D-AA09FA1AC3E9}"/>
              </a:ext>
            </a:extLst>
          </p:cNvPr>
          <p:cNvSpPr txBox="1"/>
          <p:nvPr/>
        </p:nvSpPr>
        <p:spPr>
          <a:xfrm>
            <a:off x="571500" y="1066800"/>
            <a:ext cx="11049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ask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DataFrame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'gpt-4-turbo'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token_budget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4096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print_message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-&gt;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"""Answers a query using GPT and a 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dataframe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of relevant texts and embeddings."""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query_message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token_budget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token_budget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print_message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"system"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answer questions about Amazon Food Reviews."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completions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response_message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choices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response_message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9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DDFC-AB84-3147-27A8-AE605411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B5427-FCF3-989E-FC25-5FB22E3B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76500"/>
            <a:ext cx="1041338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1310-6F0F-C9B2-4B1C-8AAA36D5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14487"/>
            <a:ext cx="9144000" cy="68580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DE443-4630-28DF-BBBB-4FC30BF9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69268"/>
            <a:ext cx="5232216" cy="5376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4E622E-2D58-1C72-256A-D781461F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886200"/>
            <a:ext cx="8480517" cy="16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9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170E-4FB3-63FB-2B2D-D03F294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838200"/>
          </a:xfrm>
        </p:spPr>
        <p:txBody>
          <a:bodyPr/>
          <a:lstStyle/>
          <a:p>
            <a:r>
              <a:rPr lang="en-US" dirty="0"/>
              <a:t>Demo: Semantic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E1C49-D087-2DE9-4570-21726EFAA5DE}"/>
              </a:ext>
            </a:extLst>
          </p:cNvPr>
          <p:cNvSpPr txBox="1"/>
          <p:nvPr/>
        </p:nvSpPr>
        <p:spPr>
          <a:xfrm>
            <a:off x="304800" y="1371600"/>
            <a:ext cx="1158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strings_ranked_by_relatedness_ed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relatedness_fn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euclidean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tuple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]]: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"""Returns a list of strings and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relatednesses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sorted from most related to least."""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query_embedding_response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'text-embedding-3-large'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query_embedding_response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strings_and_relatednesses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"combined"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relatedness_fn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"embedding"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iterrows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strings_and_relatednesses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zip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strings_and_relatednesses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[: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[: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577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5B11A-9608-32BE-01ED-CDF19FD5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64518-50B7-1CFC-AEA4-35F98616D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Embeddings +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6084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DBEC7-2FED-A058-7C69-FDB98280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10319-6B67-8FA1-B5EF-934879092C7E}"/>
              </a:ext>
            </a:extLst>
          </p:cNvPr>
          <p:cNvSpPr txBox="1"/>
          <p:nvPr/>
        </p:nvSpPr>
        <p:spPr>
          <a:xfrm>
            <a:off x="457200" y="1371600"/>
            <a:ext cx="11277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distances_from_embeddings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distance_metric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"cosine"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Calculate distances from the query embedding to each embedding in the list.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Parameters: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(array): The embedding of the query string.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embeddings (list of arrays): A list of embeddings to compare against.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distance_metric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(str): The metric used to calculate distance, default is "cosine".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Returns: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list: Distances from the query embedding to each embedding in the list.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cosine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inf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37DAC9-4016-2164-3076-CF79C91D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Visualizing the Data in 2D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E6EF-25BA-6CE7-F52E-E2EF49E53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Reducing the Dimension for Human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01836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285613-9232-3111-CF30-C8E1B483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t-SNE: t-distributed </a:t>
            </a:r>
            <a:br>
              <a:rPr lang="en-US" dirty="0"/>
            </a:br>
            <a:r>
              <a:rPr lang="en-US" dirty="0"/>
              <a:t>Stochastic Neighbor Embedding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90C29-F2FD-B179-489C-F2E1F771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905000"/>
            <a:ext cx="8686803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05D05E-2379-112C-BA25-B7DD2AB8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3505200"/>
            <a:ext cx="8686803" cy="30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9397D2-9531-0368-9AC3-8295BC70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685800"/>
          </a:xfrm>
        </p:spPr>
        <p:txBody>
          <a:bodyPr/>
          <a:lstStyle/>
          <a:p>
            <a:r>
              <a:rPr lang="en-US" dirty="0"/>
              <a:t>Demo: Visualizing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77577-8B6E-9EBA-06C5-6B2C84F7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8382000" cy="57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8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7013"/>
            <a:ext cx="2599723" cy="1323975"/>
          </a:xfrm>
        </p:spPr>
        <p:txBody>
          <a:bodyPr>
            <a:normAutofit fontScale="90000"/>
          </a:bodyPr>
          <a:lstStyle/>
          <a:p>
            <a:r>
              <a:rPr lang="en-US" dirty="0"/>
              <a:t>Nicholas A. Christakis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890713"/>
            <a:ext cx="8686800" cy="307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“Whether we appreciate it or not, we live out our lives surrounded by an intricate pattern of social connections... We're all embedded in this network; it affects us profoundly and we may be unaware of its existence, of its effect on us.”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1876FDDD-C86F-53BA-E952-5718D8E4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CEEA7AC1-D87D-4E28-333B-0302B843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hlinkClick r:id="rId3"/>
            <a:extLst>
              <a:ext uri="{FF2B5EF4-FFF2-40B4-BE49-F238E27FC236}">
                <a16:creationId xmlns:a16="http://schemas.microsoft.com/office/drawing/2014/main" id="{4DF04468-265C-7872-5036-BA32F674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D8DE-4132-AB83-26AE-C7D74510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2" y="1185627"/>
            <a:ext cx="10025939" cy="306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7B58-B84A-20A8-D06D-9B983FF0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23" y="4404332"/>
            <a:ext cx="5228754" cy="2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13CA4D-8C57-A753-4915-AD8079F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7EF15-F0BD-D6E6-030C-A92CBEB7C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Actually Use Embeddings</a:t>
            </a:r>
          </a:p>
        </p:txBody>
      </p:sp>
    </p:spTree>
    <p:extLst>
      <p:ext uri="{BB962C8B-B14F-4D97-AF65-F5344CB8AC3E}">
        <p14:creationId xmlns:p14="http://schemas.microsoft.com/office/powerpoint/2010/main" val="36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8ADA-BDA2-AE81-C1F7-094A9156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3349C-B84C-40BF-919B-980CF181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8" y="2286000"/>
            <a:ext cx="11607803" cy="22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0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42A-6757-D7A2-D577-8EB2A82A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38" y="2857500"/>
            <a:ext cx="9144000" cy="1143000"/>
          </a:xfrm>
        </p:spPr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Cosine Similarity?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A6D1E-812A-B24A-ED2D-A01EEAAA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38" y="219476"/>
            <a:ext cx="6704762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4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026B-BB9B-D785-0DB9-BC15EA4D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685800"/>
          </a:xfrm>
        </p:spPr>
        <p:txBody>
          <a:bodyPr/>
          <a:lstStyle/>
          <a:p>
            <a:r>
              <a:rPr lang="en-US" dirty="0"/>
              <a:t>Do What now?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63A20A18-1535-2F47-2B90-4B9DB912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990600"/>
            <a:ext cx="545500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9612-4A97-D5C1-F973-D0C00DCC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86" y="3581400"/>
            <a:ext cx="708571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4612-18D2-1907-908B-A2309B7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7180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A Semantic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5A9ECCBF-EBCF-76C2-0062-450D9DCC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6832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467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12064</TotalTime>
  <Words>838</Words>
  <PresentationFormat>Widescreen</PresentationFormat>
  <Paragraphs>99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Candara</vt:lpstr>
      <vt:lpstr>Consolas</vt:lpstr>
      <vt:lpstr>Tech Computer 16x9</vt:lpstr>
      <vt:lpstr>Working with Embeddings Part 4</vt:lpstr>
      <vt:lpstr>Nicholas A. Christakis</vt:lpstr>
      <vt:lpstr>PowerPoint Presentation</vt:lpstr>
      <vt:lpstr>Membership has its privileges</vt:lpstr>
      <vt:lpstr>Real World Examples</vt:lpstr>
      <vt:lpstr>Answering Questions</vt:lpstr>
      <vt:lpstr>What is  Cosine Similarity?</vt:lpstr>
      <vt:lpstr>Do What now?</vt:lpstr>
      <vt:lpstr>A Semantic  Example</vt:lpstr>
      <vt:lpstr>Demo: Getting Related Items</vt:lpstr>
      <vt:lpstr>Demo: Asking a Question</vt:lpstr>
      <vt:lpstr>Semantic Search</vt:lpstr>
      <vt:lpstr>Euclidean Distance</vt:lpstr>
      <vt:lpstr>Demo: Semantic Search</vt:lpstr>
      <vt:lpstr>Recommendation</vt:lpstr>
      <vt:lpstr>Demo: Recommendations</vt:lpstr>
      <vt:lpstr>Revisiting Visualizing the Data in 2D Space</vt:lpstr>
      <vt:lpstr>t-SNE: t-distributed  Stochastic Neighbor Embedding</vt:lpstr>
      <vt:lpstr>Demo: Visualizing 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2024-02-05T00:50:55Z</dcterms:created>
  <dcterms:modified xsi:type="dcterms:W3CDTF">2024-04-23T14:28:19Z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