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469" r:id="rId3"/>
    <p:sldId id="583" r:id="rId4"/>
    <p:sldId id="568" r:id="rId5"/>
    <p:sldId id="584" r:id="rId6"/>
    <p:sldId id="606" r:id="rId7"/>
    <p:sldId id="607" r:id="rId8"/>
    <p:sldId id="585" r:id="rId9"/>
    <p:sldId id="586" r:id="rId10"/>
    <p:sldId id="587" r:id="rId11"/>
    <p:sldId id="611" r:id="rId12"/>
    <p:sldId id="612" r:id="rId13"/>
    <p:sldId id="613" r:id="rId14"/>
    <p:sldId id="614" r:id="rId15"/>
    <p:sldId id="395" r:id="rId16"/>
    <p:sldId id="396" r:id="rId17"/>
    <p:sldId id="539" r:id="rId18"/>
    <p:sldId id="589" r:id="rId19"/>
    <p:sldId id="590" r:id="rId20"/>
    <p:sldId id="591" r:id="rId21"/>
    <p:sldId id="592" r:id="rId22"/>
    <p:sldId id="597" r:id="rId23"/>
    <p:sldId id="594" r:id="rId24"/>
    <p:sldId id="599" r:id="rId25"/>
    <p:sldId id="600" r:id="rId26"/>
    <p:sldId id="601" r:id="rId27"/>
    <p:sldId id="605" r:id="rId28"/>
    <p:sldId id="602" r:id="rId29"/>
    <p:sldId id="604" r:id="rId30"/>
    <p:sldId id="617" r:id="rId31"/>
    <p:sldId id="615" r:id="rId32"/>
    <p:sldId id="577" r:id="rId33"/>
    <p:sldId id="616" r:id="rId34"/>
    <p:sldId id="3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9469B4-21D8-4B4C-8832-24530C8F1201}">
          <p14:sldIdLst>
            <p14:sldId id="256"/>
            <p14:sldId id="469"/>
            <p14:sldId id="583"/>
            <p14:sldId id="568"/>
            <p14:sldId id="584"/>
            <p14:sldId id="606"/>
            <p14:sldId id="607"/>
            <p14:sldId id="585"/>
            <p14:sldId id="586"/>
            <p14:sldId id="587"/>
            <p14:sldId id="611"/>
            <p14:sldId id="612"/>
            <p14:sldId id="613"/>
            <p14:sldId id="614"/>
            <p14:sldId id="395"/>
            <p14:sldId id="396"/>
            <p14:sldId id="539"/>
            <p14:sldId id="589"/>
            <p14:sldId id="590"/>
            <p14:sldId id="591"/>
            <p14:sldId id="592"/>
            <p14:sldId id="597"/>
            <p14:sldId id="594"/>
            <p14:sldId id="599"/>
            <p14:sldId id="600"/>
            <p14:sldId id="601"/>
            <p14:sldId id="605"/>
            <p14:sldId id="602"/>
            <p14:sldId id="604"/>
            <p14:sldId id="617"/>
            <p14:sldId id="615"/>
            <p14:sldId id="577"/>
            <p14:sldId id="616"/>
            <p14:sldId id="397"/>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808" autoAdjust="0"/>
  </p:normalViewPr>
  <p:slideViewPr>
    <p:cSldViewPr>
      <p:cViewPr varScale="1">
        <p:scale>
          <a:sx n="70" d="100"/>
          <a:sy n="70" d="100"/>
        </p:scale>
        <p:origin x="2280"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7/30/2024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7/30/2024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2735805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https://platform.openai.com/docs/api-reference/audio/verbose-json-object</a:t>
            </a:r>
          </a:p>
        </p:txBody>
      </p:sp>
      <p:sp>
        <p:nvSpPr>
          <p:cNvPr id="4" name="Slide Number Placeholder 3"/>
          <p:cNvSpPr>
            <a:spLocks noGrp="1"/>
          </p:cNvSpPr>
          <p:nvPr>
            <p:ph type="sldNum" sz="quarter" idx="5"/>
          </p:nvPr>
        </p:nvSpPr>
        <p:spPr/>
        <p:txBody>
          <a:bodyPr/>
          <a:lstStyle/>
          <a:p>
            <a:fld id="{5EE2CF44-2B13-41B4-A334-1CDF534EEBBF}" type="slidenum">
              <a:rPr lang="en-US" smtClean="0"/>
              <a:t>20</a:t>
            </a:fld>
            <a:endParaRPr lang="en-US"/>
          </a:p>
        </p:txBody>
      </p:sp>
    </p:spTree>
    <p:extLst>
      <p:ext uri="{BB962C8B-B14F-4D97-AF65-F5344CB8AC3E}">
        <p14:creationId xmlns:p14="http://schemas.microsoft.com/office/powerpoint/2010/main" val="320628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https://platform.openai.com/docs/guides/speech-to-text/speech-to-text</a:t>
            </a:r>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401413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https://platform.openai.com/docs/guides/speech-to-text/supported-languages</a:t>
            </a:r>
          </a:p>
        </p:txBody>
      </p:sp>
      <p:sp>
        <p:nvSpPr>
          <p:cNvPr id="4" name="Slide Number Placeholder 3"/>
          <p:cNvSpPr>
            <a:spLocks noGrp="1"/>
          </p:cNvSpPr>
          <p:nvPr>
            <p:ph type="sldNum" sz="quarter" idx="5"/>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3629957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https://platform.openai.com/docs/guides/speech-to-text/longer-inputs</a:t>
            </a:r>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1593876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https://platform.openai.com/docs/api-reference/audio/createTranslation</a:t>
            </a:r>
          </a:p>
        </p:txBody>
      </p:sp>
      <p:sp>
        <p:nvSpPr>
          <p:cNvPr id="4" name="Slide Number Placeholder 3"/>
          <p:cNvSpPr>
            <a:spLocks noGrp="1"/>
          </p:cNvSpPr>
          <p:nvPr>
            <p:ph type="sldNum" sz="quarter" idx="5"/>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2362692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https://platform.openai.com/docs/api-reference/audio/createTranscription#audio-createtranscription-temperature</a:t>
            </a:r>
          </a:p>
        </p:txBody>
      </p:sp>
      <p:sp>
        <p:nvSpPr>
          <p:cNvPr id="4" name="Slide Number Placeholder 3"/>
          <p:cNvSpPr>
            <a:spLocks noGrp="1"/>
          </p:cNvSpPr>
          <p:nvPr>
            <p:ph type="sldNum" sz="quarter" idx="5"/>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45075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https://www.youtube.com/channel/UC35ZpwldGw7ZJ5R-2sLijzw</a:t>
            </a:r>
          </a:p>
        </p:txBody>
      </p:sp>
      <p:sp>
        <p:nvSpPr>
          <p:cNvPr id="4" name="Slide Number Placeholder 3"/>
          <p:cNvSpPr>
            <a:spLocks noGrp="1"/>
          </p:cNvSpPr>
          <p:nvPr>
            <p:ph type="sldNum" sz="quarter" idx="5"/>
          </p:nvPr>
        </p:nvSpPr>
        <p:spPr/>
        <p:txBody>
          <a:bodyPr/>
          <a:lstStyle/>
          <a:p>
            <a:fld id="{87B3A593-3E8F-4379-9F73-F236B8A380CB}" type="slidenum">
              <a:rPr lang="en-US" smtClean="0"/>
              <a:t>15</a:t>
            </a:fld>
            <a:endParaRPr lang="en-US"/>
          </a:p>
        </p:txBody>
      </p:sp>
    </p:spTree>
    <p:extLst>
      <p:ext uri="{BB962C8B-B14F-4D97-AF65-F5344CB8AC3E}">
        <p14:creationId xmlns:p14="http://schemas.microsoft.com/office/powerpoint/2010/main" val="2824266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https://www.youtube.com/channel/UC35ZpwldGw7ZJ5R-2sLijzw/join</a:t>
            </a:r>
          </a:p>
        </p:txBody>
      </p:sp>
      <p:sp>
        <p:nvSpPr>
          <p:cNvPr id="4" name="Slide Number Placeholder 3"/>
          <p:cNvSpPr>
            <a:spLocks noGrp="1"/>
          </p:cNvSpPr>
          <p:nvPr>
            <p:ph type="sldNum" sz="quarter" idx="5"/>
          </p:nvPr>
        </p:nvSpPr>
        <p:spPr/>
        <p:txBody>
          <a:bodyPr/>
          <a:lstStyle/>
          <a:p>
            <a:fld id="{87B3A593-3E8F-4379-9F73-F236B8A380CB}" type="slidenum">
              <a:rPr lang="en-US" smtClean="0"/>
              <a:t>16</a:t>
            </a:fld>
            <a:endParaRPr lang="en-US"/>
          </a:p>
        </p:txBody>
      </p:sp>
    </p:spTree>
    <p:extLst>
      <p:ext uri="{BB962C8B-B14F-4D97-AF65-F5344CB8AC3E}">
        <p14:creationId xmlns:p14="http://schemas.microsoft.com/office/powerpoint/2010/main" val="1303936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https://platform.openai.com/docs/api-reference/audio/createTranscription#audio-createtranscription-timestamp_granularities</a:t>
            </a:r>
          </a:p>
        </p:txBody>
      </p:sp>
      <p:sp>
        <p:nvSpPr>
          <p:cNvPr id="4" name="Slide Number Placeholder 3"/>
          <p:cNvSpPr>
            <a:spLocks noGrp="1"/>
          </p:cNvSpPr>
          <p:nvPr>
            <p:ph type="sldNum" sz="quarter" idx="5"/>
          </p:nvPr>
        </p:nvSpPr>
        <p:spPr/>
        <p:txBody>
          <a:bodyPr/>
          <a:lstStyle/>
          <a:p>
            <a:fld id="{5EE2CF44-2B13-41B4-A334-1CDF534EEBBF}" type="slidenum">
              <a:rPr lang="en-US" smtClean="0"/>
              <a:t>19</a:t>
            </a:fld>
            <a:endParaRPr lang="en-US"/>
          </a:p>
        </p:txBody>
      </p:sp>
    </p:spTree>
    <p:extLst>
      <p:ext uri="{BB962C8B-B14F-4D97-AF65-F5344CB8AC3E}">
        <p14:creationId xmlns:p14="http://schemas.microsoft.com/office/powerpoint/2010/main" val="4171002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7/30/2024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7/30/2024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7/30/2024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7/30/2024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7/30/2024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7/30/2024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7/30/2024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sv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24199"/>
            <a:ext cx="10363200" cy="2514601"/>
          </a:xfrm>
        </p:spPr>
        <p:txBody>
          <a:bodyPr>
            <a:normAutofit fontScale="90000"/>
          </a:bodyPr>
          <a:lstStyle/>
          <a:p>
            <a:r>
              <a:rPr lang="en-US" dirty="0"/>
              <a:t>Working with</a:t>
            </a:r>
            <a:br>
              <a:rPr lang="en-US" dirty="0"/>
            </a:br>
            <a:r>
              <a:rPr lang="en-US" dirty="0"/>
              <a:t>Audio</a:t>
            </a:r>
            <a:br>
              <a:rPr lang="en-US" dirty="0"/>
            </a:br>
            <a:r>
              <a:rPr lang="en-US" dirty="0"/>
              <a:t>Part 4</a:t>
            </a:r>
            <a:br>
              <a:rPr lang="en-US" dirty="0"/>
            </a:br>
            <a:r>
              <a:rPr lang="en-US" dirty="0"/>
              <a:t>Whisper (Translation)</a:t>
            </a:r>
            <a:endParaRPr dirty="0"/>
          </a:p>
        </p:txBody>
      </p:sp>
      <p:pic>
        <p:nvPicPr>
          <p:cNvPr id="5" name="Picture 4">
            <a:extLst>
              <a:ext uri="{FF2B5EF4-FFF2-40B4-BE49-F238E27FC236}">
                <a16:creationId xmlns:a16="http://schemas.microsoft.com/office/drawing/2014/main" id="{46B1794F-67A6-D6E5-DBB7-4585D61906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7000" y="3429000"/>
            <a:ext cx="1711037" cy="1711037"/>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2F22-0BF8-0887-5084-1DFA3A9D4228}"/>
              </a:ext>
            </a:extLst>
          </p:cNvPr>
          <p:cNvSpPr>
            <a:spLocks noGrp="1"/>
          </p:cNvSpPr>
          <p:nvPr>
            <p:ph type="title"/>
          </p:nvPr>
        </p:nvSpPr>
        <p:spPr/>
        <p:txBody>
          <a:bodyPr/>
          <a:lstStyle/>
          <a:p>
            <a:r>
              <a:rPr lang="en-US" dirty="0"/>
              <a:t>Demo:</a:t>
            </a:r>
            <a:br>
              <a:rPr lang="en-US" dirty="0"/>
            </a:br>
            <a:r>
              <a:rPr lang="en-US" dirty="0"/>
              <a:t>Simple Translation</a:t>
            </a:r>
          </a:p>
        </p:txBody>
      </p:sp>
      <p:sp>
        <p:nvSpPr>
          <p:cNvPr id="5" name="TextBox 4">
            <a:extLst>
              <a:ext uri="{FF2B5EF4-FFF2-40B4-BE49-F238E27FC236}">
                <a16:creationId xmlns:a16="http://schemas.microsoft.com/office/drawing/2014/main" id="{38AF1894-CD00-A501-B66C-42D60305FA35}"/>
              </a:ext>
            </a:extLst>
          </p:cNvPr>
          <p:cNvSpPr txBox="1"/>
          <p:nvPr/>
        </p:nvSpPr>
        <p:spPr>
          <a:xfrm>
            <a:off x="571500" y="2514600"/>
            <a:ext cx="11049000" cy="2308324"/>
          </a:xfrm>
          <a:prstGeom prst="rect">
            <a:avLst/>
          </a:prstGeom>
          <a:noFill/>
        </p:spPr>
        <p:txBody>
          <a:bodyPr wrap="square">
            <a:spAutoFit/>
          </a:bodyPr>
          <a:lstStyle/>
          <a:p>
            <a:r>
              <a:rPr lang="en-US" sz="2400" b="0" dirty="0" err="1">
                <a:solidFill>
                  <a:srgbClr val="9CDCFE"/>
                </a:solidFill>
                <a:effectLst/>
                <a:highlight>
                  <a:srgbClr val="000000"/>
                </a:highlight>
                <a:latin typeface="Consolas" panose="020B0609020204030204" pitchFamily="49" charset="0"/>
              </a:rPr>
              <a:t>audio_file</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CDCAA"/>
                </a:solidFill>
                <a:effectLst/>
                <a:highlight>
                  <a:srgbClr val="000000"/>
                </a:highlight>
                <a:latin typeface="Consolas" panose="020B0609020204030204" pitchFamily="49" charset="0"/>
              </a:rPr>
              <a:t>open</a:t>
            </a:r>
            <a:r>
              <a:rPr lang="en-US" sz="2400" b="0" dirty="0">
                <a:solidFill>
                  <a:srgbClr val="FFFFFF"/>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"./artifacts/japanese_audio_test.mp4"</a:t>
            </a:r>
            <a:r>
              <a:rPr lang="en-US" sz="2400" b="0" dirty="0">
                <a:solidFill>
                  <a:srgbClr val="FFFFFF"/>
                </a:solidFill>
                <a:effectLst/>
                <a:highlight>
                  <a:srgbClr val="000000"/>
                </a:highlight>
                <a:latin typeface="Consolas" panose="020B0609020204030204" pitchFamily="49" charset="0"/>
              </a:rPr>
              <a:t>, </a:t>
            </a:r>
            <a:r>
              <a:rPr lang="en-US" sz="2400" b="0" dirty="0">
                <a:solidFill>
                  <a:srgbClr val="CE9178"/>
                </a:solidFill>
                <a:effectLst/>
                <a:highlight>
                  <a:srgbClr val="000000"/>
                </a:highlight>
                <a:latin typeface="Consolas" panose="020B0609020204030204" pitchFamily="49" charset="0"/>
              </a:rPr>
              <a:t>"</a:t>
            </a:r>
            <a:r>
              <a:rPr lang="en-US" sz="2400" b="0" dirty="0" err="1">
                <a:solidFill>
                  <a:srgbClr val="CE9178"/>
                </a:solidFill>
                <a:effectLst/>
                <a:highlight>
                  <a:srgbClr val="000000"/>
                </a:highlight>
                <a:latin typeface="Consolas" panose="020B0609020204030204" pitchFamily="49" charset="0"/>
              </a:rPr>
              <a:t>rb</a:t>
            </a:r>
            <a:r>
              <a:rPr lang="en-US" sz="2400" b="0" dirty="0">
                <a:solidFill>
                  <a:srgbClr val="CE9178"/>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a:t>
            </a:r>
          </a:p>
          <a:p>
            <a:br>
              <a:rPr lang="en-US" sz="2400" b="0" dirty="0">
                <a:solidFill>
                  <a:srgbClr val="FFFFFF"/>
                </a:solidFill>
                <a:effectLst/>
                <a:highlight>
                  <a:srgbClr val="000000"/>
                </a:highlight>
                <a:latin typeface="Consolas" panose="020B0609020204030204" pitchFamily="49" charset="0"/>
              </a:rPr>
            </a:br>
            <a:r>
              <a:rPr lang="en-US" sz="2400" b="0" dirty="0">
                <a:solidFill>
                  <a:srgbClr val="9CDCFE"/>
                </a:solidFill>
                <a:effectLst/>
                <a:highlight>
                  <a:srgbClr val="000000"/>
                </a:highlight>
                <a:latin typeface="Consolas" panose="020B0609020204030204" pitchFamily="49" charset="0"/>
              </a:rPr>
              <a:t>transcript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err="1">
                <a:solidFill>
                  <a:srgbClr val="9CDCFE"/>
                </a:solidFill>
                <a:effectLst/>
                <a:highlight>
                  <a:srgbClr val="000000"/>
                </a:highlight>
                <a:latin typeface="Consolas" panose="020B0609020204030204" pitchFamily="49" charset="0"/>
              </a:rPr>
              <a:t>client</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audio</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translations</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DCDCAA"/>
                </a:solidFill>
                <a:effectLst/>
                <a:highlight>
                  <a:srgbClr val="000000"/>
                </a:highlight>
                <a:latin typeface="Consolas" panose="020B0609020204030204" pitchFamily="49" charset="0"/>
              </a:rPr>
              <a:t>create</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model</a:t>
            </a:r>
            <a:r>
              <a:rPr lang="en-US" sz="2400" b="0" dirty="0">
                <a:solidFill>
                  <a:srgbClr val="D4D4D4"/>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"whisper-1"</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file</a:t>
            </a:r>
            <a:r>
              <a:rPr lang="en-US" sz="2400" b="0" dirty="0">
                <a:solidFill>
                  <a:srgbClr val="D4D4D4"/>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audio_file</a:t>
            </a:r>
            <a:endParaRPr lang="en-US" sz="2400" b="0" dirty="0">
              <a:solidFill>
                <a:srgbClr val="FFFFFF"/>
              </a:solidFill>
              <a:effectLst/>
              <a:highlight>
                <a:srgbClr val="000000"/>
              </a:highlight>
              <a:latin typeface="Consolas" panose="020B0609020204030204" pitchFamily="49" charset="0"/>
            </a:endParaRPr>
          </a:p>
          <a:p>
            <a:r>
              <a:rPr lang="en-US" sz="2400" b="0" dirty="0">
                <a:solidFill>
                  <a:srgbClr val="FFFFFF"/>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137358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79695-AAD0-B0D6-D8B6-2BC3EA1BA0CE}"/>
              </a:ext>
            </a:extLst>
          </p:cNvPr>
          <p:cNvSpPr>
            <a:spLocks noGrp="1"/>
          </p:cNvSpPr>
          <p:nvPr>
            <p:ph type="title"/>
          </p:nvPr>
        </p:nvSpPr>
        <p:spPr/>
        <p:txBody>
          <a:bodyPr/>
          <a:lstStyle/>
          <a:p>
            <a:r>
              <a:rPr lang="en-US" dirty="0"/>
              <a:t>Temperature</a:t>
            </a:r>
          </a:p>
        </p:txBody>
      </p:sp>
    </p:spTree>
    <p:extLst>
      <p:ext uri="{BB962C8B-B14F-4D97-AF65-F5344CB8AC3E}">
        <p14:creationId xmlns:p14="http://schemas.microsoft.com/office/powerpoint/2010/main" val="318620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7755C1-E96F-B928-22B9-B4CF341B27DD}"/>
              </a:ext>
            </a:extLst>
          </p:cNvPr>
          <p:cNvPicPr>
            <a:picLocks noChangeAspect="1"/>
          </p:cNvPicPr>
          <p:nvPr/>
        </p:nvPicPr>
        <p:blipFill>
          <a:blip r:embed="rId3"/>
          <a:stretch>
            <a:fillRect/>
          </a:stretch>
        </p:blipFill>
        <p:spPr>
          <a:xfrm>
            <a:off x="804571" y="2743200"/>
            <a:ext cx="10160000" cy="1600200"/>
          </a:xfrm>
          <a:prstGeom prst="rect">
            <a:avLst/>
          </a:prstGeom>
        </p:spPr>
      </p:pic>
    </p:spTree>
    <p:extLst>
      <p:ext uri="{BB962C8B-B14F-4D97-AF65-F5344CB8AC3E}">
        <p14:creationId xmlns:p14="http://schemas.microsoft.com/office/powerpoint/2010/main" val="2016409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E5D3-C2E2-A8B3-96FE-A7296BBDD048}"/>
              </a:ext>
            </a:extLst>
          </p:cNvPr>
          <p:cNvSpPr>
            <a:spLocks noGrp="1"/>
          </p:cNvSpPr>
          <p:nvPr>
            <p:ph type="title"/>
          </p:nvPr>
        </p:nvSpPr>
        <p:spPr>
          <a:xfrm>
            <a:off x="1524000" y="76200"/>
            <a:ext cx="9144000" cy="685800"/>
          </a:xfrm>
        </p:spPr>
        <p:txBody>
          <a:bodyPr/>
          <a:lstStyle/>
          <a:p>
            <a:r>
              <a:rPr lang="en-US" dirty="0"/>
              <a:t>Temperature Examples</a:t>
            </a:r>
          </a:p>
        </p:txBody>
      </p:sp>
      <p:sp>
        <p:nvSpPr>
          <p:cNvPr id="3" name="Content Placeholder 2">
            <a:extLst>
              <a:ext uri="{FF2B5EF4-FFF2-40B4-BE49-F238E27FC236}">
                <a16:creationId xmlns:a16="http://schemas.microsoft.com/office/drawing/2014/main" id="{2AF67775-9384-C442-53A4-AB271044854A}"/>
              </a:ext>
            </a:extLst>
          </p:cNvPr>
          <p:cNvSpPr>
            <a:spLocks noGrp="1"/>
          </p:cNvSpPr>
          <p:nvPr>
            <p:ph idx="1"/>
          </p:nvPr>
        </p:nvSpPr>
        <p:spPr>
          <a:xfrm>
            <a:off x="304800" y="914400"/>
            <a:ext cx="11734800" cy="5791200"/>
          </a:xfrm>
        </p:spPr>
        <p:txBody>
          <a:bodyPr>
            <a:normAutofit fontScale="70000" lnSpcReduction="20000"/>
          </a:bodyPr>
          <a:lstStyle/>
          <a:p>
            <a:r>
              <a:rPr lang="en-US" sz="2800" dirty="0"/>
              <a:t>Audio Sentence: </a:t>
            </a:r>
            <a:br>
              <a:rPr lang="en-US" sz="2800" dirty="0"/>
            </a:br>
            <a:r>
              <a:rPr lang="en-US" sz="2800" dirty="0"/>
              <a:t>"Good morning everyone, um, let's get started with our quarterly review. As you can see, the sales figures for Q2 have, uh, significantly improved. However, we still need to address the issues in the supply chain. Any thoughts?"</a:t>
            </a:r>
          </a:p>
          <a:p>
            <a:endParaRPr lang="en-US" sz="2800" dirty="0"/>
          </a:p>
          <a:p>
            <a:r>
              <a:rPr lang="en-US" sz="2800" dirty="0"/>
              <a:t>High Temperature Transcription: </a:t>
            </a:r>
            <a:br>
              <a:rPr lang="en-US" sz="2800" dirty="0"/>
            </a:br>
            <a:r>
              <a:rPr lang="en-US" sz="2800" dirty="0"/>
              <a:t>"Good morning everyone, let's get started with our quarterly review. The sales figures for Q2 have significantly improved. However, we still need to address the issues in the supply chain. Any thoughts?"(More fluent, less filler words)</a:t>
            </a:r>
          </a:p>
          <a:p>
            <a:endParaRPr lang="en-US" sz="2800" dirty="0"/>
          </a:p>
          <a:p>
            <a:r>
              <a:rPr lang="en-US" sz="2800" dirty="0"/>
              <a:t>Low Temperature Transcription: </a:t>
            </a:r>
            <a:br>
              <a:rPr lang="en-US" sz="2800" dirty="0"/>
            </a:br>
            <a:r>
              <a:rPr lang="en-US" sz="2800" dirty="0"/>
              <a:t>"Good morning everyone, um, let's get started with our quarterly review. As you can see, the sales figures for Q2 have, uh, significantly improved. However, we still need to address the issues in the supply chain. Any thoughts?" (More literal and detailed)</a:t>
            </a:r>
          </a:p>
          <a:p>
            <a:endParaRPr lang="en-US" sz="2800" dirty="0"/>
          </a:p>
          <a:p>
            <a:r>
              <a:rPr lang="en-US" sz="2800" dirty="0"/>
              <a:t>Dynamic Temperature (0): </a:t>
            </a:r>
            <a:br>
              <a:rPr lang="en-US" sz="2800" dirty="0"/>
            </a:br>
            <a:r>
              <a:rPr lang="en-US" sz="2400" dirty="0"/>
              <a:t>"Good morning everyone, let's get started with our quarterly review. As you can see, the sales figures for Q2 have significantly improved. However, we still need to address the issues in the supply chain. Any thoughts?"</a:t>
            </a:r>
            <a:r>
              <a:rPr lang="en-US" sz="2800" dirty="0"/>
              <a:t>(Balanced, removing unnecessary fillers while maintaining accuracy)</a:t>
            </a:r>
          </a:p>
        </p:txBody>
      </p:sp>
    </p:spTree>
    <p:extLst>
      <p:ext uri="{BB962C8B-B14F-4D97-AF65-F5344CB8AC3E}">
        <p14:creationId xmlns:p14="http://schemas.microsoft.com/office/powerpoint/2010/main" val="296363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D3CE99-3A12-E534-35F6-9A1237B90781}"/>
              </a:ext>
            </a:extLst>
          </p:cNvPr>
          <p:cNvSpPr>
            <a:spLocks noGrp="1"/>
          </p:cNvSpPr>
          <p:nvPr>
            <p:ph type="title"/>
          </p:nvPr>
        </p:nvSpPr>
        <p:spPr/>
        <p:txBody>
          <a:bodyPr/>
          <a:lstStyle/>
          <a:p>
            <a:r>
              <a:rPr lang="en-US" dirty="0"/>
              <a:t>Demo:</a:t>
            </a:r>
            <a:br>
              <a:rPr lang="en-US" dirty="0"/>
            </a:br>
            <a:r>
              <a:rPr lang="en-US" dirty="0"/>
              <a:t>Using Temperature</a:t>
            </a:r>
          </a:p>
        </p:txBody>
      </p:sp>
      <p:sp>
        <p:nvSpPr>
          <p:cNvPr id="3" name="TextBox 2">
            <a:extLst>
              <a:ext uri="{FF2B5EF4-FFF2-40B4-BE49-F238E27FC236}">
                <a16:creationId xmlns:a16="http://schemas.microsoft.com/office/drawing/2014/main" id="{91B85D44-7EFC-AA32-9DCC-B24C39F46CDF}"/>
              </a:ext>
            </a:extLst>
          </p:cNvPr>
          <p:cNvSpPr txBox="1"/>
          <p:nvPr/>
        </p:nvSpPr>
        <p:spPr>
          <a:xfrm>
            <a:off x="1028700" y="2286000"/>
            <a:ext cx="10134600" cy="3046988"/>
          </a:xfrm>
          <a:prstGeom prst="rect">
            <a:avLst/>
          </a:prstGeom>
          <a:noFill/>
        </p:spPr>
        <p:txBody>
          <a:bodyPr wrap="square">
            <a:spAutoFit/>
          </a:bodyPr>
          <a:lstStyle/>
          <a:p>
            <a:r>
              <a:rPr lang="en-US" sz="2400" b="0" dirty="0" err="1">
                <a:solidFill>
                  <a:srgbClr val="9CDCFE"/>
                </a:solidFill>
                <a:effectLst/>
                <a:highlight>
                  <a:srgbClr val="000000"/>
                </a:highlight>
                <a:latin typeface="Consolas" panose="020B0609020204030204" pitchFamily="49" charset="0"/>
              </a:rPr>
              <a:t>audio_file</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CDCAA"/>
                </a:solidFill>
                <a:effectLst/>
                <a:highlight>
                  <a:srgbClr val="000000"/>
                </a:highlight>
                <a:latin typeface="Consolas" panose="020B0609020204030204" pitchFamily="49" charset="0"/>
              </a:rPr>
              <a:t>open</a:t>
            </a:r>
            <a:r>
              <a:rPr lang="en-US" sz="2400" b="0" dirty="0">
                <a:solidFill>
                  <a:srgbClr val="FFFFFF"/>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"./artifacts/japanese_audio_test.mp4"</a:t>
            </a:r>
            <a:r>
              <a:rPr lang="en-US" sz="2400" b="0" dirty="0">
                <a:solidFill>
                  <a:srgbClr val="FFFFFF"/>
                </a:solidFill>
                <a:effectLst/>
                <a:highlight>
                  <a:srgbClr val="000000"/>
                </a:highlight>
                <a:latin typeface="Consolas" panose="020B0609020204030204" pitchFamily="49" charset="0"/>
              </a:rPr>
              <a:t>, </a:t>
            </a:r>
            <a:r>
              <a:rPr lang="en-US" sz="2400" b="0" dirty="0">
                <a:solidFill>
                  <a:srgbClr val="CE9178"/>
                </a:solidFill>
                <a:effectLst/>
                <a:highlight>
                  <a:srgbClr val="000000"/>
                </a:highlight>
                <a:latin typeface="Consolas" panose="020B0609020204030204" pitchFamily="49" charset="0"/>
              </a:rPr>
              <a:t>"</a:t>
            </a:r>
            <a:r>
              <a:rPr lang="en-US" sz="2400" b="0" dirty="0" err="1">
                <a:solidFill>
                  <a:srgbClr val="CE9178"/>
                </a:solidFill>
                <a:effectLst/>
                <a:highlight>
                  <a:srgbClr val="000000"/>
                </a:highlight>
                <a:latin typeface="Consolas" panose="020B0609020204030204" pitchFamily="49" charset="0"/>
              </a:rPr>
              <a:t>rb</a:t>
            </a:r>
            <a:r>
              <a:rPr lang="en-US" sz="2400" b="0" dirty="0">
                <a:solidFill>
                  <a:srgbClr val="CE9178"/>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a:t>
            </a:r>
          </a:p>
          <a:p>
            <a:br>
              <a:rPr lang="en-US" sz="2400" b="0" dirty="0">
                <a:solidFill>
                  <a:srgbClr val="FFFFFF"/>
                </a:solidFill>
                <a:effectLst/>
                <a:highlight>
                  <a:srgbClr val="000000"/>
                </a:highlight>
                <a:latin typeface="Consolas" panose="020B0609020204030204" pitchFamily="49" charset="0"/>
              </a:rPr>
            </a:br>
            <a:r>
              <a:rPr lang="en-US" sz="2400" b="0" dirty="0">
                <a:solidFill>
                  <a:srgbClr val="9CDCFE"/>
                </a:solidFill>
                <a:effectLst/>
                <a:highlight>
                  <a:srgbClr val="000000"/>
                </a:highlight>
                <a:latin typeface="Consolas" panose="020B0609020204030204" pitchFamily="49" charset="0"/>
              </a:rPr>
              <a:t>transcript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err="1">
                <a:solidFill>
                  <a:srgbClr val="9CDCFE"/>
                </a:solidFill>
                <a:effectLst/>
                <a:highlight>
                  <a:srgbClr val="000000"/>
                </a:highlight>
                <a:latin typeface="Consolas" panose="020B0609020204030204" pitchFamily="49" charset="0"/>
              </a:rPr>
              <a:t>client</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audio</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translations</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DCDCAA"/>
                </a:solidFill>
                <a:effectLst/>
                <a:highlight>
                  <a:srgbClr val="000000"/>
                </a:highlight>
                <a:latin typeface="Consolas" panose="020B0609020204030204" pitchFamily="49" charset="0"/>
              </a:rPr>
              <a:t>create</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model</a:t>
            </a:r>
            <a:r>
              <a:rPr lang="en-US" sz="2400" b="0" dirty="0">
                <a:solidFill>
                  <a:srgbClr val="D4D4D4"/>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"whisper-1"</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file</a:t>
            </a:r>
            <a:r>
              <a:rPr lang="en-US" sz="2400" b="0" dirty="0">
                <a:solidFill>
                  <a:srgbClr val="D4D4D4"/>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audio_file</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temperature</a:t>
            </a:r>
            <a:r>
              <a:rPr lang="en-US" sz="2400" b="0" dirty="0">
                <a:solidFill>
                  <a:srgbClr val="D4D4D4"/>
                </a:solidFill>
                <a:effectLst/>
                <a:highlight>
                  <a:srgbClr val="000000"/>
                </a:highlight>
                <a:latin typeface="Consolas" panose="020B0609020204030204" pitchFamily="49" charset="0"/>
              </a:rPr>
              <a:t>=</a:t>
            </a:r>
            <a:r>
              <a:rPr lang="en-US" sz="2400" b="0" dirty="0">
                <a:solidFill>
                  <a:srgbClr val="B5CEA8"/>
                </a:solidFill>
                <a:effectLst/>
                <a:highlight>
                  <a:srgbClr val="000000"/>
                </a:highlight>
                <a:latin typeface="Consolas" panose="020B0609020204030204" pitchFamily="49" charset="0"/>
              </a:rPr>
              <a:t>0.1</a:t>
            </a:r>
            <a:endParaRPr lang="en-US" sz="2400" b="0" dirty="0">
              <a:solidFill>
                <a:srgbClr val="FFFFFF"/>
              </a:solidFill>
              <a:effectLst/>
              <a:highlight>
                <a:srgbClr val="000000"/>
              </a:highlight>
              <a:latin typeface="Consolas" panose="020B0609020204030204" pitchFamily="49" charset="0"/>
            </a:endParaRPr>
          </a:p>
          <a:p>
            <a:r>
              <a:rPr lang="en-US" sz="2400" b="0" dirty="0">
                <a:solidFill>
                  <a:srgbClr val="FFFFFF"/>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87682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DCE19AD-E41F-71AC-CBD0-0E00D68D4ADE}"/>
              </a:ext>
            </a:extLst>
          </p:cNvPr>
          <p:cNvGrpSpPr/>
          <p:nvPr/>
        </p:nvGrpSpPr>
        <p:grpSpPr>
          <a:xfrm>
            <a:off x="8250479" y="533195"/>
            <a:ext cx="3185201" cy="6199560"/>
            <a:chOff x="692083" y="319187"/>
            <a:chExt cx="3185201" cy="6199560"/>
          </a:xfrm>
        </p:grpSpPr>
        <p:pic>
          <p:nvPicPr>
            <p:cNvPr id="7" name="Picture 6">
              <a:extLst>
                <a:ext uri="{FF2B5EF4-FFF2-40B4-BE49-F238E27FC236}">
                  <a16:creationId xmlns:a16="http://schemas.microsoft.com/office/drawing/2014/main" id="{1A66923C-AD0E-0E7F-CDE5-A931C5811849}"/>
                </a:ext>
              </a:extLst>
            </p:cNvPr>
            <p:cNvPicPr>
              <a:picLocks noChangeAspect="1"/>
            </p:cNvPicPr>
            <p:nvPr/>
          </p:nvPicPr>
          <p:blipFill>
            <a:blip r:embed="rId3"/>
            <a:stretch>
              <a:fillRect/>
            </a:stretch>
          </p:blipFill>
          <p:spPr>
            <a:xfrm>
              <a:off x="1148777" y="319187"/>
              <a:ext cx="2271812" cy="1777031"/>
            </a:xfrm>
            <a:prstGeom prst="rect">
              <a:avLst/>
            </a:prstGeom>
          </p:spPr>
        </p:pic>
        <p:pic>
          <p:nvPicPr>
            <p:cNvPr id="9" name="Picture 8">
              <a:extLst>
                <a:ext uri="{FF2B5EF4-FFF2-40B4-BE49-F238E27FC236}">
                  <a16:creationId xmlns:a16="http://schemas.microsoft.com/office/drawing/2014/main" id="{880AE2DE-525D-1DAD-FDA5-656E28C65F1B}"/>
                </a:ext>
              </a:extLst>
            </p:cNvPr>
            <p:cNvPicPr>
              <a:picLocks noChangeAspect="1"/>
            </p:cNvPicPr>
            <p:nvPr/>
          </p:nvPicPr>
          <p:blipFill>
            <a:blip r:embed="rId4"/>
            <a:stretch>
              <a:fillRect/>
            </a:stretch>
          </p:blipFill>
          <p:spPr>
            <a:xfrm>
              <a:off x="692083" y="3333546"/>
              <a:ext cx="3185201" cy="3185201"/>
            </a:xfrm>
            <a:prstGeom prst="rect">
              <a:avLst/>
            </a:prstGeom>
          </p:spPr>
        </p:pic>
        <p:pic>
          <p:nvPicPr>
            <p:cNvPr id="11" name="Picture 10">
              <a:extLst>
                <a:ext uri="{FF2B5EF4-FFF2-40B4-BE49-F238E27FC236}">
                  <a16:creationId xmlns:a16="http://schemas.microsoft.com/office/drawing/2014/main" id="{499B1D99-3B59-4E51-DF00-E6FFFA1DDEF9}"/>
                </a:ext>
              </a:extLst>
            </p:cNvPr>
            <p:cNvPicPr>
              <a:picLocks noChangeAspect="1"/>
            </p:cNvPicPr>
            <p:nvPr/>
          </p:nvPicPr>
          <p:blipFill>
            <a:blip r:embed="rId5"/>
            <a:stretch>
              <a:fillRect/>
            </a:stretch>
          </p:blipFill>
          <p:spPr>
            <a:xfrm>
              <a:off x="1314626" y="2280259"/>
              <a:ext cx="1940115" cy="1829656"/>
            </a:xfrm>
            <a:prstGeom prst="rect">
              <a:avLst/>
            </a:prstGeom>
          </p:spPr>
        </p:pic>
      </p:grpSp>
      <p:pic>
        <p:nvPicPr>
          <p:cNvPr id="2" name="Picture 1">
            <a:extLst>
              <a:ext uri="{FF2B5EF4-FFF2-40B4-BE49-F238E27FC236}">
                <a16:creationId xmlns:a16="http://schemas.microsoft.com/office/drawing/2014/main" id="{D224438C-6BA8-9952-F67E-97904DBE5C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6400" y="876300"/>
            <a:ext cx="5105400" cy="5105400"/>
          </a:xfrm>
          <a:prstGeom prst="rect">
            <a:avLst/>
          </a:prstGeom>
        </p:spPr>
      </p:pic>
    </p:spTree>
    <p:extLst>
      <p:ext uri="{BB962C8B-B14F-4D97-AF65-F5344CB8AC3E}">
        <p14:creationId xmlns:p14="http://schemas.microsoft.com/office/powerpoint/2010/main" val="16915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BC4E-C17E-25E4-1D43-0842D163EBFE}"/>
              </a:ext>
            </a:extLst>
          </p:cNvPr>
          <p:cNvSpPr>
            <a:spLocks noGrp="1"/>
          </p:cNvSpPr>
          <p:nvPr>
            <p:ph type="title"/>
          </p:nvPr>
        </p:nvSpPr>
        <p:spPr>
          <a:xfrm>
            <a:off x="1141413" y="161316"/>
            <a:ext cx="9905998" cy="1044912"/>
          </a:xfrm>
        </p:spPr>
        <p:txBody>
          <a:bodyPr/>
          <a:lstStyle/>
          <a:p>
            <a:r>
              <a:rPr lang="en-US" dirty="0"/>
              <a:t>Membership has its privileges</a:t>
            </a:r>
          </a:p>
        </p:txBody>
      </p:sp>
      <p:pic>
        <p:nvPicPr>
          <p:cNvPr id="6" name="Picture 5">
            <a:extLst>
              <a:ext uri="{FF2B5EF4-FFF2-40B4-BE49-F238E27FC236}">
                <a16:creationId xmlns:a16="http://schemas.microsoft.com/office/drawing/2014/main" id="{914CE65A-EF34-64F7-95BD-713ECE7436AF}"/>
              </a:ext>
            </a:extLst>
          </p:cNvPr>
          <p:cNvPicPr>
            <a:picLocks noChangeAspect="1"/>
          </p:cNvPicPr>
          <p:nvPr/>
        </p:nvPicPr>
        <p:blipFill>
          <a:blip r:embed="rId3"/>
          <a:stretch>
            <a:fillRect/>
          </a:stretch>
        </p:blipFill>
        <p:spPr>
          <a:xfrm>
            <a:off x="2417762" y="1295401"/>
            <a:ext cx="7353300" cy="3359494"/>
          </a:xfrm>
          <a:prstGeom prst="rect">
            <a:avLst/>
          </a:prstGeom>
        </p:spPr>
      </p:pic>
      <p:pic>
        <p:nvPicPr>
          <p:cNvPr id="5" name="Picture 4">
            <a:extLst>
              <a:ext uri="{FF2B5EF4-FFF2-40B4-BE49-F238E27FC236}">
                <a16:creationId xmlns:a16="http://schemas.microsoft.com/office/drawing/2014/main" id="{0E4F107F-10A0-5DE5-FC11-D19FC327D10E}"/>
              </a:ext>
            </a:extLst>
          </p:cNvPr>
          <p:cNvPicPr>
            <a:picLocks noChangeAspect="1"/>
          </p:cNvPicPr>
          <p:nvPr/>
        </p:nvPicPr>
        <p:blipFill>
          <a:blip r:embed="rId4"/>
          <a:stretch>
            <a:fillRect/>
          </a:stretch>
        </p:blipFill>
        <p:spPr>
          <a:xfrm>
            <a:off x="1837269" y="4791922"/>
            <a:ext cx="8514286" cy="1904762"/>
          </a:xfrm>
          <a:prstGeom prst="rect">
            <a:avLst/>
          </a:prstGeom>
        </p:spPr>
      </p:pic>
    </p:spTree>
    <p:extLst>
      <p:ext uri="{BB962C8B-B14F-4D97-AF65-F5344CB8AC3E}">
        <p14:creationId xmlns:p14="http://schemas.microsoft.com/office/powerpoint/2010/main" val="237883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64E9F8-31BB-31FA-5596-9C1E94AAC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284514"/>
            <a:ext cx="9353550" cy="5344886"/>
          </a:xfrm>
          <a:prstGeom prst="rect">
            <a:avLst/>
          </a:prstGeom>
        </p:spPr>
      </p:pic>
      <p:sp>
        <p:nvSpPr>
          <p:cNvPr id="5" name="Title 4">
            <a:extLst>
              <a:ext uri="{FF2B5EF4-FFF2-40B4-BE49-F238E27FC236}">
                <a16:creationId xmlns:a16="http://schemas.microsoft.com/office/drawing/2014/main" id="{EDBAB5D9-72C1-1A4E-C34E-F55A407273BC}"/>
              </a:ext>
            </a:extLst>
          </p:cNvPr>
          <p:cNvSpPr>
            <a:spLocks noGrp="1"/>
          </p:cNvSpPr>
          <p:nvPr>
            <p:ph type="title"/>
          </p:nvPr>
        </p:nvSpPr>
        <p:spPr>
          <a:xfrm>
            <a:off x="1524000" y="457200"/>
            <a:ext cx="9144000" cy="685800"/>
          </a:xfrm>
        </p:spPr>
        <p:txBody>
          <a:bodyPr/>
          <a:lstStyle/>
          <a:p>
            <a:r>
              <a:rPr lang="en-US" dirty="0"/>
              <a:t>https://www.youtube.com/@AINewsFresh</a:t>
            </a:r>
          </a:p>
        </p:txBody>
      </p:sp>
    </p:spTree>
    <p:extLst>
      <p:ext uri="{BB962C8B-B14F-4D97-AF65-F5344CB8AC3E}">
        <p14:creationId xmlns:p14="http://schemas.microsoft.com/office/powerpoint/2010/main" val="1015520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43220-5973-D1AE-98F9-D65CD6F2092B}"/>
              </a:ext>
            </a:extLst>
          </p:cNvPr>
          <p:cNvSpPr>
            <a:spLocks noGrp="1"/>
          </p:cNvSpPr>
          <p:nvPr>
            <p:ph type="title"/>
          </p:nvPr>
        </p:nvSpPr>
        <p:spPr/>
        <p:txBody>
          <a:bodyPr/>
          <a:lstStyle/>
          <a:p>
            <a:r>
              <a:rPr lang="en-US" dirty="0"/>
              <a:t>Segments and Words</a:t>
            </a:r>
          </a:p>
        </p:txBody>
      </p:sp>
    </p:spTree>
    <p:extLst>
      <p:ext uri="{BB962C8B-B14F-4D97-AF65-F5344CB8AC3E}">
        <p14:creationId xmlns:p14="http://schemas.microsoft.com/office/powerpoint/2010/main" val="57172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FDEAD5-D2DC-F1D6-2697-65C44147F2DD}"/>
              </a:ext>
            </a:extLst>
          </p:cNvPr>
          <p:cNvPicPr>
            <a:picLocks noChangeAspect="1"/>
          </p:cNvPicPr>
          <p:nvPr/>
        </p:nvPicPr>
        <p:blipFill>
          <a:blip r:embed="rId3"/>
          <a:stretch>
            <a:fillRect/>
          </a:stretch>
        </p:blipFill>
        <p:spPr>
          <a:xfrm>
            <a:off x="408716" y="2133600"/>
            <a:ext cx="11374568" cy="2190657"/>
          </a:xfrm>
          <a:prstGeom prst="rect">
            <a:avLst/>
          </a:prstGeom>
        </p:spPr>
      </p:pic>
      <p:pic>
        <p:nvPicPr>
          <p:cNvPr id="3" name="Graphic 2" descr="No sign with solid fill">
            <a:extLst>
              <a:ext uri="{FF2B5EF4-FFF2-40B4-BE49-F238E27FC236}">
                <a16:creationId xmlns:a16="http://schemas.microsoft.com/office/drawing/2014/main" id="{A03D8333-DAE7-9309-9AA4-D6B2B7DDAE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4800" y="1295400"/>
            <a:ext cx="3581400" cy="3581400"/>
          </a:xfrm>
          <a:prstGeom prst="rect">
            <a:avLst/>
          </a:prstGeom>
        </p:spPr>
      </p:pic>
    </p:spTree>
    <p:extLst>
      <p:ext uri="{BB962C8B-B14F-4D97-AF65-F5344CB8AC3E}">
        <p14:creationId xmlns:p14="http://schemas.microsoft.com/office/powerpoint/2010/main" val="191966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99D-C1DA-0A05-393C-535F37AF2759}"/>
              </a:ext>
            </a:extLst>
          </p:cNvPr>
          <p:cNvSpPr>
            <a:spLocks noGrp="1"/>
          </p:cNvSpPr>
          <p:nvPr>
            <p:ph type="title"/>
          </p:nvPr>
        </p:nvSpPr>
        <p:spPr>
          <a:xfrm>
            <a:off x="1524000" y="76200"/>
            <a:ext cx="9144000" cy="990600"/>
          </a:xfrm>
        </p:spPr>
        <p:txBody>
          <a:bodyPr/>
          <a:lstStyle/>
          <a:p>
            <a:r>
              <a:rPr lang="en-US" dirty="0"/>
              <a:t>What We Will Cover</a:t>
            </a:r>
          </a:p>
        </p:txBody>
      </p:sp>
      <p:sp>
        <p:nvSpPr>
          <p:cNvPr id="3" name="Content Placeholder 2">
            <a:extLst>
              <a:ext uri="{FF2B5EF4-FFF2-40B4-BE49-F238E27FC236}">
                <a16:creationId xmlns:a16="http://schemas.microsoft.com/office/drawing/2014/main" id="{C1F66351-4E56-49A3-D7AF-45D384C19D98}"/>
              </a:ext>
            </a:extLst>
          </p:cNvPr>
          <p:cNvSpPr>
            <a:spLocks noGrp="1"/>
          </p:cNvSpPr>
          <p:nvPr>
            <p:ph idx="1"/>
          </p:nvPr>
        </p:nvSpPr>
        <p:spPr>
          <a:xfrm>
            <a:off x="1219200" y="1447800"/>
            <a:ext cx="10439400" cy="4343400"/>
          </a:xfrm>
        </p:spPr>
        <p:txBody>
          <a:bodyPr>
            <a:normAutofit/>
          </a:bodyPr>
          <a:lstStyle/>
          <a:p>
            <a:r>
              <a:rPr lang="en-US" sz="3600" dirty="0"/>
              <a:t>Understanding Translation</a:t>
            </a:r>
          </a:p>
          <a:p>
            <a:r>
              <a:rPr lang="en-US" sz="3600" dirty="0"/>
              <a:t>Translation Request</a:t>
            </a:r>
          </a:p>
          <a:p>
            <a:r>
              <a:rPr lang="en-US" sz="3600" dirty="0"/>
              <a:t>Temperature</a:t>
            </a:r>
          </a:p>
          <a:p>
            <a:r>
              <a:rPr lang="en-US" sz="3600" dirty="0"/>
              <a:t>Segments and Words</a:t>
            </a:r>
          </a:p>
          <a:p>
            <a:r>
              <a:rPr lang="en-US" sz="3600" dirty="0"/>
              <a:t>Response Formats</a:t>
            </a:r>
          </a:p>
          <a:p>
            <a:r>
              <a:rPr lang="en-US" sz="3600" dirty="0"/>
              <a:t>Passing the Output</a:t>
            </a:r>
          </a:p>
          <a:p>
            <a:endParaRPr lang="en-US" sz="3600" dirty="0"/>
          </a:p>
        </p:txBody>
      </p:sp>
    </p:spTree>
    <p:extLst>
      <p:ext uri="{BB962C8B-B14F-4D97-AF65-F5344CB8AC3E}">
        <p14:creationId xmlns:p14="http://schemas.microsoft.com/office/powerpoint/2010/main" val="396700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DE3E64-C14A-416B-4D85-F1BB68B9140F}"/>
              </a:ext>
            </a:extLst>
          </p:cNvPr>
          <p:cNvPicPr>
            <a:picLocks noChangeAspect="1"/>
          </p:cNvPicPr>
          <p:nvPr/>
        </p:nvPicPr>
        <p:blipFill>
          <a:blip r:embed="rId3"/>
          <a:stretch>
            <a:fillRect/>
          </a:stretch>
        </p:blipFill>
        <p:spPr>
          <a:xfrm>
            <a:off x="2429333" y="229000"/>
            <a:ext cx="7333333" cy="6400000"/>
          </a:xfrm>
          <a:prstGeom prst="rect">
            <a:avLst/>
          </a:prstGeom>
        </p:spPr>
      </p:pic>
      <p:pic>
        <p:nvPicPr>
          <p:cNvPr id="2" name="Graphic 1" descr="No sign with solid fill">
            <a:extLst>
              <a:ext uri="{FF2B5EF4-FFF2-40B4-BE49-F238E27FC236}">
                <a16:creationId xmlns:a16="http://schemas.microsoft.com/office/drawing/2014/main" id="{6B7F0CDC-B2BE-09E7-3667-A95E917840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24200" y="4114800"/>
            <a:ext cx="1143000" cy="1143000"/>
          </a:xfrm>
          <a:prstGeom prst="rect">
            <a:avLst/>
          </a:prstGeom>
        </p:spPr>
      </p:pic>
    </p:spTree>
    <p:extLst>
      <p:ext uri="{BB962C8B-B14F-4D97-AF65-F5344CB8AC3E}">
        <p14:creationId xmlns:p14="http://schemas.microsoft.com/office/powerpoint/2010/main" val="2520986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A025-C777-B71F-A092-2C9C1AC133BC}"/>
              </a:ext>
            </a:extLst>
          </p:cNvPr>
          <p:cNvSpPr>
            <a:spLocks noGrp="1"/>
          </p:cNvSpPr>
          <p:nvPr>
            <p:ph type="title"/>
          </p:nvPr>
        </p:nvSpPr>
        <p:spPr/>
        <p:txBody>
          <a:bodyPr/>
          <a:lstStyle/>
          <a:p>
            <a:r>
              <a:rPr lang="en-US" dirty="0"/>
              <a:t>Segment</a:t>
            </a:r>
            <a:br>
              <a:rPr lang="en-US" dirty="0"/>
            </a:br>
            <a:r>
              <a:rPr lang="en-US" dirty="0"/>
              <a:t>Example</a:t>
            </a:r>
          </a:p>
        </p:txBody>
      </p:sp>
      <p:pic>
        <p:nvPicPr>
          <p:cNvPr id="7" name="Picture 6">
            <a:extLst>
              <a:ext uri="{FF2B5EF4-FFF2-40B4-BE49-F238E27FC236}">
                <a16:creationId xmlns:a16="http://schemas.microsoft.com/office/drawing/2014/main" id="{EA656DC8-AAE2-BC7B-DEFC-B4E84B22F2B9}"/>
              </a:ext>
            </a:extLst>
          </p:cNvPr>
          <p:cNvPicPr>
            <a:picLocks noChangeAspect="1"/>
          </p:cNvPicPr>
          <p:nvPr/>
        </p:nvPicPr>
        <p:blipFill>
          <a:blip r:embed="rId2"/>
          <a:stretch>
            <a:fillRect/>
          </a:stretch>
        </p:blipFill>
        <p:spPr>
          <a:xfrm>
            <a:off x="5105400" y="648047"/>
            <a:ext cx="4628571" cy="5561905"/>
          </a:xfrm>
          <a:prstGeom prst="rect">
            <a:avLst/>
          </a:prstGeom>
        </p:spPr>
      </p:pic>
    </p:spTree>
    <p:extLst>
      <p:ext uri="{BB962C8B-B14F-4D97-AF65-F5344CB8AC3E}">
        <p14:creationId xmlns:p14="http://schemas.microsoft.com/office/powerpoint/2010/main" val="292324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C510-8644-9C72-03A3-0A9E41FD12B4}"/>
              </a:ext>
            </a:extLst>
          </p:cNvPr>
          <p:cNvSpPr>
            <a:spLocks noGrp="1"/>
          </p:cNvSpPr>
          <p:nvPr>
            <p:ph type="title"/>
          </p:nvPr>
        </p:nvSpPr>
        <p:spPr/>
        <p:txBody>
          <a:bodyPr/>
          <a:lstStyle/>
          <a:p>
            <a:r>
              <a:rPr lang="en-US" dirty="0"/>
              <a:t>Demo:</a:t>
            </a:r>
            <a:br>
              <a:rPr lang="en-US" dirty="0"/>
            </a:br>
            <a:r>
              <a:rPr lang="en-US" dirty="0"/>
              <a:t>Segment Timestamps</a:t>
            </a:r>
          </a:p>
        </p:txBody>
      </p:sp>
      <p:sp>
        <p:nvSpPr>
          <p:cNvPr id="5" name="TextBox 4">
            <a:extLst>
              <a:ext uri="{FF2B5EF4-FFF2-40B4-BE49-F238E27FC236}">
                <a16:creationId xmlns:a16="http://schemas.microsoft.com/office/drawing/2014/main" id="{B07A0D4D-8582-EF16-32B3-B9A785DF2921}"/>
              </a:ext>
            </a:extLst>
          </p:cNvPr>
          <p:cNvSpPr txBox="1"/>
          <p:nvPr/>
        </p:nvSpPr>
        <p:spPr>
          <a:xfrm>
            <a:off x="762000" y="2286000"/>
            <a:ext cx="10668000" cy="3046988"/>
          </a:xfrm>
          <a:prstGeom prst="rect">
            <a:avLst/>
          </a:prstGeom>
          <a:noFill/>
        </p:spPr>
        <p:txBody>
          <a:bodyPr wrap="square">
            <a:spAutoFit/>
          </a:bodyPr>
          <a:lstStyle/>
          <a:p>
            <a:r>
              <a:rPr lang="en-US" sz="2400" b="0" dirty="0" err="1">
                <a:solidFill>
                  <a:srgbClr val="9CDCFE"/>
                </a:solidFill>
                <a:effectLst/>
                <a:highlight>
                  <a:srgbClr val="000000"/>
                </a:highlight>
                <a:latin typeface="Consolas" panose="020B0609020204030204" pitchFamily="49" charset="0"/>
              </a:rPr>
              <a:t>audio_file</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CDCAA"/>
                </a:solidFill>
                <a:effectLst/>
                <a:highlight>
                  <a:srgbClr val="000000"/>
                </a:highlight>
                <a:latin typeface="Consolas" panose="020B0609020204030204" pitchFamily="49" charset="0"/>
              </a:rPr>
              <a:t>open</a:t>
            </a:r>
            <a:r>
              <a:rPr lang="en-US" sz="2400" b="0" dirty="0">
                <a:solidFill>
                  <a:srgbClr val="FFFFFF"/>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"./artifacts/japanese_audio_test.mp4"</a:t>
            </a:r>
            <a:r>
              <a:rPr lang="en-US" sz="2400" b="0" dirty="0">
                <a:solidFill>
                  <a:srgbClr val="FFFFFF"/>
                </a:solidFill>
                <a:effectLst/>
                <a:highlight>
                  <a:srgbClr val="000000"/>
                </a:highlight>
                <a:latin typeface="Consolas" panose="020B0609020204030204" pitchFamily="49" charset="0"/>
              </a:rPr>
              <a:t>, </a:t>
            </a:r>
            <a:r>
              <a:rPr lang="en-US" sz="2400" b="0" dirty="0">
                <a:solidFill>
                  <a:srgbClr val="CE9178"/>
                </a:solidFill>
                <a:effectLst/>
                <a:highlight>
                  <a:srgbClr val="000000"/>
                </a:highlight>
                <a:latin typeface="Consolas" panose="020B0609020204030204" pitchFamily="49" charset="0"/>
              </a:rPr>
              <a:t>"</a:t>
            </a:r>
            <a:r>
              <a:rPr lang="en-US" sz="2400" b="0" dirty="0" err="1">
                <a:solidFill>
                  <a:srgbClr val="CE9178"/>
                </a:solidFill>
                <a:effectLst/>
                <a:highlight>
                  <a:srgbClr val="000000"/>
                </a:highlight>
                <a:latin typeface="Consolas" panose="020B0609020204030204" pitchFamily="49" charset="0"/>
              </a:rPr>
              <a:t>rb</a:t>
            </a:r>
            <a:r>
              <a:rPr lang="en-US" sz="2400" b="0" dirty="0">
                <a:solidFill>
                  <a:srgbClr val="CE9178"/>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a:t>
            </a:r>
          </a:p>
          <a:p>
            <a:br>
              <a:rPr lang="en-US" sz="2400" b="0" dirty="0">
                <a:solidFill>
                  <a:srgbClr val="FFFFFF"/>
                </a:solidFill>
                <a:effectLst/>
                <a:highlight>
                  <a:srgbClr val="000000"/>
                </a:highlight>
                <a:latin typeface="Consolas" panose="020B0609020204030204" pitchFamily="49" charset="0"/>
              </a:rPr>
            </a:br>
            <a:r>
              <a:rPr lang="en-US" sz="2400" b="0" dirty="0">
                <a:solidFill>
                  <a:srgbClr val="9CDCFE"/>
                </a:solidFill>
                <a:effectLst/>
                <a:highlight>
                  <a:srgbClr val="000000"/>
                </a:highlight>
                <a:latin typeface="Consolas" panose="020B0609020204030204" pitchFamily="49" charset="0"/>
              </a:rPr>
              <a:t>transcript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err="1">
                <a:solidFill>
                  <a:srgbClr val="9CDCFE"/>
                </a:solidFill>
                <a:effectLst/>
                <a:highlight>
                  <a:srgbClr val="000000"/>
                </a:highlight>
                <a:latin typeface="Consolas" panose="020B0609020204030204" pitchFamily="49" charset="0"/>
              </a:rPr>
              <a:t>client</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audio</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translations</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DCDCAA"/>
                </a:solidFill>
                <a:effectLst/>
                <a:highlight>
                  <a:srgbClr val="000000"/>
                </a:highlight>
                <a:latin typeface="Consolas" panose="020B0609020204030204" pitchFamily="49" charset="0"/>
              </a:rPr>
              <a:t>create</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model</a:t>
            </a:r>
            <a:r>
              <a:rPr lang="en-US" sz="2400" b="0" dirty="0">
                <a:solidFill>
                  <a:srgbClr val="D4D4D4"/>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"whisper-1"</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file</a:t>
            </a:r>
            <a:r>
              <a:rPr lang="en-US" sz="2400" b="0" dirty="0">
                <a:solidFill>
                  <a:srgbClr val="D4D4D4"/>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audio_file</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temperature</a:t>
            </a:r>
            <a:r>
              <a:rPr lang="en-US" sz="2400" b="0" dirty="0">
                <a:solidFill>
                  <a:srgbClr val="D4D4D4"/>
                </a:solidFill>
                <a:effectLst/>
                <a:highlight>
                  <a:srgbClr val="000000"/>
                </a:highlight>
                <a:latin typeface="Consolas" panose="020B0609020204030204" pitchFamily="49" charset="0"/>
              </a:rPr>
              <a:t>=</a:t>
            </a:r>
            <a:r>
              <a:rPr lang="en-US" sz="2400" b="0" dirty="0">
                <a:solidFill>
                  <a:srgbClr val="B5CEA8"/>
                </a:solidFill>
                <a:effectLst/>
                <a:highlight>
                  <a:srgbClr val="000000"/>
                </a:highlight>
                <a:latin typeface="Consolas" panose="020B0609020204030204" pitchFamily="49" charset="0"/>
              </a:rPr>
              <a:t>0</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response_format</a:t>
            </a:r>
            <a:r>
              <a:rPr lang="en-US" sz="2400" b="0" dirty="0">
                <a:solidFill>
                  <a:srgbClr val="D4D4D4"/>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a:t>
            </a:r>
            <a:r>
              <a:rPr lang="en-US" sz="2400" b="0" dirty="0" err="1">
                <a:solidFill>
                  <a:srgbClr val="CE9178"/>
                </a:solidFill>
                <a:effectLst/>
                <a:highlight>
                  <a:srgbClr val="000000"/>
                </a:highlight>
                <a:latin typeface="Consolas" panose="020B0609020204030204" pitchFamily="49" charset="0"/>
              </a:rPr>
              <a:t>verbose_json</a:t>
            </a:r>
            <a:r>
              <a:rPr lang="en-US" sz="2400" b="0" dirty="0">
                <a:solidFill>
                  <a:srgbClr val="CE9178"/>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1724329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3D6A-ED2E-3285-2483-4402BA91D6A5}"/>
              </a:ext>
            </a:extLst>
          </p:cNvPr>
          <p:cNvSpPr>
            <a:spLocks noGrp="1"/>
          </p:cNvSpPr>
          <p:nvPr>
            <p:ph type="title"/>
          </p:nvPr>
        </p:nvSpPr>
        <p:spPr/>
        <p:txBody>
          <a:bodyPr/>
          <a:lstStyle/>
          <a:p>
            <a:r>
              <a:rPr lang="en-US" dirty="0"/>
              <a:t>Why Segments?</a:t>
            </a:r>
          </a:p>
        </p:txBody>
      </p:sp>
      <p:pic>
        <p:nvPicPr>
          <p:cNvPr id="4" name="Picture 3">
            <a:extLst>
              <a:ext uri="{FF2B5EF4-FFF2-40B4-BE49-F238E27FC236}">
                <a16:creationId xmlns:a16="http://schemas.microsoft.com/office/drawing/2014/main" id="{3B2A06A7-6E83-CD6D-2E38-9644BDE43732}"/>
              </a:ext>
            </a:extLst>
          </p:cNvPr>
          <p:cNvPicPr>
            <a:picLocks noChangeAspect="1"/>
          </p:cNvPicPr>
          <p:nvPr/>
        </p:nvPicPr>
        <p:blipFill>
          <a:blip r:embed="rId2"/>
          <a:stretch>
            <a:fillRect/>
          </a:stretch>
        </p:blipFill>
        <p:spPr>
          <a:xfrm>
            <a:off x="2067428" y="1676400"/>
            <a:ext cx="8057143" cy="5009524"/>
          </a:xfrm>
          <a:prstGeom prst="rect">
            <a:avLst/>
          </a:prstGeom>
        </p:spPr>
      </p:pic>
    </p:spTree>
    <p:extLst>
      <p:ext uri="{BB962C8B-B14F-4D97-AF65-F5344CB8AC3E}">
        <p14:creationId xmlns:p14="http://schemas.microsoft.com/office/powerpoint/2010/main" val="1278862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ED6466-8982-88BF-7D19-5605E61F510A}"/>
              </a:ext>
            </a:extLst>
          </p:cNvPr>
          <p:cNvSpPr>
            <a:spLocks noGrp="1"/>
          </p:cNvSpPr>
          <p:nvPr>
            <p:ph type="title"/>
          </p:nvPr>
        </p:nvSpPr>
        <p:spPr/>
        <p:txBody>
          <a:bodyPr/>
          <a:lstStyle/>
          <a:p>
            <a:r>
              <a:rPr lang="en-US" dirty="0"/>
              <a:t>Response Formats</a:t>
            </a:r>
          </a:p>
        </p:txBody>
      </p:sp>
    </p:spTree>
    <p:extLst>
      <p:ext uri="{BB962C8B-B14F-4D97-AF65-F5344CB8AC3E}">
        <p14:creationId xmlns:p14="http://schemas.microsoft.com/office/powerpoint/2010/main" val="877414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3F4C48-FD4C-3FE2-5D84-D82ADC76C495}"/>
              </a:ext>
            </a:extLst>
          </p:cNvPr>
          <p:cNvSpPr>
            <a:spLocks noGrp="1"/>
          </p:cNvSpPr>
          <p:nvPr>
            <p:ph type="title"/>
          </p:nvPr>
        </p:nvSpPr>
        <p:spPr/>
        <p:txBody>
          <a:bodyPr/>
          <a:lstStyle/>
          <a:p>
            <a:r>
              <a:rPr lang="en-US" dirty="0" err="1"/>
              <a:t>verbose_json</a:t>
            </a:r>
            <a:endParaRPr lang="en-US" dirty="0"/>
          </a:p>
        </p:txBody>
      </p:sp>
      <p:pic>
        <p:nvPicPr>
          <p:cNvPr id="5" name="Picture 4">
            <a:extLst>
              <a:ext uri="{FF2B5EF4-FFF2-40B4-BE49-F238E27FC236}">
                <a16:creationId xmlns:a16="http://schemas.microsoft.com/office/drawing/2014/main" id="{295F9EFB-5FCF-0D2E-B563-3ADF45B4ECC1}"/>
              </a:ext>
            </a:extLst>
          </p:cNvPr>
          <p:cNvPicPr>
            <a:picLocks noChangeAspect="1"/>
          </p:cNvPicPr>
          <p:nvPr/>
        </p:nvPicPr>
        <p:blipFill>
          <a:blip r:embed="rId2"/>
          <a:stretch>
            <a:fillRect/>
          </a:stretch>
        </p:blipFill>
        <p:spPr>
          <a:xfrm>
            <a:off x="5105400" y="838895"/>
            <a:ext cx="4628571" cy="5561905"/>
          </a:xfrm>
          <a:prstGeom prst="rect">
            <a:avLst/>
          </a:prstGeom>
        </p:spPr>
      </p:pic>
    </p:spTree>
    <p:extLst>
      <p:ext uri="{BB962C8B-B14F-4D97-AF65-F5344CB8AC3E}">
        <p14:creationId xmlns:p14="http://schemas.microsoft.com/office/powerpoint/2010/main" val="129200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4CCC-8498-2823-E818-4DA66731D25F}"/>
              </a:ext>
            </a:extLst>
          </p:cNvPr>
          <p:cNvSpPr>
            <a:spLocks noGrp="1"/>
          </p:cNvSpPr>
          <p:nvPr>
            <p:ph type="title"/>
          </p:nvPr>
        </p:nvSpPr>
        <p:spPr/>
        <p:txBody>
          <a:bodyPr/>
          <a:lstStyle/>
          <a:p>
            <a:r>
              <a:rPr lang="en-US" dirty="0"/>
              <a:t>text</a:t>
            </a:r>
          </a:p>
        </p:txBody>
      </p:sp>
      <p:sp>
        <p:nvSpPr>
          <p:cNvPr id="5" name="TextBox 4">
            <a:extLst>
              <a:ext uri="{FF2B5EF4-FFF2-40B4-BE49-F238E27FC236}">
                <a16:creationId xmlns:a16="http://schemas.microsoft.com/office/drawing/2014/main" id="{ACEA9DCF-197E-0DD6-B291-1F1E6CE7AA92}"/>
              </a:ext>
            </a:extLst>
          </p:cNvPr>
          <p:cNvSpPr txBox="1"/>
          <p:nvPr/>
        </p:nvSpPr>
        <p:spPr>
          <a:xfrm>
            <a:off x="3200400" y="1447800"/>
            <a:ext cx="7621137" cy="3693319"/>
          </a:xfrm>
          <a:prstGeom prst="rect">
            <a:avLst/>
          </a:prstGeom>
          <a:noFill/>
        </p:spPr>
        <p:txBody>
          <a:bodyPr wrap="square">
            <a:spAutoFit/>
          </a:bodyPr>
          <a:lstStyle/>
          <a:p>
            <a:r>
              <a:rPr lang="en-US" b="0" i="0" dirty="0">
                <a:solidFill>
                  <a:srgbClr val="FFFFFF"/>
                </a:solidFill>
                <a:effectLst/>
                <a:latin typeface="Consolas" panose="020B0609020204030204" pitchFamily="49" charset="0"/>
              </a:rPr>
              <a:t>I couldn't study Japanese because of the COVID-19 after I started studying Japanese. Due to the COVID-19, I couldn't take Japanese language test in Belarus. I couldn't do it because there was no such exam. But you can go anywhere now. If you are interested… When I started taking Japanese language school, Is it necessary to take the exam? It's hard to get it. Do you study Japanese in next month? No, in July. So, we can't go there right now. Do you study JLPT in Japanese language school? Yes, I do. I mean, the school says so. Do you have the curriculum? So, you will take the exam for JLPT. Yes. But you don't have to go to Japanese language school. It's a means to live in Japan. To get the student visa.</a:t>
            </a:r>
            <a:endParaRPr lang="en-US" dirty="0"/>
          </a:p>
        </p:txBody>
      </p:sp>
    </p:spTree>
    <p:extLst>
      <p:ext uri="{BB962C8B-B14F-4D97-AF65-F5344CB8AC3E}">
        <p14:creationId xmlns:p14="http://schemas.microsoft.com/office/powerpoint/2010/main" val="293637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C10B-1DDB-8AC3-A51E-2B6B4186F005}"/>
              </a:ext>
            </a:extLst>
          </p:cNvPr>
          <p:cNvSpPr>
            <a:spLocks noGrp="1"/>
          </p:cNvSpPr>
          <p:nvPr>
            <p:ph type="title"/>
          </p:nvPr>
        </p:nvSpPr>
        <p:spPr/>
        <p:txBody>
          <a:bodyPr/>
          <a:lstStyle/>
          <a:p>
            <a:r>
              <a:rPr lang="en-US" dirty="0"/>
              <a:t>Demo:</a:t>
            </a:r>
            <a:br>
              <a:rPr lang="en-US" dirty="0"/>
            </a:br>
            <a:r>
              <a:rPr lang="en-US" dirty="0"/>
              <a:t>text format</a:t>
            </a:r>
          </a:p>
        </p:txBody>
      </p:sp>
      <p:sp>
        <p:nvSpPr>
          <p:cNvPr id="7" name="TextBox 6">
            <a:extLst>
              <a:ext uri="{FF2B5EF4-FFF2-40B4-BE49-F238E27FC236}">
                <a16:creationId xmlns:a16="http://schemas.microsoft.com/office/drawing/2014/main" id="{B9E6DBBF-2A90-02B3-4CE0-5DC4B0C49E51}"/>
              </a:ext>
            </a:extLst>
          </p:cNvPr>
          <p:cNvSpPr txBox="1"/>
          <p:nvPr/>
        </p:nvSpPr>
        <p:spPr>
          <a:xfrm>
            <a:off x="1790131" y="2209800"/>
            <a:ext cx="9563669" cy="3416320"/>
          </a:xfrm>
          <a:prstGeom prst="rect">
            <a:avLst/>
          </a:prstGeom>
          <a:noFill/>
        </p:spPr>
        <p:txBody>
          <a:bodyPr wrap="square">
            <a:spAutoFit/>
          </a:bodyPr>
          <a:lstStyle/>
          <a:p>
            <a:r>
              <a:rPr lang="en-US" sz="2400" b="0" dirty="0" err="1">
                <a:solidFill>
                  <a:srgbClr val="9CDCFE"/>
                </a:solidFill>
                <a:effectLst/>
                <a:highlight>
                  <a:srgbClr val="000000"/>
                </a:highlight>
                <a:latin typeface="Consolas" panose="020B0609020204030204" pitchFamily="49" charset="0"/>
              </a:rPr>
              <a:t>audio_file</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CDCAA"/>
                </a:solidFill>
                <a:effectLst/>
                <a:highlight>
                  <a:srgbClr val="000000"/>
                </a:highlight>
                <a:latin typeface="Consolas" panose="020B0609020204030204" pitchFamily="49" charset="0"/>
              </a:rPr>
              <a:t>open</a:t>
            </a:r>
            <a:r>
              <a:rPr lang="en-US" sz="2400" b="0" dirty="0">
                <a:solidFill>
                  <a:srgbClr val="FFFFFF"/>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"./artifacts/japanese_audio_test.mp4"</a:t>
            </a:r>
            <a:r>
              <a:rPr lang="en-US" sz="2400" b="0" dirty="0">
                <a:solidFill>
                  <a:srgbClr val="FFFFFF"/>
                </a:solidFill>
                <a:effectLst/>
                <a:highlight>
                  <a:srgbClr val="000000"/>
                </a:highlight>
                <a:latin typeface="Consolas" panose="020B0609020204030204" pitchFamily="49" charset="0"/>
              </a:rPr>
              <a:t>, </a:t>
            </a:r>
            <a:r>
              <a:rPr lang="en-US" sz="2400" b="0" dirty="0">
                <a:solidFill>
                  <a:srgbClr val="CE9178"/>
                </a:solidFill>
                <a:effectLst/>
                <a:highlight>
                  <a:srgbClr val="000000"/>
                </a:highlight>
                <a:latin typeface="Consolas" panose="020B0609020204030204" pitchFamily="49" charset="0"/>
              </a:rPr>
              <a:t>"</a:t>
            </a:r>
            <a:r>
              <a:rPr lang="en-US" sz="2400" b="0" dirty="0" err="1">
                <a:solidFill>
                  <a:srgbClr val="CE9178"/>
                </a:solidFill>
                <a:effectLst/>
                <a:highlight>
                  <a:srgbClr val="000000"/>
                </a:highlight>
                <a:latin typeface="Consolas" panose="020B0609020204030204" pitchFamily="49" charset="0"/>
              </a:rPr>
              <a:t>rb</a:t>
            </a:r>
            <a:r>
              <a:rPr lang="en-US" sz="2400" b="0" dirty="0">
                <a:solidFill>
                  <a:srgbClr val="CE9178"/>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a:t>
            </a:r>
          </a:p>
          <a:p>
            <a:br>
              <a:rPr lang="en-US" sz="2400" b="0" dirty="0">
                <a:solidFill>
                  <a:srgbClr val="FFFFFF"/>
                </a:solidFill>
                <a:effectLst/>
                <a:highlight>
                  <a:srgbClr val="000000"/>
                </a:highlight>
                <a:latin typeface="Consolas" panose="020B0609020204030204" pitchFamily="49" charset="0"/>
              </a:rPr>
            </a:br>
            <a:r>
              <a:rPr lang="en-US" sz="2400" b="0" dirty="0">
                <a:solidFill>
                  <a:srgbClr val="9CDCFE"/>
                </a:solidFill>
                <a:effectLst/>
                <a:highlight>
                  <a:srgbClr val="000000"/>
                </a:highlight>
                <a:latin typeface="Consolas" panose="020B0609020204030204" pitchFamily="49" charset="0"/>
              </a:rPr>
              <a:t>transcript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err="1">
                <a:solidFill>
                  <a:srgbClr val="9CDCFE"/>
                </a:solidFill>
                <a:effectLst/>
                <a:highlight>
                  <a:srgbClr val="000000"/>
                </a:highlight>
                <a:latin typeface="Consolas" panose="020B0609020204030204" pitchFamily="49" charset="0"/>
              </a:rPr>
              <a:t>client</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audio</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translations</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DCDCAA"/>
                </a:solidFill>
                <a:effectLst/>
                <a:highlight>
                  <a:srgbClr val="000000"/>
                </a:highlight>
                <a:latin typeface="Consolas" panose="020B0609020204030204" pitchFamily="49" charset="0"/>
              </a:rPr>
              <a:t>create</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model</a:t>
            </a:r>
            <a:r>
              <a:rPr lang="en-US" sz="2400" b="0" dirty="0">
                <a:solidFill>
                  <a:srgbClr val="D4D4D4"/>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"whisper-1"</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file</a:t>
            </a:r>
            <a:r>
              <a:rPr lang="en-US" sz="2400" b="0" dirty="0">
                <a:solidFill>
                  <a:srgbClr val="D4D4D4"/>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audio_file</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temperature</a:t>
            </a:r>
            <a:r>
              <a:rPr lang="en-US" sz="2400" b="0" dirty="0">
                <a:solidFill>
                  <a:srgbClr val="D4D4D4"/>
                </a:solidFill>
                <a:effectLst/>
                <a:highlight>
                  <a:srgbClr val="000000"/>
                </a:highlight>
                <a:latin typeface="Consolas" panose="020B0609020204030204" pitchFamily="49" charset="0"/>
              </a:rPr>
              <a:t>=</a:t>
            </a:r>
            <a:r>
              <a:rPr lang="en-US" sz="2400" b="0" dirty="0">
                <a:solidFill>
                  <a:srgbClr val="B5CEA8"/>
                </a:solidFill>
                <a:effectLst/>
                <a:highlight>
                  <a:srgbClr val="000000"/>
                </a:highlight>
                <a:latin typeface="Consolas" panose="020B0609020204030204" pitchFamily="49" charset="0"/>
              </a:rPr>
              <a:t>0</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response_format</a:t>
            </a:r>
            <a:r>
              <a:rPr lang="en-US" sz="2400" b="0" dirty="0">
                <a:solidFill>
                  <a:srgbClr val="D4D4D4"/>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"text"</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4231944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0601-E8D5-6A68-A6EA-41FA81844E85}"/>
              </a:ext>
            </a:extLst>
          </p:cNvPr>
          <p:cNvSpPr>
            <a:spLocks noGrp="1"/>
          </p:cNvSpPr>
          <p:nvPr>
            <p:ph type="title"/>
          </p:nvPr>
        </p:nvSpPr>
        <p:spPr>
          <a:xfrm>
            <a:off x="152400" y="473988"/>
            <a:ext cx="9144000" cy="1143000"/>
          </a:xfrm>
        </p:spPr>
        <p:txBody>
          <a:bodyPr/>
          <a:lstStyle/>
          <a:p>
            <a:r>
              <a:rPr lang="en-US" dirty="0" err="1"/>
              <a:t>srt</a:t>
            </a:r>
            <a:r>
              <a:rPr lang="en-US" dirty="0"/>
              <a:t> (</a:t>
            </a:r>
            <a:r>
              <a:rPr lang="en-US" dirty="0" err="1"/>
              <a:t>SubRip</a:t>
            </a:r>
            <a:r>
              <a:rPr lang="en-US" dirty="0"/>
              <a:t> Subtitle)</a:t>
            </a:r>
          </a:p>
        </p:txBody>
      </p:sp>
      <p:sp>
        <p:nvSpPr>
          <p:cNvPr id="5" name="TextBox 4">
            <a:extLst>
              <a:ext uri="{FF2B5EF4-FFF2-40B4-BE49-F238E27FC236}">
                <a16:creationId xmlns:a16="http://schemas.microsoft.com/office/drawing/2014/main" id="{3DAF233A-40E2-009D-7078-1C8671A62FEC}"/>
              </a:ext>
            </a:extLst>
          </p:cNvPr>
          <p:cNvSpPr txBox="1"/>
          <p:nvPr/>
        </p:nvSpPr>
        <p:spPr>
          <a:xfrm>
            <a:off x="5943600" y="751701"/>
            <a:ext cx="5410200" cy="5632311"/>
          </a:xfrm>
          <a:prstGeom prst="rect">
            <a:avLst/>
          </a:prstGeom>
          <a:noFill/>
        </p:spPr>
        <p:txBody>
          <a:bodyPr wrap="square">
            <a:spAutoFit/>
          </a:bodyPr>
          <a:lstStyle/>
          <a:p>
            <a:r>
              <a:rPr lang="en-US" b="0" i="0" dirty="0">
                <a:solidFill>
                  <a:srgbClr val="FFFFFF"/>
                </a:solidFill>
                <a:effectLst/>
                <a:latin typeface="Consolas" panose="020B0609020204030204" pitchFamily="49" charset="0"/>
              </a:rPr>
              <a:t>1 </a:t>
            </a:r>
          </a:p>
          <a:p>
            <a:r>
              <a:rPr lang="en-US" b="0" i="0" dirty="0">
                <a:solidFill>
                  <a:srgbClr val="FFFFFF"/>
                </a:solidFill>
                <a:effectLst/>
                <a:latin typeface="Consolas" panose="020B0609020204030204" pitchFamily="49" charset="0"/>
              </a:rPr>
              <a:t>00:00:00,000 --&gt; 00:00:02,000 </a:t>
            </a:r>
          </a:p>
          <a:p>
            <a:r>
              <a:rPr lang="en-US" b="0" i="0" dirty="0">
                <a:solidFill>
                  <a:srgbClr val="FFFFFF"/>
                </a:solidFill>
                <a:effectLst/>
                <a:latin typeface="Consolas" panose="020B0609020204030204" pitchFamily="49" charset="0"/>
              </a:rPr>
              <a:t>I couldn't do it. </a:t>
            </a:r>
          </a:p>
          <a:p>
            <a:endParaRPr lang="en-US" dirty="0">
              <a:solidFill>
                <a:srgbClr val="FFFFFF"/>
              </a:solidFill>
              <a:latin typeface="Consolas" panose="020B0609020204030204" pitchFamily="49" charset="0"/>
            </a:endParaRPr>
          </a:p>
          <a:p>
            <a:r>
              <a:rPr lang="en-US" b="0" i="0" dirty="0">
                <a:solidFill>
                  <a:srgbClr val="FFFFFF"/>
                </a:solidFill>
                <a:effectLst/>
                <a:latin typeface="Consolas" panose="020B0609020204030204" pitchFamily="49" charset="0"/>
              </a:rPr>
              <a:t>2 </a:t>
            </a:r>
          </a:p>
          <a:p>
            <a:r>
              <a:rPr lang="en-US" b="0" i="0" dirty="0">
                <a:solidFill>
                  <a:srgbClr val="FFFFFF"/>
                </a:solidFill>
                <a:effectLst/>
                <a:latin typeface="Consolas" panose="020B0609020204030204" pitchFamily="49" charset="0"/>
              </a:rPr>
              <a:t>00:00:02,000 --&gt; 00:00:08,000 </a:t>
            </a:r>
          </a:p>
          <a:p>
            <a:r>
              <a:rPr lang="en-US" b="0" i="0" dirty="0">
                <a:solidFill>
                  <a:srgbClr val="FFFFFF"/>
                </a:solidFill>
                <a:effectLst/>
                <a:latin typeface="Consolas" panose="020B0609020204030204" pitchFamily="49" charset="0"/>
              </a:rPr>
              <a:t>After I started studying Japanese, </a:t>
            </a:r>
          </a:p>
          <a:p>
            <a:endParaRPr lang="en-US" dirty="0">
              <a:solidFill>
                <a:srgbClr val="FFFFFF"/>
              </a:solidFill>
              <a:latin typeface="Consolas" panose="020B0609020204030204" pitchFamily="49" charset="0"/>
            </a:endParaRPr>
          </a:p>
          <a:p>
            <a:r>
              <a:rPr lang="en-US" b="0" i="0" dirty="0">
                <a:solidFill>
                  <a:srgbClr val="FFFFFF"/>
                </a:solidFill>
                <a:effectLst/>
                <a:latin typeface="Consolas" panose="020B0609020204030204" pitchFamily="49" charset="0"/>
              </a:rPr>
              <a:t>3 </a:t>
            </a:r>
          </a:p>
          <a:p>
            <a:r>
              <a:rPr lang="en-US" b="0" i="0" dirty="0">
                <a:solidFill>
                  <a:srgbClr val="FFFFFF"/>
                </a:solidFill>
                <a:effectLst/>
                <a:latin typeface="Consolas" panose="020B0609020204030204" pitchFamily="49" charset="0"/>
              </a:rPr>
              <a:t>00:00:08,000 --&gt; 00:00:14,000 </a:t>
            </a:r>
          </a:p>
          <a:p>
            <a:r>
              <a:rPr lang="en-US" b="0" i="0" dirty="0">
                <a:solidFill>
                  <a:srgbClr val="FFFFFF"/>
                </a:solidFill>
                <a:effectLst/>
                <a:latin typeface="Consolas" panose="020B0609020204030204" pitchFamily="49" charset="0"/>
              </a:rPr>
              <a:t>COVID-19 started immediately. </a:t>
            </a:r>
          </a:p>
          <a:p>
            <a:endParaRPr lang="en-US" dirty="0">
              <a:solidFill>
                <a:srgbClr val="FFFFFF"/>
              </a:solidFill>
              <a:latin typeface="Consolas" panose="020B0609020204030204" pitchFamily="49" charset="0"/>
            </a:endParaRPr>
          </a:p>
          <a:p>
            <a:r>
              <a:rPr lang="en-US" b="0" i="0" dirty="0">
                <a:solidFill>
                  <a:srgbClr val="FFFFFF"/>
                </a:solidFill>
                <a:effectLst/>
                <a:latin typeface="Consolas" panose="020B0609020204030204" pitchFamily="49" charset="0"/>
              </a:rPr>
              <a:t>4 </a:t>
            </a:r>
          </a:p>
          <a:p>
            <a:r>
              <a:rPr lang="en-US" b="0" i="0" dirty="0">
                <a:solidFill>
                  <a:srgbClr val="FFFFFF"/>
                </a:solidFill>
                <a:effectLst/>
                <a:latin typeface="Consolas" panose="020B0609020204030204" pitchFamily="49" charset="0"/>
              </a:rPr>
              <a:t>00:00:14,000 --&gt; 00:00:16,000 </a:t>
            </a:r>
          </a:p>
          <a:p>
            <a:r>
              <a:rPr lang="en-US" b="0" i="0" dirty="0">
                <a:solidFill>
                  <a:srgbClr val="FFFFFF"/>
                </a:solidFill>
                <a:effectLst/>
                <a:latin typeface="Consolas" panose="020B0609020204030204" pitchFamily="49" charset="0"/>
              </a:rPr>
              <a:t>Because of COVID-19, </a:t>
            </a:r>
          </a:p>
          <a:p>
            <a:endParaRPr lang="en-US" dirty="0">
              <a:solidFill>
                <a:srgbClr val="FFFFFF"/>
              </a:solidFill>
              <a:latin typeface="Consolas" panose="020B0609020204030204" pitchFamily="49" charset="0"/>
            </a:endParaRPr>
          </a:p>
          <a:p>
            <a:r>
              <a:rPr lang="en-US" b="0" i="0" dirty="0">
                <a:solidFill>
                  <a:srgbClr val="FFFFFF"/>
                </a:solidFill>
                <a:effectLst/>
                <a:latin typeface="Consolas" panose="020B0609020204030204" pitchFamily="49" charset="0"/>
              </a:rPr>
              <a:t>5 </a:t>
            </a:r>
          </a:p>
          <a:p>
            <a:r>
              <a:rPr lang="en-US" b="0" i="0" dirty="0">
                <a:solidFill>
                  <a:srgbClr val="FFFFFF"/>
                </a:solidFill>
                <a:effectLst/>
                <a:latin typeface="Consolas" panose="020B0609020204030204" pitchFamily="49" charset="0"/>
              </a:rPr>
              <a:t>00:00:16,000 --&gt; 00:00:24,000 </a:t>
            </a:r>
          </a:p>
          <a:p>
            <a:r>
              <a:rPr lang="en-US" b="0" i="0" dirty="0">
                <a:solidFill>
                  <a:srgbClr val="FFFFFF"/>
                </a:solidFill>
                <a:effectLst/>
                <a:latin typeface="Consolas" panose="020B0609020204030204" pitchFamily="49" charset="0"/>
              </a:rPr>
              <a:t>I couldn't take the Japanese language test in Belarus.</a:t>
            </a:r>
            <a:endParaRPr lang="en-US" dirty="0"/>
          </a:p>
        </p:txBody>
      </p:sp>
    </p:spTree>
    <p:extLst>
      <p:ext uri="{BB962C8B-B14F-4D97-AF65-F5344CB8AC3E}">
        <p14:creationId xmlns:p14="http://schemas.microsoft.com/office/powerpoint/2010/main" val="3430065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C527-DD88-7679-161C-3E7745D9D810}"/>
              </a:ext>
            </a:extLst>
          </p:cNvPr>
          <p:cNvSpPr>
            <a:spLocks noGrp="1"/>
          </p:cNvSpPr>
          <p:nvPr>
            <p:ph type="title"/>
          </p:nvPr>
        </p:nvSpPr>
        <p:spPr/>
        <p:txBody>
          <a:bodyPr/>
          <a:lstStyle/>
          <a:p>
            <a:r>
              <a:rPr lang="en-US" dirty="0"/>
              <a:t>Demo:</a:t>
            </a:r>
            <a:br>
              <a:rPr lang="en-US" dirty="0"/>
            </a:br>
            <a:r>
              <a:rPr lang="en-US" dirty="0" err="1"/>
              <a:t>srt</a:t>
            </a:r>
            <a:r>
              <a:rPr lang="en-US" dirty="0"/>
              <a:t> (</a:t>
            </a:r>
            <a:r>
              <a:rPr lang="en-US" dirty="0" err="1"/>
              <a:t>SubRip</a:t>
            </a:r>
            <a:r>
              <a:rPr lang="en-US" dirty="0"/>
              <a:t> Subtitle) format</a:t>
            </a:r>
          </a:p>
        </p:txBody>
      </p:sp>
      <p:sp>
        <p:nvSpPr>
          <p:cNvPr id="5" name="TextBox 4">
            <a:extLst>
              <a:ext uri="{FF2B5EF4-FFF2-40B4-BE49-F238E27FC236}">
                <a16:creationId xmlns:a16="http://schemas.microsoft.com/office/drawing/2014/main" id="{82F1CB8D-5CED-A41A-F67D-789B10006DEA}"/>
              </a:ext>
            </a:extLst>
          </p:cNvPr>
          <p:cNvSpPr txBox="1"/>
          <p:nvPr/>
        </p:nvSpPr>
        <p:spPr>
          <a:xfrm>
            <a:off x="891085" y="2133600"/>
            <a:ext cx="10409830" cy="3416320"/>
          </a:xfrm>
          <a:prstGeom prst="rect">
            <a:avLst/>
          </a:prstGeom>
          <a:noFill/>
        </p:spPr>
        <p:txBody>
          <a:bodyPr wrap="square">
            <a:spAutoFit/>
          </a:bodyPr>
          <a:lstStyle/>
          <a:p>
            <a:r>
              <a:rPr lang="en-US" sz="2400" b="0" dirty="0" err="1">
                <a:solidFill>
                  <a:srgbClr val="9CDCFE"/>
                </a:solidFill>
                <a:effectLst/>
                <a:highlight>
                  <a:srgbClr val="000000"/>
                </a:highlight>
                <a:latin typeface="Consolas" panose="020B0609020204030204" pitchFamily="49" charset="0"/>
              </a:rPr>
              <a:t>audio_file</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CDCAA"/>
                </a:solidFill>
                <a:effectLst/>
                <a:highlight>
                  <a:srgbClr val="000000"/>
                </a:highlight>
                <a:latin typeface="Consolas" panose="020B0609020204030204" pitchFamily="49" charset="0"/>
              </a:rPr>
              <a:t>open</a:t>
            </a:r>
            <a:r>
              <a:rPr lang="en-US" sz="2400" b="0" dirty="0">
                <a:solidFill>
                  <a:srgbClr val="FFFFFF"/>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"./artifacts/japanese_audio_test.mp4"</a:t>
            </a:r>
            <a:r>
              <a:rPr lang="en-US" sz="2400" b="0" dirty="0">
                <a:solidFill>
                  <a:srgbClr val="FFFFFF"/>
                </a:solidFill>
                <a:effectLst/>
                <a:highlight>
                  <a:srgbClr val="000000"/>
                </a:highlight>
                <a:latin typeface="Consolas" panose="020B0609020204030204" pitchFamily="49" charset="0"/>
              </a:rPr>
              <a:t>, </a:t>
            </a:r>
            <a:r>
              <a:rPr lang="en-US" sz="2400" b="0" dirty="0">
                <a:solidFill>
                  <a:srgbClr val="CE9178"/>
                </a:solidFill>
                <a:effectLst/>
                <a:highlight>
                  <a:srgbClr val="000000"/>
                </a:highlight>
                <a:latin typeface="Consolas" panose="020B0609020204030204" pitchFamily="49" charset="0"/>
              </a:rPr>
              <a:t>"</a:t>
            </a:r>
            <a:r>
              <a:rPr lang="en-US" sz="2400" b="0" dirty="0" err="1">
                <a:solidFill>
                  <a:srgbClr val="CE9178"/>
                </a:solidFill>
                <a:effectLst/>
                <a:highlight>
                  <a:srgbClr val="000000"/>
                </a:highlight>
                <a:latin typeface="Consolas" panose="020B0609020204030204" pitchFamily="49" charset="0"/>
              </a:rPr>
              <a:t>rb</a:t>
            </a:r>
            <a:r>
              <a:rPr lang="en-US" sz="2400" b="0" dirty="0">
                <a:solidFill>
                  <a:srgbClr val="CE9178"/>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a:t>
            </a:r>
          </a:p>
          <a:p>
            <a:br>
              <a:rPr lang="en-US" sz="2400" b="0" dirty="0">
                <a:solidFill>
                  <a:srgbClr val="FFFFFF"/>
                </a:solidFill>
                <a:effectLst/>
                <a:highlight>
                  <a:srgbClr val="000000"/>
                </a:highlight>
                <a:latin typeface="Consolas" panose="020B0609020204030204" pitchFamily="49" charset="0"/>
              </a:rPr>
            </a:br>
            <a:r>
              <a:rPr lang="en-US" sz="2400" b="0" dirty="0">
                <a:solidFill>
                  <a:srgbClr val="9CDCFE"/>
                </a:solidFill>
                <a:effectLst/>
                <a:highlight>
                  <a:srgbClr val="000000"/>
                </a:highlight>
                <a:latin typeface="Consolas" panose="020B0609020204030204" pitchFamily="49" charset="0"/>
              </a:rPr>
              <a:t>transcript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err="1">
                <a:solidFill>
                  <a:srgbClr val="9CDCFE"/>
                </a:solidFill>
                <a:effectLst/>
                <a:highlight>
                  <a:srgbClr val="000000"/>
                </a:highlight>
                <a:latin typeface="Consolas" panose="020B0609020204030204" pitchFamily="49" charset="0"/>
              </a:rPr>
              <a:t>client</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audio</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translations</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DCDCAA"/>
                </a:solidFill>
                <a:effectLst/>
                <a:highlight>
                  <a:srgbClr val="000000"/>
                </a:highlight>
                <a:latin typeface="Consolas" panose="020B0609020204030204" pitchFamily="49" charset="0"/>
              </a:rPr>
              <a:t>create</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model</a:t>
            </a:r>
            <a:r>
              <a:rPr lang="en-US" sz="2400" b="0" dirty="0">
                <a:solidFill>
                  <a:srgbClr val="D4D4D4"/>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"whisper-1"</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file</a:t>
            </a:r>
            <a:r>
              <a:rPr lang="en-US" sz="2400" b="0" dirty="0">
                <a:solidFill>
                  <a:srgbClr val="D4D4D4"/>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audio_file</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temperature</a:t>
            </a:r>
            <a:r>
              <a:rPr lang="en-US" sz="2400" b="0" dirty="0">
                <a:solidFill>
                  <a:srgbClr val="D4D4D4"/>
                </a:solidFill>
                <a:effectLst/>
                <a:highlight>
                  <a:srgbClr val="000000"/>
                </a:highlight>
                <a:latin typeface="Consolas" panose="020B0609020204030204" pitchFamily="49" charset="0"/>
              </a:rPr>
              <a:t>=</a:t>
            </a:r>
            <a:r>
              <a:rPr lang="en-US" sz="2400" b="0" dirty="0">
                <a:solidFill>
                  <a:srgbClr val="B5CEA8"/>
                </a:solidFill>
                <a:effectLst/>
                <a:highlight>
                  <a:srgbClr val="000000"/>
                </a:highlight>
                <a:latin typeface="Consolas" panose="020B0609020204030204" pitchFamily="49" charset="0"/>
              </a:rPr>
              <a:t>0</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response_format</a:t>
            </a:r>
            <a:r>
              <a:rPr lang="en-US" sz="2400" b="0" dirty="0">
                <a:solidFill>
                  <a:srgbClr val="D4D4D4"/>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a:t>
            </a:r>
            <a:r>
              <a:rPr lang="en-US" sz="2400" b="0" dirty="0" err="1">
                <a:solidFill>
                  <a:srgbClr val="CE9178"/>
                </a:solidFill>
                <a:effectLst/>
                <a:highlight>
                  <a:srgbClr val="000000"/>
                </a:highlight>
                <a:latin typeface="Consolas" panose="020B0609020204030204" pitchFamily="49" charset="0"/>
              </a:rPr>
              <a:t>srt</a:t>
            </a:r>
            <a:r>
              <a:rPr lang="en-US" sz="2400" b="0" dirty="0">
                <a:solidFill>
                  <a:srgbClr val="CE9178"/>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267668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2BE405-134E-09E3-80AD-54289851CDDA}"/>
              </a:ext>
            </a:extLst>
          </p:cNvPr>
          <p:cNvSpPr>
            <a:spLocks noGrp="1"/>
          </p:cNvSpPr>
          <p:nvPr>
            <p:ph type="title"/>
          </p:nvPr>
        </p:nvSpPr>
        <p:spPr/>
        <p:txBody>
          <a:bodyPr/>
          <a:lstStyle/>
          <a:p>
            <a:r>
              <a:rPr lang="en-US" dirty="0"/>
              <a:t>Understanding Translation</a:t>
            </a:r>
          </a:p>
        </p:txBody>
      </p:sp>
    </p:spTree>
    <p:extLst>
      <p:ext uri="{BB962C8B-B14F-4D97-AF65-F5344CB8AC3E}">
        <p14:creationId xmlns:p14="http://schemas.microsoft.com/office/powerpoint/2010/main" val="3497367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899E-1938-147A-A4BE-7C74D421D4B8}"/>
              </a:ext>
            </a:extLst>
          </p:cNvPr>
          <p:cNvSpPr>
            <a:spLocks noGrp="1"/>
          </p:cNvSpPr>
          <p:nvPr>
            <p:ph type="title"/>
          </p:nvPr>
        </p:nvSpPr>
        <p:spPr>
          <a:xfrm>
            <a:off x="1066800" y="304800"/>
            <a:ext cx="9144000" cy="1143000"/>
          </a:xfrm>
        </p:spPr>
        <p:txBody>
          <a:bodyPr/>
          <a:lstStyle/>
          <a:p>
            <a:r>
              <a:rPr lang="en-US" dirty="0" err="1"/>
              <a:t>vtt</a:t>
            </a:r>
            <a:r>
              <a:rPr lang="en-US" dirty="0"/>
              <a:t> (Web Video Text Tracks)</a:t>
            </a:r>
          </a:p>
        </p:txBody>
      </p:sp>
      <p:pic>
        <p:nvPicPr>
          <p:cNvPr id="4" name="Picture 3">
            <a:extLst>
              <a:ext uri="{FF2B5EF4-FFF2-40B4-BE49-F238E27FC236}">
                <a16:creationId xmlns:a16="http://schemas.microsoft.com/office/drawing/2014/main" id="{72924AFD-89A9-F84C-431A-746B8F9B85D2}"/>
              </a:ext>
            </a:extLst>
          </p:cNvPr>
          <p:cNvPicPr>
            <a:picLocks noChangeAspect="1"/>
          </p:cNvPicPr>
          <p:nvPr/>
        </p:nvPicPr>
        <p:blipFill>
          <a:blip r:embed="rId2"/>
          <a:stretch>
            <a:fillRect/>
          </a:stretch>
        </p:blipFill>
        <p:spPr>
          <a:xfrm>
            <a:off x="3200400" y="1750074"/>
            <a:ext cx="5791200" cy="4803126"/>
          </a:xfrm>
          <a:prstGeom prst="rect">
            <a:avLst/>
          </a:prstGeom>
        </p:spPr>
      </p:pic>
    </p:spTree>
    <p:extLst>
      <p:ext uri="{BB962C8B-B14F-4D97-AF65-F5344CB8AC3E}">
        <p14:creationId xmlns:p14="http://schemas.microsoft.com/office/powerpoint/2010/main" val="3577112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A31B49-8882-7BFB-A4C5-C2CF8D068BE5}"/>
              </a:ext>
            </a:extLst>
          </p:cNvPr>
          <p:cNvSpPr>
            <a:spLocks noGrp="1"/>
          </p:cNvSpPr>
          <p:nvPr>
            <p:ph type="title"/>
          </p:nvPr>
        </p:nvSpPr>
        <p:spPr/>
        <p:txBody>
          <a:bodyPr/>
          <a:lstStyle/>
          <a:p>
            <a:r>
              <a:rPr lang="en-US" dirty="0"/>
              <a:t>Passing the Output</a:t>
            </a:r>
          </a:p>
        </p:txBody>
      </p:sp>
    </p:spTree>
    <p:extLst>
      <p:ext uri="{BB962C8B-B14F-4D97-AF65-F5344CB8AC3E}">
        <p14:creationId xmlns:p14="http://schemas.microsoft.com/office/powerpoint/2010/main" val="1865419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EB10-8AF7-5B6D-2ED0-66BC8B751C04}"/>
              </a:ext>
            </a:extLst>
          </p:cNvPr>
          <p:cNvSpPr>
            <a:spLocks noGrp="1"/>
          </p:cNvSpPr>
          <p:nvPr>
            <p:ph type="title"/>
          </p:nvPr>
        </p:nvSpPr>
        <p:spPr/>
        <p:txBody>
          <a:bodyPr/>
          <a:lstStyle/>
          <a:p>
            <a:r>
              <a:rPr lang="en-US" dirty="0"/>
              <a:t>Feeding Generated Output to </a:t>
            </a:r>
            <a:br>
              <a:rPr lang="en-US" dirty="0"/>
            </a:br>
            <a:r>
              <a:rPr lang="en-US" dirty="0"/>
              <a:t>Something Else</a:t>
            </a:r>
          </a:p>
        </p:txBody>
      </p:sp>
      <p:grpSp>
        <p:nvGrpSpPr>
          <p:cNvPr id="3" name="Group 2">
            <a:extLst>
              <a:ext uri="{FF2B5EF4-FFF2-40B4-BE49-F238E27FC236}">
                <a16:creationId xmlns:a16="http://schemas.microsoft.com/office/drawing/2014/main" id="{3FDB8E67-DEF3-D986-69FD-DB8BFE7526DC}"/>
              </a:ext>
            </a:extLst>
          </p:cNvPr>
          <p:cNvGrpSpPr/>
          <p:nvPr/>
        </p:nvGrpSpPr>
        <p:grpSpPr>
          <a:xfrm>
            <a:off x="1338917" y="2133600"/>
            <a:ext cx="9514167" cy="3962400"/>
            <a:chOff x="76200" y="2133600"/>
            <a:chExt cx="9514167" cy="3962400"/>
          </a:xfrm>
        </p:grpSpPr>
        <p:pic>
          <p:nvPicPr>
            <p:cNvPr id="4" name="Graphic 3" descr="Call center with solid fill">
              <a:extLst>
                <a:ext uri="{FF2B5EF4-FFF2-40B4-BE49-F238E27FC236}">
                  <a16:creationId xmlns:a16="http://schemas.microsoft.com/office/drawing/2014/main" id="{6805F87A-F9D0-AA92-DEE3-CD19AB5EEB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00" y="2359746"/>
              <a:ext cx="1021264" cy="1085499"/>
            </a:xfrm>
            <a:prstGeom prst="rect">
              <a:avLst/>
            </a:prstGeom>
          </p:spPr>
        </p:pic>
        <p:sp>
          <p:nvSpPr>
            <p:cNvPr id="5" name="Rectangle 4">
              <a:extLst>
                <a:ext uri="{FF2B5EF4-FFF2-40B4-BE49-F238E27FC236}">
                  <a16:creationId xmlns:a16="http://schemas.microsoft.com/office/drawing/2014/main" id="{511C4867-EF5C-F035-6836-C8AD2D846411}"/>
                </a:ext>
              </a:extLst>
            </p:cNvPr>
            <p:cNvSpPr/>
            <p:nvPr/>
          </p:nvSpPr>
          <p:spPr>
            <a:xfrm>
              <a:off x="2629359" y="2133600"/>
              <a:ext cx="3574423" cy="1537791"/>
            </a:xfrm>
            <a:prstGeom prst="rect">
              <a:avLst/>
            </a:prstGeom>
            <a:solidFill>
              <a:schemeClr val="accent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Whisper</a:t>
              </a:r>
            </a:p>
            <a:p>
              <a:pPr algn="ctr"/>
              <a:r>
                <a:rPr lang="en-US" dirty="0"/>
                <a:t>(Speech-to-Text)</a:t>
              </a:r>
            </a:p>
          </p:txBody>
        </p:sp>
        <p:cxnSp>
          <p:nvCxnSpPr>
            <p:cNvPr id="7" name="Straight Arrow Connector 6">
              <a:extLst>
                <a:ext uri="{FF2B5EF4-FFF2-40B4-BE49-F238E27FC236}">
                  <a16:creationId xmlns:a16="http://schemas.microsoft.com/office/drawing/2014/main" id="{B53813D0-BFF9-531A-2E6E-7DDC259E34AF}"/>
                </a:ext>
              </a:extLst>
            </p:cNvPr>
            <p:cNvCxnSpPr>
              <a:cxnSpLocks/>
              <a:endCxn id="5" idx="1"/>
            </p:cNvCxnSpPr>
            <p:nvPr/>
          </p:nvCxnSpPr>
          <p:spPr>
            <a:xfrm>
              <a:off x="1097464" y="2902495"/>
              <a:ext cx="1531895"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C74A66-6236-AFCD-DC3E-DC597130312C}"/>
                </a:ext>
              </a:extLst>
            </p:cNvPr>
            <p:cNvCxnSpPr>
              <a:cxnSpLocks/>
              <a:endCxn id="15" idx="0"/>
            </p:cNvCxnSpPr>
            <p:nvPr/>
          </p:nvCxnSpPr>
          <p:spPr>
            <a:xfrm>
              <a:off x="3994693" y="3733800"/>
              <a:ext cx="0" cy="1073169"/>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Document with solid fill">
              <a:extLst>
                <a:ext uri="{FF2B5EF4-FFF2-40B4-BE49-F238E27FC236}">
                  <a16:creationId xmlns:a16="http://schemas.microsoft.com/office/drawing/2014/main" id="{371BE4A1-B3F7-DBBA-4339-279AD7C148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84061" y="4806969"/>
              <a:ext cx="1021264" cy="1085499"/>
            </a:xfrm>
            <a:prstGeom prst="rect">
              <a:avLst/>
            </a:prstGeom>
          </p:spPr>
        </p:pic>
        <p:sp>
          <p:nvSpPr>
            <p:cNvPr id="16" name="Rectangle 15">
              <a:extLst>
                <a:ext uri="{FF2B5EF4-FFF2-40B4-BE49-F238E27FC236}">
                  <a16:creationId xmlns:a16="http://schemas.microsoft.com/office/drawing/2014/main" id="{4DC3CDD7-DF29-8D02-12F1-97B768CCF690}"/>
                </a:ext>
              </a:extLst>
            </p:cNvPr>
            <p:cNvSpPr/>
            <p:nvPr/>
          </p:nvSpPr>
          <p:spPr>
            <a:xfrm>
              <a:off x="6015944" y="4558209"/>
              <a:ext cx="3574423" cy="1537791"/>
            </a:xfrm>
            <a:prstGeom prst="rect">
              <a:avLst/>
            </a:prstGeom>
            <a:solidFill>
              <a:schemeClr val="accent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Chat Completion</a:t>
              </a:r>
            </a:p>
          </p:txBody>
        </p:sp>
        <p:cxnSp>
          <p:nvCxnSpPr>
            <p:cNvPr id="17" name="Straight Arrow Connector 16">
              <a:extLst>
                <a:ext uri="{FF2B5EF4-FFF2-40B4-BE49-F238E27FC236}">
                  <a16:creationId xmlns:a16="http://schemas.microsoft.com/office/drawing/2014/main" id="{BA32AE60-2945-4501-905B-0669685F96C8}"/>
                </a:ext>
              </a:extLst>
            </p:cNvPr>
            <p:cNvCxnSpPr>
              <a:cxnSpLocks/>
              <a:endCxn id="16" idx="1"/>
            </p:cNvCxnSpPr>
            <p:nvPr/>
          </p:nvCxnSpPr>
          <p:spPr>
            <a:xfrm>
              <a:off x="4484048" y="5327105"/>
              <a:ext cx="1531895"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1985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C70D83-F949-AEF3-A9B8-7DBDB441244F}"/>
              </a:ext>
            </a:extLst>
          </p:cNvPr>
          <p:cNvSpPr>
            <a:spLocks noGrp="1"/>
          </p:cNvSpPr>
          <p:nvPr>
            <p:ph type="title"/>
          </p:nvPr>
        </p:nvSpPr>
        <p:spPr/>
        <p:txBody>
          <a:bodyPr/>
          <a:lstStyle/>
          <a:p>
            <a:r>
              <a:rPr lang="en-US" dirty="0"/>
              <a:t>Demo:</a:t>
            </a:r>
            <a:br>
              <a:rPr lang="en-US" dirty="0"/>
            </a:br>
            <a:r>
              <a:rPr lang="en-US" dirty="0"/>
              <a:t>Passing the Output</a:t>
            </a:r>
          </a:p>
        </p:txBody>
      </p:sp>
      <p:sp>
        <p:nvSpPr>
          <p:cNvPr id="3" name="TextBox 2">
            <a:extLst>
              <a:ext uri="{FF2B5EF4-FFF2-40B4-BE49-F238E27FC236}">
                <a16:creationId xmlns:a16="http://schemas.microsoft.com/office/drawing/2014/main" id="{6C4BAFF1-8196-4AEF-D39B-A07C435F7E6A}"/>
              </a:ext>
            </a:extLst>
          </p:cNvPr>
          <p:cNvSpPr txBox="1"/>
          <p:nvPr/>
        </p:nvSpPr>
        <p:spPr>
          <a:xfrm>
            <a:off x="1524000" y="1905000"/>
            <a:ext cx="9906000" cy="4801314"/>
          </a:xfrm>
          <a:prstGeom prst="rect">
            <a:avLst/>
          </a:prstGeom>
          <a:noFill/>
        </p:spPr>
        <p:txBody>
          <a:bodyPr wrap="square">
            <a:spAutoFit/>
          </a:bodyPr>
          <a:lstStyle/>
          <a:p>
            <a:r>
              <a:rPr lang="en-US" b="0" dirty="0">
                <a:solidFill>
                  <a:srgbClr val="9CDCFE"/>
                </a:solidFill>
                <a:effectLst/>
                <a:highlight>
                  <a:srgbClr val="000000"/>
                </a:highlight>
                <a:latin typeface="Consolas" panose="020B0609020204030204" pitchFamily="49" charset="0"/>
              </a:rPr>
              <a:t>response</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client</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chat</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completions</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create</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model</a:t>
            </a:r>
            <a:r>
              <a:rPr lang="en-US" b="0" dirty="0">
                <a:solidFill>
                  <a:srgbClr val="D4D4D4"/>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"gpt-4o"</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temperature</a:t>
            </a:r>
            <a:r>
              <a:rPr lang="en-US" b="0" dirty="0">
                <a:solidFill>
                  <a:srgbClr val="D4D4D4"/>
                </a:solidFill>
                <a:effectLst/>
                <a:highlight>
                  <a:srgbClr val="000000"/>
                </a:highlight>
                <a:latin typeface="Consolas" panose="020B0609020204030204" pitchFamily="49" charset="0"/>
              </a:rPr>
              <a:t>=</a:t>
            </a:r>
            <a:r>
              <a:rPr lang="en-US" b="0" dirty="0">
                <a:solidFill>
                  <a:srgbClr val="B5CEA8"/>
                </a:solidFill>
                <a:effectLst/>
                <a:highlight>
                  <a:srgbClr val="000000"/>
                </a:highlight>
                <a:latin typeface="Consolas" panose="020B0609020204030204" pitchFamily="49" charset="0"/>
              </a:rPr>
              <a:t>1</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messages</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"system"</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"content"</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"You will be given a translation of an audio file. Your task is to look at it and give me the context you think it is in."</a:t>
            </a:r>
            <a:endParaRPr lang="en-US" b="0" dirty="0">
              <a:solidFill>
                <a:srgbClr val="FFFFFF"/>
              </a:solidFill>
              <a:effectLst/>
              <a:highlight>
                <a:srgbClr val="000000"/>
              </a:highlight>
              <a:latin typeface="Consolas" panose="020B0609020204030204" pitchFamily="49" charset="0"/>
            </a:endParaRPr>
          </a:p>
          <a:p>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"role"</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"user"</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"content"</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translation</a:t>
            </a:r>
            <a:endParaRPr lang="en-US" b="0" dirty="0">
              <a:solidFill>
                <a:srgbClr val="FFFFFF"/>
              </a:solidFill>
              <a:effectLst/>
              <a:highlight>
                <a:srgbClr val="000000"/>
              </a:highlight>
              <a:latin typeface="Consolas" panose="020B0609020204030204" pitchFamily="49" charset="0"/>
            </a:endParaRPr>
          </a:p>
          <a:p>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a:t>
            </a:r>
          </a:p>
          <a:p>
            <a:br>
              <a:rPr lang="en-US" b="0" dirty="0">
                <a:solidFill>
                  <a:srgbClr val="FFFFFF"/>
                </a:solidFill>
                <a:effectLst/>
                <a:highlight>
                  <a:srgbClr val="000000"/>
                </a:highlight>
                <a:latin typeface="Consolas" panose="020B0609020204030204" pitchFamily="49" charset="0"/>
              </a:rPr>
            </a:br>
            <a:endParaRPr lang="en-US" b="0" dirty="0">
              <a:solidFill>
                <a:srgbClr val="FFFFFF"/>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2667157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BDF793-DD45-53A8-B78B-E140E0CF8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20629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EB10-8AF7-5B6D-2ED0-66BC8B751C04}"/>
              </a:ext>
            </a:extLst>
          </p:cNvPr>
          <p:cNvSpPr>
            <a:spLocks noGrp="1"/>
          </p:cNvSpPr>
          <p:nvPr>
            <p:ph type="title"/>
          </p:nvPr>
        </p:nvSpPr>
        <p:spPr/>
        <p:txBody>
          <a:bodyPr/>
          <a:lstStyle/>
          <a:p>
            <a:r>
              <a:rPr lang="en-US" dirty="0"/>
              <a:t>Whisper (Speech-to-Text) Translation</a:t>
            </a:r>
          </a:p>
        </p:txBody>
      </p:sp>
      <p:pic>
        <p:nvPicPr>
          <p:cNvPr id="4" name="Graphic 3" descr="Call center with solid fill">
            <a:extLst>
              <a:ext uri="{FF2B5EF4-FFF2-40B4-BE49-F238E27FC236}">
                <a16:creationId xmlns:a16="http://schemas.microsoft.com/office/drawing/2014/main" id="{6805F87A-F9D0-AA92-DEE3-CD19AB5EEB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81163" y="3197946"/>
            <a:ext cx="1021264" cy="1085499"/>
          </a:xfrm>
          <a:prstGeom prst="rect">
            <a:avLst/>
          </a:prstGeom>
        </p:spPr>
      </p:pic>
      <p:sp>
        <p:nvSpPr>
          <p:cNvPr id="5" name="Rectangle 4">
            <a:extLst>
              <a:ext uri="{FF2B5EF4-FFF2-40B4-BE49-F238E27FC236}">
                <a16:creationId xmlns:a16="http://schemas.microsoft.com/office/drawing/2014/main" id="{511C4867-EF5C-F035-6836-C8AD2D846411}"/>
              </a:ext>
            </a:extLst>
          </p:cNvPr>
          <p:cNvSpPr/>
          <p:nvPr/>
        </p:nvSpPr>
        <p:spPr>
          <a:xfrm>
            <a:off x="4234322" y="2971800"/>
            <a:ext cx="3574423" cy="153779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Whisper</a:t>
            </a:r>
          </a:p>
          <a:p>
            <a:pPr algn="ctr"/>
            <a:r>
              <a:rPr lang="en-US" dirty="0"/>
              <a:t>(Speech-to-Text)</a:t>
            </a:r>
          </a:p>
        </p:txBody>
      </p:sp>
      <p:cxnSp>
        <p:nvCxnSpPr>
          <p:cNvPr id="7" name="Straight Arrow Connector 6">
            <a:extLst>
              <a:ext uri="{FF2B5EF4-FFF2-40B4-BE49-F238E27FC236}">
                <a16:creationId xmlns:a16="http://schemas.microsoft.com/office/drawing/2014/main" id="{B53813D0-BFF9-531A-2E6E-7DDC259E34AF}"/>
              </a:ext>
            </a:extLst>
          </p:cNvPr>
          <p:cNvCxnSpPr>
            <a:cxnSpLocks/>
            <a:endCxn id="5" idx="1"/>
          </p:cNvCxnSpPr>
          <p:nvPr/>
        </p:nvCxnSpPr>
        <p:spPr>
          <a:xfrm>
            <a:off x="2702427" y="3740695"/>
            <a:ext cx="1531895"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Document with solid fill">
            <a:extLst>
              <a:ext uri="{FF2B5EF4-FFF2-40B4-BE49-F238E27FC236}">
                <a16:creationId xmlns:a16="http://schemas.microsoft.com/office/drawing/2014/main" id="{720C53D5-2E6F-840F-651A-841C93B703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25745" y="3197946"/>
            <a:ext cx="1021264" cy="1085499"/>
          </a:xfrm>
          <a:prstGeom prst="rect">
            <a:avLst/>
          </a:prstGeom>
        </p:spPr>
      </p:pic>
      <p:cxnSp>
        <p:nvCxnSpPr>
          <p:cNvPr id="14" name="Straight Arrow Connector 13">
            <a:extLst>
              <a:ext uri="{FF2B5EF4-FFF2-40B4-BE49-F238E27FC236}">
                <a16:creationId xmlns:a16="http://schemas.microsoft.com/office/drawing/2014/main" id="{77C74A66-6236-AFCD-DC3E-DC597130312C}"/>
              </a:ext>
            </a:extLst>
          </p:cNvPr>
          <p:cNvCxnSpPr>
            <a:cxnSpLocks/>
          </p:cNvCxnSpPr>
          <p:nvPr/>
        </p:nvCxnSpPr>
        <p:spPr>
          <a:xfrm>
            <a:off x="7893850" y="3740695"/>
            <a:ext cx="1531895"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D250319-99BA-60F1-747C-594E5B3407AB}"/>
              </a:ext>
            </a:extLst>
          </p:cNvPr>
          <p:cNvSpPr txBox="1"/>
          <p:nvPr/>
        </p:nvSpPr>
        <p:spPr>
          <a:xfrm>
            <a:off x="864348" y="4343400"/>
            <a:ext cx="2654894" cy="369332"/>
          </a:xfrm>
          <a:prstGeom prst="rect">
            <a:avLst/>
          </a:prstGeom>
          <a:noFill/>
        </p:spPr>
        <p:txBody>
          <a:bodyPr wrap="none" rtlCol="0">
            <a:spAutoFit/>
          </a:bodyPr>
          <a:lstStyle/>
          <a:p>
            <a:r>
              <a:rPr lang="en-US" dirty="0"/>
              <a:t>Any Supported Language</a:t>
            </a:r>
          </a:p>
        </p:txBody>
      </p:sp>
      <p:sp>
        <p:nvSpPr>
          <p:cNvPr id="6" name="TextBox 5">
            <a:extLst>
              <a:ext uri="{FF2B5EF4-FFF2-40B4-BE49-F238E27FC236}">
                <a16:creationId xmlns:a16="http://schemas.microsoft.com/office/drawing/2014/main" id="{A25F1653-50BE-E5F1-FA56-38BD755AEED2}"/>
              </a:ext>
            </a:extLst>
          </p:cNvPr>
          <p:cNvSpPr txBox="1"/>
          <p:nvPr/>
        </p:nvSpPr>
        <p:spPr>
          <a:xfrm>
            <a:off x="9496993" y="4343400"/>
            <a:ext cx="878767" cy="369332"/>
          </a:xfrm>
          <a:prstGeom prst="rect">
            <a:avLst/>
          </a:prstGeom>
          <a:noFill/>
        </p:spPr>
        <p:txBody>
          <a:bodyPr wrap="none" rtlCol="0">
            <a:spAutoFit/>
          </a:bodyPr>
          <a:lstStyle/>
          <a:p>
            <a:r>
              <a:rPr lang="en-US" dirty="0"/>
              <a:t>English</a:t>
            </a:r>
          </a:p>
        </p:txBody>
      </p:sp>
    </p:spTree>
    <p:extLst>
      <p:ext uri="{BB962C8B-B14F-4D97-AF65-F5344CB8AC3E}">
        <p14:creationId xmlns:p14="http://schemas.microsoft.com/office/powerpoint/2010/main" val="232374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3E62C8-1537-737F-4335-8FB3548401B5}"/>
              </a:ext>
            </a:extLst>
          </p:cNvPr>
          <p:cNvPicPr>
            <a:picLocks noChangeAspect="1"/>
          </p:cNvPicPr>
          <p:nvPr/>
        </p:nvPicPr>
        <p:blipFill>
          <a:blip r:embed="rId3"/>
          <a:stretch>
            <a:fillRect/>
          </a:stretch>
        </p:blipFill>
        <p:spPr>
          <a:xfrm>
            <a:off x="472374" y="1262191"/>
            <a:ext cx="11247253" cy="4333619"/>
          </a:xfrm>
          <a:prstGeom prst="rect">
            <a:avLst/>
          </a:prstGeom>
        </p:spPr>
      </p:pic>
    </p:spTree>
    <p:extLst>
      <p:ext uri="{BB962C8B-B14F-4D97-AF65-F5344CB8AC3E}">
        <p14:creationId xmlns:p14="http://schemas.microsoft.com/office/powerpoint/2010/main" val="303069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8AC906-72BD-CB84-1BB6-7C6124F141A2}"/>
              </a:ext>
            </a:extLst>
          </p:cNvPr>
          <p:cNvPicPr>
            <a:picLocks noChangeAspect="1"/>
          </p:cNvPicPr>
          <p:nvPr/>
        </p:nvPicPr>
        <p:blipFill>
          <a:blip r:embed="rId3"/>
          <a:stretch>
            <a:fillRect/>
          </a:stretch>
        </p:blipFill>
        <p:spPr>
          <a:xfrm>
            <a:off x="424932" y="1571856"/>
            <a:ext cx="11342137" cy="3914543"/>
          </a:xfrm>
          <a:prstGeom prst="rect">
            <a:avLst/>
          </a:prstGeom>
        </p:spPr>
      </p:pic>
    </p:spTree>
    <p:extLst>
      <p:ext uri="{BB962C8B-B14F-4D97-AF65-F5344CB8AC3E}">
        <p14:creationId xmlns:p14="http://schemas.microsoft.com/office/powerpoint/2010/main" val="208742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11A896-2B8F-F413-3B90-971F84E2E48F}"/>
              </a:ext>
            </a:extLst>
          </p:cNvPr>
          <p:cNvPicPr>
            <a:picLocks noChangeAspect="1"/>
          </p:cNvPicPr>
          <p:nvPr/>
        </p:nvPicPr>
        <p:blipFill>
          <a:blip r:embed="rId3"/>
          <a:stretch>
            <a:fillRect/>
          </a:stretch>
        </p:blipFill>
        <p:spPr>
          <a:xfrm>
            <a:off x="321199" y="2609952"/>
            <a:ext cx="11549603" cy="1733448"/>
          </a:xfrm>
          <a:prstGeom prst="rect">
            <a:avLst/>
          </a:prstGeom>
        </p:spPr>
      </p:pic>
    </p:spTree>
    <p:extLst>
      <p:ext uri="{BB962C8B-B14F-4D97-AF65-F5344CB8AC3E}">
        <p14:creationId xmlns:p14="http://schemas.microsoft.com/office/powerpoint/2010/main" val="647092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39EF-CC3C-FC9D-63A5-8A78101DFBDD}"/>
              </a:ext>
            </a:extLst>
          </p:cNvPr>
          <p:cNvSpPr>
            <a:spLocks noGrp="1"/>
          </p:cNvSpPr>
          <p:nvPr>
            <p:ph type="title"/>
          </p:nvPr>
        </p:nvSpPr>
        <p:spPr/>
        <p:txBody>
          <a:bodyPr/>
          <a:lstStyle/>
          <a:p>
            <a:r>
              <a:rPr lang="en-US" dirty="0"/>
              <a:t>Translation Request</a:t>
            </a:r>
          </a:p>
        </p:txBody>
      </p:sp>
    </p:spTree>
    <p:extLst>
      <p:ext uri="{BB962C8B-B14F-4D97-AF65-F5344CB8AC3E}">
        <p14:creationId xmlns:p14="http://schemas.microsoft.com/office/powerpoint/2010/main" val="253221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D2B7C1-DC1B-E699-BAB8-7D6D1C03D03E}"/>
              </a:ext>
            </a:extLst>
          </p:cNvPr>
          <p:cNvPicPr>
            <a:picLocks noChangeAspect="1"/>
          </p:cNvPicPr>
          <p:nvPr/>
        </p:nvPicPr>
        <p:blipFill>
          <a:blip r:embed="rId3"/>
          <a:stretch>
            <a:fillRect/>
          </a:stretch>
        </p:blipFill>
        <p:spPr>
          <a:xfrm>
            <a:off x="2143619" y="305190"/>
            <a:ext cx="7904762" cy="6247619"/>
          </a:xfrm>
          <a:prstGeom prst="rect">
            <a:avLst/>
          </a:prstGeom>
        </p:spPr>
      </p:pic>
    </p:spTree>
    <p:extLst>
      <p:ext uri="{BB962C8B-B14F-4D97-AF65-F5344CB8AC3E}">
        <p14:creationId xmlns:p14="http://schemas.microsoft.com/office/powerpoint/2010/main" val="238131948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25925</TotalTime>
  <Words>1061</Words>
  <Application>Microsoft Office PowerPoint</Application>
  <PresentationFormat>Widescreen</PresentationFormat>
  <Paragraphs>131</Paragraphs>
  <Slides>34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Candara</vt:lpstr>
      <vt:lpstr>Consolas</vt:lpstr>
      <vt:lpstr>Tech Computer 16x9</vt:lpstr>
      <vt:lpstr>Working with Audio Part 4 Whisper (Translation)</vt:lpstr>
      <vt:lpstr>What We Will Cover</vt:lpstr>
      <vt:lpstr>Understanding Translation</vt:lpstr>
      <vt:lpstr>Whisper (Speech-to-Text) Translation</vt:lpstr>
      <vt:lpstr>PowerPoint Presentation</vt:lpstr>
      <vt:lpstr>PowerPoint Presentation</vt:lpstr>
      <vt:lpstr>PowerPoint Presentation</vt:lpstr>
      <vt:lpstr>Translation Request</vt:lpstr>
      <vt:lpstr>PowerPoint Presentation</vt:lpstr>
      <vt:lpstr>Demo: Simple Translation</vt:lpstr>
      <vt:lpstr>Temperature</vt:lpstr>
      <vt:lpstr>PowerPoint Presentation</vt:lpstr>
      <vt:lpstr>Temperature Examples</vt:lpstr>
      <vt:lpstr>Demo: Using Temperature</vt:lpstr>
      <vt:lpstr>PowerPoint Presentation</vt:lpstr>
      <vt:lpstr>Membership has its privileges</vt:lpstr>
      <vt:lpstr>https://www.youtube.com/@AINewsFresh</vt:lpstr>
      <vt:lpstr>Segments and Words</vt:lpstr>
      <vt:lpstr>PowerPoint Presentation</vt:lpstr>
      <vt:lpstr>PowerPoint Presentation</vt:lpstr>
      <vt:lpstr>Segment Example</vt:lpstr>
      <vt:lpstr>Demo: Segment Timestamps</vt:lpstr>
      <vt:lpstr>Why Segments?</vt:lpstr>
      <vt:lpstr>Response Formats</vt:lpstr>
      <vt:lpstr>verbose_json</vt:lpstr>
      <vt:lpstr>text</vt:lpstr>
      <vt:lpstr>Demo: text format</vt:lpstr>
      <vt:lpstr>srt (SubRip Subtitle)</vt:lpstr>
      <vt:lpstr>Demo: srt (SubRip Subtitle) format</vt:lpstr>
      <vt:lpstr>vtt (Web Video Text Tracks)</vt:lpstr>
      <vt:lpstr>Passing the Output</vt:lpstr>
      <vt:lpstr>Feeding Generated Output to  Something Else</vt:lpstr>
      <vt:lpstr>Demo: Passing the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Zain Naboulsi</cp:lastModifiedBy>
  <cp:revision>8</cp:revision>
  <dcterms:created xsi:type="dcterms:W3CDTF">2024-02-05T00:50:55Z</dcterms:created>
  <dcterms:modified xsi:type="dcterms:W3CDTF">2024-07-31T03:53:58Z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