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85" r:id="rId3"/>
    <p:sldId id="287" r:id="rId4"/>
    <p:sldId id="273" r:id="rId5"/>
    <p:sldId id="279" r:id="rId6"/>
    <p:sldId id="290" r:id="rId7"/>
    <p:sldId id="286" r:id="rId8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6"/>
    <p:restoredTop sz="89372"/>
  </p:normalViewPr>
  <p:slideViewPr>
    <p:cSldViewPr snapToGrid="0" snapToObjects="1">
      <p:cViewPr>
        <p:scale>
          <a:sx n="95" d="100"/>
          <a:sy n="95" d="100"/>
        </p:scale>
        <p:origin x="480" y="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25A8-77E3-C54F-90C4-EBEE0D3A41F8}" type="datetimeFigureOut">
              <a:rPr lang="en-CH" smtClean="0"/>
              <a:t>05.10.21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AC08A-6937-7149-99E2-22EC5F024C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161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2DEC-929C-4A48-AF42-87AAED40B92E}" type="datetimeFigureOut">
              <a:rPr lang="en-CH" smtClean="0"/>
              <a:t>05.10.21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DCF5-AE3B-8B4E-990E-BDC338C191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791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2DEC-929C-4A48-AF42-87AAED40B92E}" type="datetimeFigureOut">
              <a:rPr lang="en-CH" smtClean="0"/>
              <a:t>05.10.21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DCF5-AE3B-8B4E-990E-BDC338C191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759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2DEC-929C-4A48-AF42-87AAED40B92E}" type="datetimeFigureOut">
              <a:rPr lang="en-CH" smtClean="0"/>
              <a:t>05.10.21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DCF5-AE3B-8B4E-990E-BDC338C191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374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2DEC-929C-4A48-AF42-87AAED40B92E}" type="datetimeFigureOut">
              <a:rPr lang="en-CH" smtClean="0"/>
              <a:t>05.10.21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DCF5-AE3B-8B4E-990E-BDC338C191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654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2DEC-929C-4A48-AF42-87AAED40B92E}" type="datetimeFigureOut">
              <a:rPr lang="en-CH" smtClean="0"/>
              <a:t>05.10.21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DCF5-AE3B-8B4E-990E-BDC338C191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670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2DEC-929C-4A48-AF42-87AAED40B92E}" type="datetimeFigureOut">
              <a:rPr lang="en-CH" smtClean="0"/>
              <a:t>05.10.21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DCF5-AE3B-8B4E-990E-BDC338C191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914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2DEC-929C-4A48-AF42-87AAED40B92E}" type="datetimeFigureOut">
              <a:rPr lang="en-CH" smtClean="0"/>
              <a:t>05.10.21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DCF5-AE3B-8B4E-990E-BDC338C191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924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2DEC-929C-4A48-AF42-87AAED40B92E}" type="datetimeFigureOut">
              <a:rPr lang="en-CH" smtClean="0"/>
              <a:t>05.10.21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DCF5-AE3B-8B4E-990E-BDC338C191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839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2DEC-929C-4A48-AF42-87AAED40B92E}" type="datetimeFigureOut">
              <a:rPr lang="en-CH" smtClean="0"/>
              <a:t>05.10.21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DCF5-AE3B-8B4E-990E-BDC338C191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372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2DEC-929C-4A48-AF42-87AAED40B92E}" type="datetimeFigureOut">
              <a:rPr lang="en-CH" smtClean="0"/>
              <a:t>05.10.21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DCF5-AE3B-8B4E-990E-BDC338C191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27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2DEC-929C-4A48-AF42-87AAED40B92E}" type="datetimeFigureOut">
              <a:rPr lang="en-CH" smtClean="0"/>
              <a:t>05.10.21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DCF5-AE3B-8B4E-990E-BDC338C191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68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2DEC-929C-4A48-AF42-87AAED40B92E}" type="datetimeFigureOut">
              <a:rPr lang="en-CH" smtClean="0"/>
              <a:t>05.10.21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DCF5-AE3B-8B4E-990E-BDC338C191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3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8B71-3F4D-2247-91D6-44F9147E4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4" y="1041402"/>
            <a:ext cx="9144000" cy="2387602"/>
          </a:xfrm>
        </p:spPr>
        <p:txBody>
          <a:bodyPr/>
          <a:lstStyle/>
          <a:p>
            <a:r>
              <a:rPr lang="en-CH" dirty="0">
                <a:solidFill>
                  <a:schemeClr val="accent1">
                    <a:lumMod val="50000"/>
                  </a:schemeClr>
                </a:solidFill>
              </a:rPr>
              <a:t>Convergence V.01</a:t>
            </a:r>
          </a:p>
        </p:txBody>
      </p:sp>
    </p:spTree>
    <p:extLst>
      <p:ext uri="{BB962C8B-B14F-4D97-AF65-F5344CB8AC3E}">
        <p14:creationId xmlns:p14="http://schemas.microsoft.com/office/powerpoint/2010/main" val="18872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A889E-9B66-8444-A958-4AC4EB96A5AC}"/>
              </a:ext>
            </a:extLst>
          </p:cNvPr>
          <p:cNvSpPr txBox="1"/>
          <p:nvPr/>
        </p:nvSpPr>
        <p:spPr>
          <a:xfrm>
            <a:off x="4826131" y="463194"/>
            <a:ext cx="234109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/>
              <a:t>Convergence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D7A48C-C647-904A-9EF1-DBA0D0A2860E}"/>
              </a:ext>
            </a:extLst>
          </p:cNvPr>
          <p:cNvSpPr/>
          <p:nvPr/>
        </p:nvSpPr>
        <p:spPr>
          <a:xfrm>
            <a:off x="2183021" y="1248765"/>
            <a:ext cx="2347415" cy="4776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2" dirty="0">
                <a:solidFill>
                  <a:sysClr val="windowText" lastClr="000000"/>
                </a:solidFill>
              </a:rPr>
              <a:t>Auditory Reality Discrimination </a:t>
            </a:r>
          </a:p>
          <a:p>
            <a:pPr algn="ctr"/>
            <a:endParaRPr lang="en-GB" sz="1202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487819-66C5-3D47-851B-CFD8281E7A1F}"/>
              </a:ext>
            </a:extLst>
          </p:cNvPr>
          <p:cNvSpPr/>
          <p:nvPr/>
        </p:nvSpPr>
        <p:spPr>
          <a:xfrm>
            <a:off x="4841948" y="1248765"/>
            <a:ext cx="2347415" cy="4776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Visual Reality Discrimination </a:t>
            </a:r>
          </a:p>
          <a:p>
            <a:pPr algn="ctr"/>
            <a:endParaRPr lang="en-GB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DE14F-8007-C04B-B9C9-7B33FB59F5D5}"/>
              </a:ext>
            </a:extLst>
          </p:cNvPr>
          <p:cNvSpPr/>
          <p:nvPr/>
        </p:nvSpPr>
        <p:spPr>
          <a:xfrm>
            <a:off x="7500870" y="1248765"/>
            <a:ext cx="2347415" cy="4776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Feedback Fantasy </a:t>
            </a:r>
          </a:p>
          <a:p>
            <a:pPr algn="ctr"/>
            <a:endParaRPr lang="en-GB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8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A889E-9B66-8444-A958-4AC4EB96A5AC}"/>
              </a:ext>
            </a:extLst>
          </p:cNvPr>
          <p:cNvSpPr txBox="1"/>
          <p:nvPr/>
        </p:nvSpPr>
        <p:spPr>
          <a:xfrm>
            <a:off x="3118066" y="553236"/>
            <a:ext cx="436831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Auditory Reality Discrimination Instructions: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DDC7B-9C53-8F40-8FE0-272AB772F93D}"/>
              </a:ext>
            </a:extLst>
          </p:cNvPr>
          <p:cNvSpPr/>
          <p:nvPr/>
        </p:nvSpPr>
        <p:spPr>
          <a:xfrm>
            <a:off x="3002515" y="1420215"/>
            <a:ext cx="2347415" cy="4776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 the following task you will hear the sound of noise.</a:t>
            </a:r>
          </a:p>
          <a:p>
            <a:pPr algn="ctr"/>
            <a:r>
              <a:rPr lang="en-GB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ctr"/>
            <a:endParaRPr lang="en-GB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sz="1202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(play noise.mp3)</a:t>
            </a:r>
          </a:p>
          <a:p>
            <a:pPr algn="ctr"/>
            <a:endParaRPr lang="en-GB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Underlying the noise you will also be presented with this short melody.</a:t>
            </a:r>
          </a:p>
          <a:p>
            <a:pPr algn="ctr"/>
            <a:endParaRPr lang="en-GB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sz="1202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(play melody.mp3)</a:t>
            </a:r>
            <a:endParaRPr lang="en-CH" sz="1202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D7A48C-C647-904A-9EF1-DBA0D0A2860E}"/>
              </a:ext>
            </a:extLst>
          </p:cNvPr>
          <p:cNvSpPr/>
          <p:nvPr/>
        </p:nvSpPr>
        <p:spPr>
          <a:xfrm>
            <a:off x="479951" y="1420215"/>
            <a:ext cx="2347415" cy="4776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2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Auditory Reality Discrimination</a:t>
            </a:r>
          </a:p>
          <a:p>
            <a:pPr algn="ctr"/>
            <a:endParaRPr lang="en-GB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 is a test to measure </a:t>
            </a:r>
          </a:p>
          <a:p>
            <a:pPr algn="ctr"/>
            <a:r>
              <a:rPr lang="en-GB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your auditory fantasy proneness. </a:t>
            </a:r>
          </a:p>
          <a:p>
            <a:pPr algn="ctr"/>
            <a:endParaRPr lang="en-GB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…</a:t>
            </a:r>
          </a:p>
          <a:p>
            <a:pPr algn="ctr"/>
            <a:endParaRPr lang="en-GB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Please wear good headphones for the test. </a:t>
            </a:r>
          </a:p>
          <a:p>
            <a:pPr algn="ctr"/>
            <a:endParaRPr lang="en-GB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33748-53B7-E143-9997-820F33F0879E}"/>
              </a:ext>
            </a:extLst>
          </p:cNvPr>
          <p:cNvSpPr/>
          <p:nvPr/>
        </p:nvSpPr>
        <p:spPr>
          <a:xfrm>
            <a:off x="5525073" y="1420215"/>
            <a:ext cx="2347415" cy="4776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melody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will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be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mixed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with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noise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 different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loudness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</a:t>
            </a:r>
          </a:p>
          <a:p>
            <a:pPr algn="ctr"/>
            <a:endParaRPr lang="de-CH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several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trials,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your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task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is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to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decide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whether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you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hear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think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you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hear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melody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noise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</a:t>
            </a:r>
          </a:p>
          <a:p>
            <a:pPr algn="ctr"/>
            <a:endParaRPr lang="de-CH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de-CH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Try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it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here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</a:p>
          <a:p>
            <a:pPr algn="ctr"/>
            <a:endParaRPr lang="de-CH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CH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br>
              <a:rPr lang="en-CH" sz="1202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CH" sz="1202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(play Stim_0.mp3)</a:t>
            </a:r>
          </a:p>
          <a:p>
            <a:pPr algn="ctr"/>
            <a:endParaRPr lang="en-CH" sz="1202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Was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there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melody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noise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?</a:t>
            </a:r>
          </a:p>
          <a:p>
            <a:pPr algn="ctr"/>
            <a:endParaRPr lang="de-CH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de-CH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CH" sz="1202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CH" sz="1202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CH" sz="1202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CH" sz="1202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CH" sz="1202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1C6C2-1CD3-AA4C-ABE0-8DEF55032515}"/>
              </a:ext>
            </a:extLst>
          </p:cNvPr>
          <p:cNvSpPr/>
          <p:nvPr/>
        </p:nvSpPr>
        <p:spPr>
          <a:xfrm>
            <a:off x="3906589" y="5585996"/>
            <a:ext cx="53925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80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9DB89-278F-724D-81F1-BE2C44972639}"/>
              </a:ext>
            </a:extLst>
          </p:cNvPr>
          <p:cNvSpPr/>
          <p:nvPr/>
        </p:nvSpPr>
        <p:spPr>
          <a:xfrm>
            <a:off x="965453" y="5585996"/>
            <a:ext cx="137641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80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Let’s Go!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E1162F-AB0E-034C-89B4-79F427CA4310}"/>
              </a:ext>
            </a:extLst>
          </p:cNvPr>
          <p:cNvSpPr/>
          <p:nvPr/>
        </p:nvSpPr>
        <p:spPr>
          <a:xfrm>
            <a:off x="5826374" y="5113518"/>
            <a:ext cx="53925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80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37C0F-5FCA-2B4A-B0AE-AB6DBF2119A4}"/>
              </a:ext>
            </a:extLst>
          </p:cNvPr>
          <p:cNvSpPr/>
          <p:nvPr/>
        </p:nvSpPr>
        <p:spPr>
          <a:xfrm>
            <a:off x="7009451" y="5104080"/>
            <a:ext cx="53925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80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39F673-8CC4-6848-9106-89ABB320B637}"/>
              </a:ext>
            </a:extLst>
          </p:cNvPr>
          <p:cNvSpPr/>
          <p:nvPr/>
        </p:nvSpPr>
        <p:spPr>
          <a:xfrm>
            <a:off x="3488013" y="3032771"/>
            <a:ext cx="137641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80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Play Noise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8FE4EE-C99B-AB4E-9ED3-7D6C9D2FEF86}"/>
              </a:ext>
            </a:extLst>
          </p:cNvPr>
          <p:cNvSpPr/>
          <p:nvPr/>
        </p:nvSpPr>
        <p:spPr>
          <a:xfrm>
            <a:off x="3242302" y="4657319"/>
            <a:ext cx="186782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PLAY MELODY</a:t>
            </a:r>
            <a:endParaRPr lang="en-CH" sz="180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F32C1-A9F7-9449-AF79-797C8DC29393}"/>
              </a:ext>
            </a:extLst>
          </p:cNvPr>
          <p:cNvSpPr/>
          <p:nvPr/>
        </p:nvSpPr>
        <p:spPr>
          <a:xfrm>
            <a:off x="5764866" y="3490755"/>
            <a:ext cx="186782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</a:t>
            </a:r>
            <a:endParaRPr lang="en-CH" sz="180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3B3B0-A4CC-D442-B1C8-AFFFBF649433}"/>
              </a:ext>
            </a:extLst>
          </p:cNvPr>
          <p:cNvSpPr/>
          <p:nvPr/>
        </p:nvSpPr>
        <p:spPr>
          <a:xfrm>
            <a:off x="8128374" y="1420215"/>
            <a:ext cx="2347415" cy="4776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When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you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made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your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decision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please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also rate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your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confidence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into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202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decision</a:t>
            </a:r>
            <a:r>
              <a:rPr lang="de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</a:p>
          <a:p>
            <a:pPr algn="ctr"/>
            <a:endParaRPr lang="de-CH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de-CH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CH" sz="1202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CH" sz="1202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CH" sz="1202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CH" sz="1202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CH" sz="1202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921D6-9C0A-6E4C-AD7A-ED4A09646777}"/>
              </a:ext>
            </a:extLst>
          </p:cNvPr>
          <p:cNvSpPr/>
          <p:nvPr/>
        </p:nvSpPr>
        <p:spPr>
          <a:xfrm>
            <a:off x="8012888" y="5585996"/>
            <a:ext cx="257838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80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Ok, am ready to start!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35AA54-4F58-6249-8FEC-A07C4A2835E4}"/>
              </a:ext>
            </a:extLst>
          </p:cNvPr>
          <p:cNvSpPr txBox="1"/>
          <p:nvPr/>
        </p:nvSpPr>
        <p:spPr>
          <a:xfrm>
            <a:off x="7632693" y="3526733"/>
            <a:ext cx="3315307" cy="120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</a:t>
            </a:r>
            <a:r>
              <a:rPr lang="en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onfidence:</a:t>
            </a:r>
          </a:p>
          <a:p>
            <a:pPr algn="ctr"/>
            <a:endParaRPr lang="en-CH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CH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CH" sz="1202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unsure 	 	sure</a:t>
            </a:r>
          </a:p>
          <a:p>
            <a:endParaRPr lang="en-CH" sz="1202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719FC015-E358-854B-9DD7-B63C35E1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136" y="3950606"/>
            <a:ext cx="1920976" cy="3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1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ackground pattern&#10;&#10;Description automatically generated">
            <a:extLst>
              <a:ext uri="{FF2B5EF4-FFF2-40B4-BE49-F238E27FC236}">
                <a16:creationId xmlns:a16="http://schemas.microsoft.com/office/drawing/2014/main" id="{B1F240B3-82DD-3E42-9175-517960A0F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34243" y="2173782"/>
            <a:ext cx="4813072" cy="25104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E27FE5-CC50-7940-BBFB-BBD6CC1080C5}"/>
              </a:ext>
            </a:extLst>
          </p:cNvPr>
          <p:cNvSpPr/>
          <p:nvPr/>
        </p:nvSpPr>
        <p:spPr>
          <a:xfrm>
            <a:off x="3585557" y="1022470"/>
            <a:ext cx="2510443" cy="4813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8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E1651-D700-434E-8B7D-7EBE8AA98D91}"/>
              </a:ext>
            </a:extLst>
          </p:cNvPr>
          <p:cNvSpPr txBox="1"/>
          <p:nvPr/>
        </p:nvSpPr>
        <p:spPr>
          <a:xfrm>
            <a:off x="3811235" y="1544799"/>
            <a:ext cx="2118465" cy="1757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202" dirty="0"/>
              <a:t>Is the melody there? </a:t>
            </a:r>
          </a:p>
          <a:p>
            <a:pPr algn="ctr"/>
            <a:endParaRPr lang="en-CH" sz="1202" dirty="0"/>
          </a:p>
          <a:p>
            <a:pPr algn="ctr"/>
            <a:endParaRPr lang="en-CH" sz="1202" dirty="0"/>
          </a:p>
          <a:p>
            <a:pPr algn="ctr"/>
            <a:endParaRPr lang="en-CH" sz="1202" dirty="0"/>
          </a:p>
          <a:p>
            <a:pPr algn="ctr"/>
            <a:endParaRPr lang="en-CH" sz="1202" dirty="0"/>
          </a:p>
          <a:p>
            <a:pPr algn="ctr"/>
            <a:endParaRPr lang="en-CH" sz="1202" dirty="0"/>
          </a:p>
          <a:p>
            <a:pPr algn="ctr"/>
            <a:endParaRPr lang="en-CH" sz="1202" dirty="0"/>
          </a:p>
          <a:p>
            <a:pPr algn="ctr"/>
            <a:r>
              <a:rPr lang="en-CH" sz="1202" dirty="0"/>
              <a:t>Yes	No</a:t>
            </a:r>
          </a:p>
          <a:p>
            <a:endParaRPr lang="en-CH" sz="1202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68CEC-466F-BB49-A807-776BC92A49EC}"/>
              </a:ext>
            </a:extLst>
          </p:cNvPr>
          <p:cNvSpPr txBox="1"/>
          <p:nvPr/>
        </p:nvSpPr>
        <p:spPr>
          <a:xfrm>
            <a:off x="2453008" y="291304"/>
            <a:ext cx="4920834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/>
              <a:t>User Interface Auditory Reality Discrimination Task</a:t>
            </a:r>
          </a:p>
          <a:p>
            <a:endParaRPr lang="en-CH" sz="180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026ED-57F1-D946-84A6-96FDE4C9A6E1}"/>
              </a:ext>
            </a:extLst>
          </p:cNvPr>
          <p:cNvSpPr txBox="1"/>
          <p:nvPr/>
        </p:nvSpPr>
        <p:spPr>
          <a:xfrm>
            <a:off x="3212814" y="3586873"/>
            <a:ext cx="3315307" cy="1387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2" dirty="0"/>
          </a:p>
          <a:p>
            <a:pPr algn="ctr"/>
            <a:r>
              <a:rPr lang="en-US" sz="1202" dirty="0"/>
              <a:t>C</a:t>
            </a:r>
            <a:r>
              <a:rPr lang="en-CH" sz="1202" dirty="0"/>
              <a:t>onfidence:</a:t>
            </a:r>
          </a:p>
          <a:p>
            <a:pPr algn="ctr"/>
            <a:endParaRPr lang="en-CH" sz="1202" dirty="0"/>
          </a:p>
          <a:p>
            <a:pPr algn="ctr"/>
            <a:endParaRPr lang="en-CH" sz="1202" dirty="0"/>
          </a:p>
          <a:p>
            <a:pPr algn="ctr"/>
            <a:endParaRPr lang="en-CH" sz="1202" dirty="0"/>
          </a:p>
          <a:p>
            <a:pPr algn="ctr"/>
            <a:r>
              <a:rPr lang="en-CH" sz="1202" dirty="0"/>
              <a:t>unsure 	 	sure</a:t>
            </a:r>
          </a:p>
          <a:p>
            <a:endParaRPr lang="en-CH" sz="1202" dirty="0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98F0555B-3ED6-EA43-9542-6807B88B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81" y="4154103"/>
            <a:ext cx="1920976" cy="352585"/>
          </a:xfrm>
          <a:prstGeom prst="rect">
            <a:avLst/>
          </a:prstGeom>
        </p:spPr>
      </p:pic>
      <p:pic>
        <p:nvPicPr>
          <p:cNvPr id="17" name="Picture 16" descr="A picture containing arrow&#10;&#10;Description automatically generated">
            <a:extLst>
              <a:ext uri="{FF2B5EF4-FFF2-40B4-BE49-F238E27FC236}">
                <a16:creationId xmlns:a16="http://schemas.microsoft.com/office/drawing/2014/main" id="{76D74DA5-9BE5-B746-9D54-39055AAFF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821" y="1992933"/>
            <a:ext cx="1097294" cy="730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1D9DDDD-E0BE-3541-B16C-9E377F6F9690}"/>
              </a:ext>
            </a:extLst>
          </p:cNvPr>
          <p:cNvSpPr/>
          <p:nvPr/>
        </p:nvSpPr>
        <p:spPr>
          <a:xfrm>
            <a:off x="4622666" y="5311887"/>
            <a:ext cx="438736" cy="2198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2" dirty="0"/>
              <a:t>OK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2927C9-AA95-0742-8F05-A60A9BA4209F}"/>
              </a:ext>
            </a:extLst>
          </p:cNvPr>
          <p:cNvSpPr txBox="1"/>
          <p:nvPr/>
        </p:nvSpPr>
        <p:spPr>
          <a:xfrm>
            <a:off x="6864440" y="5486923"/>
            <a:ext cx="44598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/>
              <a:t>Some smoothy groovy blurred background ^^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8EDDE3-5078-EF4D-BE7E-A09A87758701}"/>
              </a:ext>
            </a:extLst>
          </p:cNvPr>
          <p:cNvSpPr txBox="1"/>
          <p:nvPr/>
        </p:nvSpPr>
        <p:spPr>
          <a:xfrm>
            <a:off x="7521263" y="2237297"/>
            <a:ext cx="242938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/>
              <a:t>Autoplay after 1 Second</a:t>
            </a:r>
          </a:p>
        </p:txBody>
      </p:sp>
    </p:spTree>
    <p:extLst>
      <p:ext uri="{BB962C8B-B14F-4D97-AF65-F5344CB8AC3E}">
        <p14:creationId xmlns:p14="http://schemas.microsoft.com/office/powerpoint/2010/main" val="102972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B01317-BA00-1A4F-B63A-A08A87C2FAC1}"/>
              </a:ext>
            </a:extLst>
          </p:cNvPr>
          <p:cNvSpPr txBox="1"/>
          <p:nvPr/>
        </p:nvSpPr>
        <p:spPr>
          <a:xfrm>
            <a:off x="1042235" y="166839"/>
            <a:ext cx="2651314" cy="83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2" b="1" dirty="0"/>
              <a:t>Stimulus Value Criteria 1: </a:t>
            </a:r>
          </a:p>
          <a:p>
            <a:r>
              <a:rPr lang="en-CH" sz="1202" dirty="0"/>
              <a:t>Random Decision:</a:t>
            </a:r>
          </a:p>
          <a:p>
            <a:r>
              <a:rPr lang="en-CH" sz="1202" dirty="0"/>
              <a:t>33% = Noise only (-infDB) </a:t>
            </a:r>
          </a:p>
          <a:p>
            <a:r>
              <a:rPr lang="en-CH" sz="1202" dirty="0"/>
              <a:t>66% = Melody (-xDB)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AF3BF-8EA1-AD43-8829-4D61F647327E}"/>
              </a:ext>
            </a:extLst>
          </p:cNvPr>
          <p:cNvSpPr txBox="1"/>
          <p:nvPr/>
        </p:nvSpPr>
        <p:spPr>
          <a:xfrm>
            <a:off x="2979593" y="162448"/>
            <a:ext cx="1794915" cy="1017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202" b="1" dirty="0"/>
              <a:t>Stimulus Value Criteria 2:</a:t>
            </a:r>
            <a:br>
              <a:rPr lang="en-CH" sz="1202" dirty="0"/>
            </a:br>
            <a:r>
              <a:rPr lang="en-CH" sz="1202" dirty="0"/>
              <a:t>Participant Decision:</a:t>
            </a:r>
            <a:br>
              <a:rPr lang="en-CH" sz="1202" dirty="0"/>
            </a:br>
            <a:r>
              <a:rPr lang="en-CH" sz="1202" dirty="0"/>
              <a:t>Yes   =&gt;    -  1 DB</a:t>
            </a:r>
          </a:p>
          <a:p>
            <a:pPr algn="ctr"/>
            <a:r>
              <a:rPr lang="en-CH" sz="1202" dirty="0"/>
              <a:t>No    =&gt;    + 1 DB</a:t>
            </a:r>
          </a:p>
          <a:p>
            <a:pPr algn="ctr"/>
            <a:endParaRPr lang="en-CH" sz="1202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A2B05-4E95-1C48-92F2-119042366078}"/>
              </a:ext>
            </a:extLst>
          </p:cNvPr>
          <p:cNvSpPr txBox="1"/>
          <p:nvPr/>
        </p:nvSpPr>
        <p:spPr>
          <a:xfrm>
            <a:off x="2623405" y="1533141"/>
            <a:ext cx="76681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/>
              <a:t>-infDB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E739A-5703-CD4A-943D-BEA3260BC441}"/>
              </a:ext>
            </a:extLst>
          </p:cNvPr>
          <p:cNvSpPr txBox="1"/>
          <p:nvPr/>
        </p:nvSpPr>
        <p:spPr>
          <a:xfrm>
            <a:off x="2522304" y="3913312"/>
            <a:ext cx="75693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/>
              <a:t>-10DB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143F7B-CFB0-A24D-A56B-2DB523E998E5}"/>
              </a:ext>
            </a:extLst>
          </p:cNvPr>
          <p:cNvCxnSpPr>
            <a:cxnSpLocks/>
          </p:cNvCxnSpPr>
          <p:nvPr/>
        </p:nvCxnSpPr>
        <p:spPr>
          <a:xfrm flipV="1">
            <a:off x="1565191" y="1832287"/>
            <a:ext cx="1016924" cy="967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49EC9C-51B2-8048-83D3-C1F37E3E63C1}"/>
              </a:ext>
            </a:extLst>
          </p:cNvPr>
          <p:cNvCxnSpPr>
            <a:cxnSpLocks/>
          </p:cNvCxnSpPr>
          <p:nvPr/>
        </p:nvCxnSpPr>
        <p:spPr>
          <a:xfrm>
            <a:off x="1565196" y="3168712"/>
            <a:ext cx="872837" cy="884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730A1B-B600-DB44-996F-BE27B6269FA8}"/>
              </a:ext>
            </a:extLst>
          </p:cNvPr>
          <p:cNvSpPr txBox="1"/>
          <p:nvPr/>
        </p:nvSpPr>
        <p:spPr>
          <a:xfrm>
            <a:off x="0" y="5854615"/>
            <a:ext cx="236789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/>
              <a:t>Stimulus Value (trial n):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DAB7C1-5D26-0C49-A17B-2E84A22FB420}"/>
              </a:ext>
            </a:extLst>
          </p:cNvPr>
          <p:cNvCxnSpPr>
            <a:cxnSpLocks/>
          </p:cNvCxnSpPr>
          <p:nvPr/>
        </p:nvCxnSpPr>
        <p:spPr>
          <a:xfrm>
            <a:off x="3280294" y="4166785"/>
            <a:ext cx="1193515" cy="594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F77BA5-4CB7-5B41-AADF-628536444638}"/>
              </a:ext>
            </a:extLst>
          </p:cNvPr>
          <p:cNvCxnSpPr>
            <a:cxnSpLocks/>
          </p:cNvCxnSpPr>
          <p:nvPr/>
        </p:nvCxnSpPr>
        <p:spPr>
          <a:xfrm flipV="1">
            <a:off x="3280294" y="3201572"/>
            <a:ext cx="1133953" cy="841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8172E31-EC7C-2E41-B144-0DB805F9B000}"/>
              </a:ext>
            </a:extLst>
          </p:cNvPr>
          <p:cNvSpPr txBox="1"/>
          <p:nvPr/>
        </p:nvSpPr>
        <p:spPr>
          <a:xfrm>
            <a:off x="4414247" y="4615174"/>
            <a:ext cx="63991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>
                <a:solidFill>
                  <a:schemeClr val="bg2">
                    <a:lumMod val="75000"/>
                  </a:schemeClr>
                </a:solidFill>
              </a:rPr>
              <a:t>-9DB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CF369E-A869-F440-AD8E-2D490D947154}"/>
              </a:ext>
            </a:extLst>
          </p:cNvPr>
          <p:cNvSpPr txBox="1"/>
          <p:nvPr/>
        </p:nvSpPr>
        <p:spPr>
          <a:xfrm>
            <a:off x="4268011" y="2958616"/>
            <a:ext cx="80983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/>
              <a:t> -</a:t>
            </a:r>
            <a:r>
              <a:rPr lang="en-CH" sz="1801" dirty="0">
                <a:solidFill>
                  <a:schemeClr val="bg2">
                    <a:lumMod val="75000"/>
                  </a:schemeClr>
                </a:solidFill>
              </a:rPr>
              <a:t>11DB</a:t>
            </a:r>
            <a:endParaRPr lang="en-CH" sz="180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751D6B-7742-E044-87F4-7D2460A66F8C}"/>
              </a:ext>
            </a:extLst>
          </p:cNvPr>
          <p:cNvCxnSpPr>
            <a:cxnSpLocks/>
          </p:cNvCxnSpPr>
          <p:nvPr/>
        </p:nvCxnSpPr>
        <p:spPr>
          <a:xfrm flipV="1">
            <a:off x="3511690" y="1696905"/>
            <a:ext cx="44698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809E28-4516-4F49-A68C-92B438F7090E}"/>
              </a:ext>
            </a:extLst>
          </p:cNvPr>
          <p:cNvCxnSpPr>
            <a:cxnSpLocks/>
          </p:cNvCxnSpPr>
          <p:nvPr/>
        </p:nvCxnSpPr>
        <p:spPr>
          <a:xfrm flipV="1">
            <a:off x="3958675" y="1373182"/>
            <a:ext cx="0" cy="3237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86C2732-66A7-8D4C-A30C-A0B7D702E9EE}"/>
              </a:ext>
            </a:extLst>
          </p:cNvPr>
          <p:cNvCxnSpPr>
            <a:cxnSpLocks/>
          </p:cNvCxnSpPr>
          <p:nvPr/>
        </p:nvCxnSpPr>
        <p:spPr>
          <a:xfrm flipH="1">
            <a:off x="1307362" y="1378201"/>
            <a:ext cx="2651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7A92E4-254E-064F-873C-6C85DBECDA6E}"/>
              </a:ext>
            </a:extLst>
          </p:cNvPr>
          <p:cNvCxnSpPr>
            <a:cxnSpLocks/>
          </p:cNvCxnSpPr>
          <p:nvPr/>
        </p:nvCxnSpPr>
        <p:spPr>
          <a:xfrm flipV="1">
            <a:off x="1307362" y="1373183"/>
            <a:ext cx="0" cy="16108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AECC2D-7796-D447-8EED-538FECB3C305}"/>
              </a:ext>
            </a:extLst>
          </p:cNvPr>
          <p:cNvCxnSpPr>
            <a:cxnSpLocks/>
          </p:cNvCxnSpPr>
          <p:nvPr/>
        </p:nvCxnSpPr>
        <p:spPr>
          <a:xfrm>
            <a:off x="1307362" y="2984048"/>
            <a:ext cx="1807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A9861B-9A8A-E842-A3E1-E76857426B18}"/>
              </a:ext>
            </a:extLst>
          </p:cNvPr>
          <p:cNvSpPr txBox="1"/>
          <p:nvPr/>
        </p:nvSpPr>
        <p:spPr>
          <a:xfrm rot="18941656">
            <a:off x="1437342" y="2150121"/>
            <a:ext cx="1056700" cy="246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3" dirty="0">
                <a:solidFill>
                  <a:schemeClr val="accent3">
                    <a:lumMod val="75000"/>
                  </a:schemeClr>
                </a:solidFill>
              </a:rPr>
              <a:t>33% (Noise only)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E5C2C3-9977-3C4F-91EA-9EB23E4399F1}"/>
              </a:ext>
            </a:extLst>
          </p:cNvPr>
          <p:cNvSpPr txBox="1"/>
          <p:nvPr/>
        </p:nvSpPr>
        <p:spPr>
          <a:xfrm rot="2603350">
            <a:off x="1574439" y="3356461"/>
            <a:ext cx="909223" cy="246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3" dirty="0"/>
              <a:t>66% (Melody)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F00F5D-D1EB-484F-A2AC-28C5C5062BA4}"/>
              </a:ext>
            </a:extLst>
          </p:cNvPr>
          <p:cNvSpPr txBox="1"/>
          <p:nvPr/>
        </p:nvSpPr>
        <p:spPr>
          <a:xfrm rot="19374020">
            <a:off x="3080823" y="3409191"/>
            <a:ext cx="1345240" cy="246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3" dirty="0"/>
              <a:t>Participant: yes (-1DB)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DDFD69-0080-F14B-8655-E31F3F74C4F5}"/>
              </a:ext>
            </a:extLst>
          </p:cNvPr>
          <p:cNvSpPr txBox="1"/>
          <p:nvPr/>
        </p:nvSpPr>
        <p:spPr>
          <a:xfrm rot="1598181">
            <a:off x="3231509" y="4242433"/>
            <a:ext cx="1332416" cy="246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3" dirty="0"/>
              <a:t>Participant: no (+1DB)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FA99BFC-22D1-BB46-9045-EEB5AA572722}"/>
              </a:ext>
            </a:extLst>
          </p:cNvPr>
          <p:cNvSpPr txBox="1"/>
          <p:nvPr/>
        </p:nvSpPr>
        <p:spPr>
          <a:xfrm>
            <a:off x="6254980" y="1656201"/>
            <a:ext cx="76681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/>
              <a:t>-infDB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14650DC-11D8-734B-9C3A-31C2630BA316}"/>
              </a:ext>
            </a:extLst>
          </p:cNvPr>
          <p:cNvCxnSpPr>
            <a:cxnSpLocks/>
          </p:cNvCxnSpPr>
          <p:nvPr/>
        </p:nvCxnSpPr>
        <p:spPr>
          <a:xfrm flipV="1">
            <a:off x="5196766" y="1955347"/>
            <a:ext cx="1016924" cy="967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FC00A68-A2B3-FD42-9640-4520AC6CE8E4}"/>
              </a:ext>
            </a:extLst>
          </p:cNvPr>
          <p:cNvCxnSpPr>
            <a:cxnSpLocks/>
          </p:cNvCxnSpPr>
          <p:nvPr/>
        </p:nvCxnSpPr>
        <p:spPr>
          <a:xfrm flipV="1">
            <a:off x="5279772" y="3168712"/>
            <a:ext cx="144161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C64C865-6D01-F445-BF98-B8B1CDC13DE5}"/>
              </a:ext>
            </a:extLst>
          </p:cNvPr>
          <p:cNvCxnSpPr>
            <a:cxnSpLocks/>
          </p:cNvCxnSpPr>
          <p:nvPr/>
        </p:nvCxnSpPr>
        <p:spPr>
          <a:xfrm flipV="1">
            <a:off x="7143265" y="1819965"/>
            <a:ext cx="44698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EF4124-A95C-694D-863E-85DD9CF53C75}"/>
              </a:ext>
            </a:extLst>
          </p:cNvPr>
          <p:cNvCxnSpPr>
            <a:cxnSpLocks/>
          </p:cNvCxnSpPr>
          <p:nvPr/>
        </p:nvCxnSpPr>
        <p:spPr>
          <a:xfrm flipV="1">
            <a:off x="7590250" y="1496242"/>
            <a:ext cx="0" cy="3237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2E93CC7-F175-6849-8631-9F26F12F5D08}"/>
              </a:ext>
            </a:extLst>
          </p:cNvPr>
          <p:cNvCxnSpPr>
            <a:cxnSpLocks/>
          </p:cNvCxnSpPr>
          <p:nvPr/>
        </p:nvCxnSpPr>
        <p:spPr>
          <a:xfrm flipH="1">
            <a:off x="4938937" y="1501261"/>
            <a:ext cx="2651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94D8B9-1F06-4348-8903-D49EA32B8DC5}"/>
              </a:ext>
            </a:extLst>
          </p:cNvPr>
          <p:cNvCxnSpPr>
            <a:cxnSpLocks/>
          </p:cNvCxnSpPr>
          <p:nvPr/>
        </p:nvCxnSpPr>
        <p:spPr>
          <a:xfrm flipV="1">
            <a:off x="4938937" y="1496243"/>
            <a:ext cx="0" cy="16108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090513-BCCD-5A40-BE9C-AF2699BE6CA2}"/>
              </a:ext>
            </a:extLst>
          </p:cNvPr>
          <p:cNvCxnSpPr>
            <a:cxnSpLocks/>
          </p:cNvCxnSpPr>
          <p:nvPr/>
        </p:nvCxnSpPr>
        <p:spPr>
          <a:xfrm>
            <a:off x="4938937" y="3107108"/>
            <a:ext cx="1807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7489639-B287-9C49-88B4-0BB37540F5DA}"/>
              </a:ext>
            </a:extLst>
          </p:cNvPr>
          <p:cNvSpPr txBox="1"/>
          <p:nvPr/>
        </p:nvSpPr>
        <p:spPr>
          <a:xfrm rot="18941656">
            <a:off x="5068917" y="2273181"/>
            <a:ext cx="1056700" cy="246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3" dirty="0">
                <a:solidFill>
                  <a:schemeClr val="accent3">
                    <a:lumMod val="75000"/>
                  </a:schemeClr>
                </a:solidFill>
              </a:rPr>
              <a:t>33% (Noise only)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4D009A-3A5D-9247-A55A-617FF1356483}"/>
              </a:ext>
            </a:extLst>
          </p:cNvPr>
          <p:cNvSpPr txBox="1"/>
          <p:nvPr/>
        </p:nvSpPr>
        <p:spPr>
          <a:xfrm>
            <a:off x="5545969" y="2959392"/>
            <a:ext cx="909223" cy="246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3" dirty="0"/>
              <a:t>66% (Melody)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4B6E9C-4C9B-F346-A087-CD16A77F60A3}"/>
              </a:ext>
            </a:extLst>
          </p:cNvPr>
          <p:cNvSpPr txBox="1"/>
          <p:nvPr/>
        </p:nvSpPr>
        <p:spPr>
          <a:xfrm>
            <a:off x="153362" y="2806343"/>
            <a:ext cx="114326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/>
              <a:t> SV</a:t>
            </a:r>
            <a:r>
              <a:rPr lang="en-CH" baseline="-25000" dirty="0"/>
              <a:t>n </a:t>
            </a:r>
            <a:r>
              <a:rPr lang="en-CH" sz="1400" dirty="0"/>
              <a:t>(-10DB)</a:t>
            </a:r>
            <a:endParaRPr lang="en-CH" sz="1400" baseline="-25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1631295-62F8-F048-B668-26365E44485B}"/>
              </a:ext>
            </a:extLst>
          </p:cNvPr>
          <p:cNvSpPr txBox="1"/>
          <p:nvPr/>
        </p:nvSpPr>
        <p:spPr>
          <a:xfrm>
            <a:off x="2633019" y="5854615"/>
            <a:ext cx="89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SV</a:t>
            </a:r>
            <a:r>
              <a:rPr lang="en-CH" baseline="-25000" dirty="0"/>
              <a:t>n				 </a:t>
            </a:r>
            <a:r>
              <a:rPr lang="en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SV</a:t>
            </a:r>
            <a:r>
              <a:rPr lang="en-CH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n+1	</a:t>
            </a:r>
            <a:r>
              <a:rPr lang="en-CH" baseline="-25000" dirty="0"/>
              <a:t>		          </a:t>
            </a:r>
            <a:r>
              <a:rPr lang="en-CH" dirty="0"/>
              <a:t>SV</a:t>
            </a:r>
            <a:r>
              <a:rPr lang="en-CH" baseline="-25000" dirty="0"/>
              <a:t>n+1</a:t>
            </a:r>
            <a:r>
              <a:rPr lang="en-CH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CH" baseline="-25000" dirty="0"/>
              <a:t>		</a:t>
            </a:r>
            <a:r>
              <a:rPr lang="en-CH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</a:t>
            </a:r>
            <a:r>
              <a:rPr lang="en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SV</a:t>
            </a:r>
            <a:r>
              <a:rPr lang="en-CH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n+2</a:t>
            </a:r>
            <a:r>
              <a:rPr lang="en-CH" baseline="-25000" dirty="0"/>
              <a:t>				 </a:t>
            </a:r>
            <a:r>
              <a:rPr lang="en-CH" dirty="0"/>
              <a:t>SV</a:t>
            </a:r>
            <a:r>
              <a:rPr lang="en-CH" baseline="-25000" dirty="0"/>
              <a:t>n+2</a:t>
            </a:r>
            <a:endParaRPr lang="en-CH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563B85A-8585-0E47-8D15-ADC30A7E58A9}"/>
              </a:ext>
            </a:extLst>
          </p:cNvPr>
          <p:cNvSpPr txBox="1"/>
          <p:nvPr/>
        </p:nvSpPr>
        <p:spPr>
          <a:xfrm>
            <a:off x="6644754" y="2953599"/>
            <a:ext cx="80983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/>
              <a:t> -11DB</a:t>
            </a:r>
            <a:endParaRPr lang="en-CH" sz="1801" baseline="-25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2CB6A9F-1461-0D47-9B9C-8220831CCA72}"/>
              </a:ext>
            </a:extLst>
          </p:cNvPr>
          <p:cNvSpPr txBox="1"/>
          <p:nvPr/>
        </p:nvSpPr>
        <p:spPr>
          <a:xfrm rot="21551037">
            <a:off x="7490355" y="2932013"/>
            <a:ext cx="1345240" cy="246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3" dirty="0"/>
              <a:t>Participant: yes (-1DB)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1AED72D-AAC6-D94A-9871-2BA5D99D25E1}"/>
              </a:ext>
            </a:extLst>
          </p:cNvPr>
          <p:cNvCxnSpPr>
            <a:cxnSpLocks/>
          </p:cNvCxnSpPr>
          <p:nvPr/>
        </p:nvCxnSpPr>
        <p:spPr>
          <a:xfrm flipV="1">
            <a:off x="7440200" y="3165563"/>
            <a:ext cx="144161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137A296-E599-3146-ABAA-CA8548DBEDC3}"/>
              </a:ext>
            </a:extLst>
          </p:cNvPr>
          <p:cNvCxnSpPr>
            <a:cxnSpLocks/>
          </p:cNvCxnSpPr>
          <p:nvPr/>
        </p:nvCxnSpPr>
        <p:spPr>
          <a:xfrm>
            <a:off x="7478570" y="3464590"/>
            <a:ext cx="1193515" cy="594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60FC81B-ABD4-5B43-A1DA-FDD8674133E0}"/>
              </a:ext>
            </a:extLst>
          </p:cNvPr>
          <p:cNvSpPr txBox="1"/>
          <p:nvPr/>
        </p:nvSpPr>
        <p:spPr>
          <a:xfrm>
            <a:off x="8766094" y="3982055"/>
            <a:ext cx="63991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>
                <a:solidFill>
                  <a:schemeClr val="bg2">
                    <a:lumMod val="75000"/>
                  </a:schemeClr>
                </a:solidFill>
              </a:rPr>
              <a:t>-8DB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6513068-D01B-BD4C-A7EA-41CA0B965276}"/>
              </a:ext>
            </a:extLst>
          </p:cNvPr>
          <p:cNvSpPr txBox="1"/>
          <p:nvPr/>
        </p:nvSpPr>
        <p:spPr>
          <a:xfrm rot="1598181">
            <a:off x="7429785" y="3540238"/>
            <a:ext cx="1332416" cy="246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3" dirty="0"/>
              <a:t>Participant: no (+1DB)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EBA2088-6650-7F44-B9F9-4157CCF21221}"/>
              </a:ext>
            </a:extLst>
          </p:cNvPr>
          <p:cNvSpPr txBox="1"/>
          <p:nvPr/>
        </p:nvSpPr>
        <p:spPr>
          <a:xfrm>
            <a:off x="8746791" y="2879763"/>
            <a:ext cx="80983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/>
              <a:t> -</a:t>
            </a:r>
            <a:r>
              <a:rPr lang="en-CH" sz="1801" dirty="0">
                <a:solidFill>
                  <a:schemeClr val="bg2">
                    <a:lumMod val="75000"/>
                  </a:schemeClr>
                </a:solidFill>
              </a:rPr>
              <a:t>12DB</a:t>
            </a:r>
            <a:endParaRPr lang="en-CH" sz="180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01F0CB-7F3D-D044-99CD-BD0E2BF81322}"/>
              </a:ext>
            </a:extLst>
          </p:cNvPr>
          <p:cNvSpPr txBox="1"/>
          <p:nvPr/>
        </p:nvSpPr>
        <p:spPr>
          <a:xfrm>
            <a:off x="10737149" y="1610367"/>
            <a:ext cx="76681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/>
              <a:t>-infDB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17A4A59-53A6-C24E-A2FB-EC5D2188434A}"/>
              </a:ext>
            </a:extLst>
          </p:cNvPr>
          <p:cNvCxnSpPr>
            <a:cxnSpLocks/>
          </p:cNvCxnSpPr>
          <p:nvPr/>
        </p:nvCxnSpPr>
        <p:spPr>
          <a:xfrm flipV="1">
            <a:off x="9678935" y="1909513"/>
            <a:ext cx="1016924" cy="967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A5D8791-6635-AD45-9B65-EFCFD6C8BC96}"/>
              </a:ext>
            </a:extLst>
          </p:cNvPr>
          <p:cNvCxnSpPr>
            <a:cxnSpLocks/>
          </p:cNvCxnSpPr>
          <p:nvPr/>
        </p:nvCxnSpPr>
        <p:spPr>
          <a:xfrm flipV="1">
            <a:off x="11625434" y="1774131"/>
            <a:ext cx="44698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39B6A63-5E0E-8A45-B095-0620F1629761}"/>
              </a:ext>
            </a:extLst>
          </p:cNvPr>
          <p:cNvCxnSpPr>
            <a:cxnSpLocks/>
          </p:cNvCxnSpPr>
          <p:nvPr/>
        </p:nvCxnSpPr>
        <p:spPr>
          <a:xfrm flipV="1">
            <a:off x="12072419" y="1450408"/>
            <a:ext cx="0" cy="3237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D4127A1-D390-3A49-BD49-469DB12DDAC0}"/>
              </a:ext>
            </a:extLst>
          </p:cNvPr>
          <p:cNvCxnSpPr>
            <a:cxnSpLocks/>
          </p:cNvCxnSpPr>
          <p:nvPr/>
        </p:nvCxnSpPr>
        <p:spPr>
          <a:xfrm flipH="1">
            <a:off x="9421106" y="1455427"/>
            <a:ext cx="2651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5F099D1-FB47-CC4A-B1C1-42EF83630D77}"/>
              </a:ext>
            </a:extLst>
          </p:cNvPr>
          <p:cNvCxnSpPr>
            <a:cxnSpLocks/>
          </p:cNvCxnSpPr>
          <p:nvPr/>
        </p:nvCxnSpPr>
        <p:spPr>
          <a:xfrm flipV="1">
            <a:off x="9421106" y="1450409"/>
            <a:ext cx="0" cy="16108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CD5C278-78B6-BF4B-A08F-364F7DF5D772}"/>
              </a:ext>
            </a:extLst>
          </p:cNvPr>
          <p:cNvCxnSpPr>
            <a:cxnSpLocks/>
          </p:cNvCxnSpPr>
          <p:nvPr/>
        </p:nvCxnSpPr>
        <p:spPr>
          <a:xfrm>
            <a:off x="9421106" y="3061274"/>
            <a:ext cx="1807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78CB635-A82E-7E4D-8A33-7F31B58D557D}"/>
              </a:ext>
            </a:extLst>
          </p:cNvPr>
          <p:cNvSpPr txBox="1"/>
          <p:nvPr/>
        </p:nvSpPr>
        <p:spPr>
          <a:xfrm rot="18941656">
            <a:off x="9551086" y="2227347"/>
            <a:ext cx="1056700" cy="246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3" dirty="0">
                <a:solidFill>
                  <a:schemeClr val="accent3">
                    <a:lumMod val="75000"/>
                  </a:schemeClr>
                </a:solidFill>
              </a:rPr>
              <a:t>33% (Noise only)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FBD9FC0-0D46-0E43-993F-EF4D3D432917}"/>
              </a:ext>
            </a:extLst>
          </p:cNvPr>
          <p:cNvSpPr txBox="1"/>
          <p:nvPr/>
        </p:nvSpPr>
        <p:spPr>
          <a:xfrm>
            <a:off x="9140086" y="1095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8B585D1-A1A7-3049-90EC-2A21EC0958CE}"/>
              </a:ext>
            </a:extLst>
          </p:cNvPr>
          <p:cNvCxnSpPr>
            <a:cxnSpLocks/>
          </p:cNvCxnSpPr>
          <p:nvPr/>
        </p:nvCxnSpPr>
        <p:spPr>
          <a:xfrm flipV="1">
            <a:off x="9680560" y="3100572"/>
            <a:ext cx="144161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19358373-B81B-904F-BE49-0B671A1CD63B}"/>
              </a:ext>
            </a:extLst>
          </p:cNvPr>
          <p:cNvSpPr txBox="1"/>
          <p:nvPr/>
        </p:nvSpPr>
        <p:spPr>
          <a:xfrm>
            <a:off x="9946757" y="2891252"/>
            <a:ext cx="909223" cy="246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3" dirty="0"/>
              <a:t>66% (Melody)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BDB52AE-B971-7C4C-A048-C03D441D0AFA}"/>
              </a:ext>
            </a:extLst>
          </p:cNvPr>
          <p:cNvSpPr txBox="1"/>
          <p:nvPr/>
        </p:nvSpPr>
        <p:spPr>
          <a:xfrm>
            <a:off x="11045542" y="2885459"/>
            <a:ext cx="80983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801" dirty="0"/>
              <a:t> -12DB</a:t>
            </a:r>
            <a:endParaRPr lang="en-CH" sz="1801" baseline="-25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9544351-2BD8-5847-B5CB-28209D28F1BD}"/>
              </a:ext>
            </a:extLst>
          </p:cNvPr>
          <p:cNvSpPr txBox="1"/>
          <p:nvPr/>
        </p:nvSpPr>
        <p:spPr>
          <a:xfrm>
            <a:off x="5083050" y="46789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…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734BF01-3103-E24B-9D77-0295346C3D10}"/>
              </a:ext>
            </a:extLst>
          </p:cNvPr>
          <p:cNvSpPr txBox="1"/>
          <p:nvPr/>
        </p:nvSpPr>
        <p:spPr>
          <a:xfrm>
            <a:off x="9375550" y="40182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090DA6-3FD2-DF49-9326-CC4FDE73838F}"/>
              </a:ext>
            </a:extLst>
          </p:cNvPr>
          <p:cNvSpPr txBox="1"/>
          <p:nvPr/>
        </p:nvSpPr>
        <p:spPr>
          <a:xfrm>
            <a:off x="6131710" y="166839"/>
            <a:ext cx="487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i="1" u="sng" dirty="0"/>
              <a:t>Nonparametric staircase method: simple up/down</a:t>
            </a:r>
          </a:p>
        </p:txBody>
      </p:sp>
    </p:spTree>
    <p:extLst>
      <p:ext uri="{BB962C8B-B14F-4D97-AF65-F5344CB8AC3E}">
        <p14:creationId xmlns:p14="http://schemas.microsoft.com/office/powerpoint/2010/main" val="36935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0B236B-D8B9-9F45-A8A5-D1E9A5095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H" sz="3000" dirty="0"/>
              <a:t>- Stop the Test after 15x presenting noise only</a:t>
            </a:r>
            <a:br>
              <a:rPr lang="en-CH" sz="3000" dirty="0"/>
            </a:br>
            <a:r>
              <a:rPr lang="en-CH" sz="3000" dirty="0"/>
              <a:t>- First 5 Trials without 33% Noise probability </a:t>
            </a:r>
            <a:br>
              <a:rPr lang="en-CH" sz="3000" dirty="0"/>
            </a:br>
            <a:r>
              <a:rPr lang="en-CH" sz="3000" dirty="0"/>
              <a:t>First have large steps, then use 1DB steps – maybe like here in Ableton:</a:t>
            </a:r>
            <a:br>
              <a:rPr lang="en-CH" sz="3000" dirty="0"/>
            </a:br>
            <a:br>
              <a:rPr lang="en-CH" sz="3000" dirty="0"/>
            </a:br>
            <a:endParaRPr lang="en-CH" sz="3000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D274961-3337-884C-82B0-7944EA73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25" y="3429000"/>
            <a:ext cx="10144692" cy="22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0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DB7BD8-5E6F-CA4B-AAB5-8C92CD500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4" y="1756982"/>
            <a:ext cx="9144000" cy="2387602"/>
          </a:xfrm>
        </p:spPr>
        <p:txBody>
          <a:bodyPr>
            <a:normAutofit/>
          </a:bodyPr>
          <a:lstStyle/>
          <a:p>
            <a:r>
              <a:rPr lang="en-CH" dirty="0"/>
              <a:t>Outcome measures:</a:t>
            </a:r>
            <a:br>
              <a:rPr lang="en-CH" dirty="0"/>
            </a:br>
            <a:r>
              <a:rPr lang="en-CH" sz="3300" dirty="0"/>
              <a:t>-</a:t>
            </a:r>
            <a:r>
              <a:rPr lang="en-CH" sz="3300" dirty="0">
                <a:solidFill>
                  <a:schemeClr val="accent5">
                    <a:lumMod val="50000"/>
                  </a:schemeClr>
                </a:solidFill>
              </a:rPr>
              <a:t>Signal Detection Measures (Nr of TP, FP, TN, FN)</a:t>
            </a:r>
            <a:br>
              <a:rPr lang="en-CH" sz="3300" dirty="0"/>
            </a:br>
            <a:r>
              <a:rPr lang="en-CH" sz="3300" dirty="0"/>
              <a:t>- RT (duration for decision)</a:t>
            </a:r>
            <a:br>
              <a:rPr lang="en-CH" sz="3300" dirty="0"/>
            </a:br>
            <a:r>
              <a:rPr lang="en-CH" sz="3300" dirty="0"/>
              <a:t>- Confidence Rating (VAS)</a:t>
            </a:r>
          </a:p>
        </p:txBody>
      </p:sp>
    </p:spTree>
    <p:extLst>
      <p:ext uri="{BB962C8B-B14F-4D97-AF65-F5344CB8AC3E}">
        <p14:creationId xmlns:p14="http://schemas.microsoft.com/office/powerpoint/2010/main" val="412322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9959</TotalTime>
  <Words>458</Words>
  <Application>Microsoft Macintosh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Convergence V.01</vt:lpstr>
      <vt:lpstr>PowerPoint Presentation</vt:lpstr>
      <vt:lpstr>PowerPoint Presentation</vt:lpstr>
      <vt:lpstr>PowerPoint Presentation</vt:lpstr>
      <vt:lpstr>PowerPoint Presentation</vt:lpstr>
      <vt:lpstr>- Stop the Test after 15x presenting noise only - First 5 Trials without 33% Noise probability  First have large steps, then use 1DB steps – maybe like here in Ableton:  </vt:lpstr>
      <vt:lpstr>Outcome measures: -Signal Detection Measures (Nr of TP, FP, TN, FN) - RT (duration for decision) - Confidence Rating (VAS)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SciSmile V.5</dc:title>
  <dc:creator>Fabian Mueller</dc:creator>
  <cp:lastModifiedBy>Fabian Mueller</cp:lastModifiedBy>
  <cp:revision>46</cp:revision>
  <dcterms:created xsi:type="dcterms:W3CDTF">2021-06-23T10:57:08Z</dcterms:created>
  <dcterms:modified xsi:type="dcterms:W3CDTF">2021-10-06T13:30:19Z</dcterms:modified>
</cp:coreProperties>
</file>