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bdc34214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bdc34214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bf0c5891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bf0c5891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to briefly mention it, Llama’s main structure is a decoder-only transformer model </a:t>
            </a:r>
            <a:r>
              <a:rPr lang="en"/>
              <a:t>with</a:t>
            </a:r>
            <a:r>
              <a:rPr lang="en"/>
              <a:t> RMS norm added, and it utilizes a total of 32 layers of decoder block with hidden size of 4096</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bdc34214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bdc34214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bdc34214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bdc34214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Since different language models have different default understanding of confidence level embedded in each phrase, we perform a baseline calibration for each model, and generate the synthetic data with the model’s own understanding as background confidence.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bdc34214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bdc34214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Pairwise comparison between confidence phrases is made by the model, and the confidence phrases are ranked according to net-win in the the model’s response for pair-wise confidence comparison.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bdc34214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bdc34214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is hosted locally using LM studio, and an api similar to the OpenAI API used to access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bdc34214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bdc34214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number of net_wins is then scaled down according total comparisons to derive a confidence metric between 0~1, which is used to setup the experiment.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Different target confidence metric is assigned to each synthetic domain of knowledge, and for each synthetic domain of knowledge, confidence phrases are sampled with replacement according to custom sampling weight to formulate knowledge instance (in form of user comments), this sampling is repeated until mean confidence reaches within tolerance value of target confidence.</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bdc34214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bdc34214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UnSloth Framework is used for fine-tuning the model. The graph shown is the </a:t>
            </a:r>
            <a:r>
              <a:rPr lang="en"/>
              <a:t>training loss for Llama3 with 7 billion parameter at 4 bit quantization.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ba47cf54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ba47cf54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model’s ranking of different domain of knowledge is generated by counting net-wins the knowledge domain get when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(removed)</a:t>
            </a:r>
            <a:endParaRPr/>
          </a:p>
          <a:p>
            <a:pPr indent="-342900" lvl="0" marL="457200" rtl="0" algn="l">
              <a:lnSpc>
                <a:spcPct val="115000"/>
              </a:lnSpc>
              <a:spcBef>
                <a:spcPts val="0"/>
              </a:spcBef>
              <a:spcAft>
                <a:spcPts val="0"/>
              </a:spcAft>
              <a:buClr>
                <a:srgbClr val="595959"/>
              </a:buClr>
              <a:buSzPts val="1800"/>
              <a:buAutoNum type="arabicPeriod"/>
            </a:pPr>
            <a:r>
              <a:rPr lang="en" sz="1800" strike="sngStrike">
                <a:solidFill>
                  <a:srgbClr val="595959"/>
                </a:solidFill>
              </a:rPr>
              <a:t>Model’s understanding of users’ general confidence in all knowledge within single domain:</a:t>
            </a:r>
            <a:br>
              <a:rPr lang="en" sz="1800" strike="sngStrike">
                <a:solidFill>
                  <a:srgbClr val="595959"/>
                </a:solidFill>
              </a:rPr>
            </a:br>
            <a:r>
              <a:rPr lang="en" sz="1800" strike="sngStrike">
                <a:solidFill>
                  <a:srgbClr val="595959"/>
                </a:solidFill>
              </a:rPr>
              <a:t>	The response on each domain will be ranked manually, and the more edit distance the final ranking have compared to the domain confidence ranking, the less capable the model is.</a:t>
            </a:r>
            <a:endParaRPr sz="1800" strike="sngStrike">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strike="sngStrike">
                <a:solidFill>
                  <a:srgbClr val="595959"/>
                </a:solidFill>
              </a:rPr>
              <a:t>Model’s understanding of users’ general confidence between different knowledge within single domain:</a:t>
            </a:r>
            <a:br>
              <a:rPr lang="en" sz="1800" strike="sngStrike">
                <a:solidFill>
                  <a:srgbClr val="595959"/>
                </a:solidFill>
              </a:rPr>
            </a:br>
            <a:r>
              <a:rPr lang="en" sz="1800" strike="sngStrike">
                <a:solidFill>
                  <a:srgbClr val="595959"/>
                </a:solidFill>
              </a:rPr>
              <a:t>	Expected result is that the model should say the two are comparable/indistinguishable when it comes to users’ general confidence level, as training data of different knowledge under same domain are designed to have same confidence value</a:t>
            </a:r>
            <a:endParaRPr strike="sng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ba47cf54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ba47cf54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595959"/>
                </a:solidFill>
              </a:rPr>
              <a:t>When evaluating the in-context method of knowledge infusion, we first tried to </a:t>
            </a:r>
            <a:r>
              <a:rPr lang="en" sz="1800">
                <a:solidFill>
                  <a:srgbClr val="595959"/>
                </a:solidFill>
              </a:rPr>
              <a:t>have</a:t>
            </a:r>
            <a:r>
              <a:rPr lang="en" sz="1800">
                <a:solidFill>
                  <a:srgbClr val="595959"/>
                </a:solidFill>
              </a:rPr>
              <a:t> the model generalize one knowledge at a time, but it turns out the output is </a:t>
            </a:r>
            <a:r>
              <a:rPr lang="en" sz="1800">
                <a:solidFill>
                  <a:srgbClr val="595959"/>
                </a:solidFill>
              </a:rPr>
              <a:t>relatively</a:t>
            </a:r>
            <a:r>
              <a:rPr lang="en" sz="1800">
                <a:solidFill>
                  <a:srgbClr val="595959"/>
                </a:solidFill>
              </a:rPr>
              <a:t> vague and hard to compare against each other. The model also </a:t>
            </a:r>
            <a:r>
              <a:rPr lang="en" sz="1800">
                <a:solidFill>
                  <a:srgbClr val="595959"/>
                </a:solidFill>
              </a:rPr>
              <a:t>hallucinates</a:t>
            </a:r>
            <a:r>
              <a:rPr lang="en" sz="1800">
                <a:solidFill>
                  <a:srgbClr val="595959"/>
                </a:solidFill>
              </a:rPr>
              <a:t> a lot when it comes to data that it tries to infer from the single knowledge input.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ba47cf5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ba47cf5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overview of our introduction section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bdc34214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bdc34214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So instead we tried to use the same method that we used when we measured Baseline Understanding of Confidence Phrases (2.3.1), where knowledge instances are given pair-wise to the model (where two knowledge would come from different domains), and we would have the model evaluate whether the users are more confident in the first or second group of knowledge.</a:t>
            </a:r>
            <a:endParaRPr sz="2800">
              <a:solidFill>
                <a:schemeClr val="dk1"/>
              </a:solidFill>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bf0c5891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bf0c5891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ba47cf5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ba47cf5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ba47cf5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ba47cf5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50">
                <a:solidFill>
                  <a:srgbClr val="5D6060"/>
                </a:solidFill>
                <a:highlight>
                  <a:srgbClr val="FFFFFF"/>
                </a:highlight>
                <a:latin typeface="Roboto"/>
                <a:ea typeface="Roboto"/>
                <a:cs typeface="Roboto"/>
                <a:sym typeface="Roboto"/>
              </a:rPr>
              <a:t>Note that there isn’t any ethical concerns when it comes to our project. We use synthetic data for fine-tuning, and we use a publicly available open source models as our foundation models.</a:t>
            </a:r>
            <a:endParaRPr sz="1350">
              <a:solidFill>
                <a:srgbClr val="5D6060"/>
              </a:solidFill>
              <a:highlight>
                <a:srgbClr val="FFFFFF"/>
              </a:highlight>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ba47cf54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ba47cf54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rPr>
              <a:t>Fix previously mentioned limitations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bf0c58918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dbf0c5891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bdc34214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bdc3421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rapid advancements in Large Language Models (LLMs) have sparked a new interest in their potential to comprehend and utilize the implicit knowledge buried within training datasets.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0D0D0D"/>
                </a:solidFill>
                <a:highlight>
                  <a:srgbClr val="FFFFFF"/>
                </a:highlight>
                <a:latin typeface="Roboto"/>
                <a:ea typeface="Roboto"/>
                <a:cs typeface="Roboto"/>
                <a:sym typeface="Roboto"/>
              </a:rPr>
              <a:t>There are two common approaches when providing foundational LLMs with new </a:t>
            </a:r>
            <a:r>
              <a:rPr lang="en" sz="1200">
                <a:solidFill>
                  <a:srgbClr val="0D0D0D"/>
                </a:solidFill>
                <a:highlight>
                  <a:srgbClr val="FFFFFF"/>
                </a:highlight>
                <a:latin typeface="Roboto"/>
                <a:ea typeface="Roboto"/>
                <a:cs typeface="Roboto"/>
                <a:sym typeface="Roboto"/>
              </a:rPr>
              <a:t>information: first one is to</a:t>
            </a:r>
            <a:r>
              <a:rPr lang="en" sz="1200">
                <a:solidFill>
                  <a:srgbClr val="0D0D0D"/>
                </a:solidFill>
                <a:highlight>
                  <a:srgbClr val="FFFFFF"/>
                </a:highlight>
                <a:latin typeface="Roboto"/>
                <a:ea typeface="Roboto"/>
                <a:cs typeface="Roboto"/>
                <a:sym typeface="Roboto"/>
              </a:rPr>
              <a:t> include additional information in context window, either on-the-fly or by </a:t>
            </a:r>
            <a:r>
              <a:rPr lang="en" sz="1200">
                <a:solidFill>
                  <a:srgbClr val="0D0D0D"/>
                </a:solidFill>
                <a:highlight>
                  <a:srgbClr val="FFFFFF"/>
                </a:highlight>
                <a:latin typeface="Roboto"/>
                <a:ea typeface="Roboto"/>
                <a:cs typeface="Roboto"/>
                <a:sym typeface="Roboto"/>
              </a:rPr>
              <a:t>retrieving</a:t>
            </a:r>
            <a:r>
              <a:rPr lang="en" sz="1200">
                <a:solidFill>
                  <a:srgbClr val="0D0D0D"/>
                </a:solidFill>
                <a:highlight>
                  <a:srgbClr val="FFFFFF"/>
                </a:highlight>
                <a:latin typeface="Roboto"/>
                <a:ea typeface="Roboto"/>
                <a:cs typeface="Roboto"/>
                <a:sym typeface="Roboto"/>
              </a:rPr>
              <a:t> information from some existing data source (Retrieval Augmented Generation), and the other one is fine-tuning</a:t>
            </a:r>
            <a:endParaRPr b="1"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t/>
            </a:r>
            <a:endParaRPr b="1"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bdc34214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bdc3421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50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An advantage of a</a:t>
            </a:r>
            <a:r>
              <a:rPr lang="en" sz="1200">
                <a:solidFill>
                  <a:srgbClr val="0D0D0D"/>
                </a:solidFill>
                <a:highlight>
                  <a:srgbClr val="FFFFFF"/>
                </a:highlight>
                <a:latin typeface="Roboto"/>
                <a:ea typeface="Roboto"/>
                <a:cs typeface="Roboto"/>
                <a:sym typeface="Roboto"/>
              </a:rPr>
              <a:t> fine-tuning model is that it is especially effective for domain specific knowledge, for example, translation between a pair of languages, </a:t>
            </a:r>
            <a:r>
              <a:rPr b="1" lang="en" sz="1200">
                <a:solidFill>
                  <a:srgbClr val="0D0D0D"/>
                </a:solidFill>
                <a:highlight>
                  <a:srgbClr val="FFFFFF"/>
                </a:highlight>
                <a:latin typeface="Roboto"/>
                <a:ea typeface="Roboto"/>
                <a:cs typeface="Roboto"/>
                <a:sym typeface="Roboto"/>
              </a:rPr>
              <a:t>Medical Question Answering/telemedicine,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bdc34214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bdc34214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But </a:t>
            </a:r>
            <a:r>
              <a:rPr lang="en">
                <a:solidFill>
                  <a:schemeClr val="dk1"/>
                </a:solidFill>
              </a:rPr>
              <a:t>despite fine-tuning providing valuable information when the training data explicitly represent what it is asked by user, what about implicit knowledge in the fine-tuning data?</a:t>
            </a:r>
            <a:br>
              <a:rPr lang="en" sz="1200">
                <a:solidFill>
                  <a:srgbClr val="0D0D0D"/>
                </a:solidFill>
                <a:highlight>
                  <a:srgbClr val="FFFFFF"/>
                </a:highlight>
                <a:latin typeface="Roboto"/>
                <a:ea typeface="Roboto"/>
                <a:cs typeface="Roboto"/>
                <a:sym typeface="Roboto"/>
              </a:rPr>
            </a:br>
            <a:br>
              <a:rPr lang="en" sz="1200">
                <a:solidFill>
                  <a:srgbClr val="0D0D0D"/>
                </a:solidFill>
                <a:highlight>
                  <a:srgbClr val="FFFFFF"/>
                </a:highlight>
                <a:latin typeface="Roboto"/>
                <a:ea typeface="Roboto"/>
                <a:cs typeface="Roboto"/>
                <a:sym typeface="Roboto"/>
              </a:rPr>
            </a:br>
            <a:r>
              <a:rPr lang="en" sz="1200">
                <a:solidFill>
                  <a:srgbClr val="0D0D0D"/>
                </a:solidFill>
                <a:highlight>
                  <a:srgbClr val="FFFFFF"/>
                </a:highlight>
                <a:latin typeface="Roboto"/>
                <a:ea typeface="Roboto"/>
                <a:cs typeface="Roboto"/>
                <a:sym typeface="Roboto"/>
              </a:rPr>
              <a:t>Our assumption is that the extent to which different foundational models and techniques for knowledge infusion differs when it comes to final model’s ability of inferring and leverage implicit knowledge in the training data. Specifically, we want to examine whether or not fine-tuning help the model encode implicit knowledge in the training data.</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150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And our goal is (read ppt – specifically….)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bdc34214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bdc34214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Currently there exist plenty of research on the ability of LLM to convey its confidence in the answer it gives, in other words, prediction on the accuracy of its own answer. This is different from our use of the word confidence, where we refer to the embedding of writer/user’s confidence in the statement in training data, not the language model’s confidence.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ba47cf54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ba47cf54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Above shown are some phrases that embeds confidence which are used in our project. It should be relatively easy for us as humans to infer different confidence level embedded these phrases. </a:t>
            </a:r>
            <a:endParaRPr/>
          </a:p>
          <a:p>
            <a:pPr indent="0" lvl="0" marL="0" rtl="0" algn="l">
              <a:spcBef>
                <a:spcPts val="0"/>
              </a:spcBef>
              <a:spcAft>
                <a:spcPts val="0"/>
              </a:spcAft>
              <a:buNone/>
            </a:pPr>
            <a:r>
              <a:rPr lang="en"/>
              <a:t>Read the highlighted phrases one by one, describe the decrease in </a:t>
            </a:r>
            <a:r>
              <a:rPr lang="en"/>
              <a:t>confidence level of the phrases.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ba47cf5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ba47cf5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bdc34214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bdc34214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00"/>
              <a:t>Can LLM encode Implicit Knowledge in Fine-Tuning Data?</a:t>
            </a:r>
            <a:endParaRPr sz="3000"/>
          </a:p>
        </p:txBody>
      </p:sp>
      <p:sp>
        <p:nvSpPr>
          <p:cNvPr id="55" name="Google Shape;55;p13"/>
          <p:cNvSpPr txBox="1"/>
          <p:nvPr>
            <p:ph idx="1" type="subTitle"/>
          </p:nvPr>
        </p:nvSpPr>
        <p:spPr>
          <a:xfrm>
            <a:off x="2776875" y="2834125"/>
            <a:ext cx="60552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 examine such ability through synthetic confidence embedded data</a:t>
            </a:r>
            <a:endParaRPr/>
          </a:p>
        </p:txBody>
      </p:sp>
      <p:sp>
        <p:nvSpPr>
          <p:cNvPr id="56" name="Google Shape;56;p13"/>
          <p:cNvSpPr txBox="1"/>
          <p:nvPr>
            <p:ph idx="1" type="subTitle"/>
          </p:nvPr>
        </p:nvSpPr>
        <p:spPr>
          <a:xfrm>
            <a:off x="311700" y="36636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Bomin Zhang, Sijia Hua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Choice of Model</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Llama2-13 4bit</a:t>
            </a:r>
            <a:endParaRPr/>
          </a:p>
          <a:p>
            <a:pPr indent="0" lvl="0" marL="0" rtl="0" algn="l">
              <a:spcBef>
                <a:spcPts val="1200"/>
              </a:spcBef>
              <a:spcAft>
                <a:spcPts val="0"/>
              </a:spcAft>
              <a:buNone/>
            </a:pPr>
            <a:r>
              <a:rPr lang="en"/>
              <a:t>Llama2-7b 4bit</a:t>
            </a:r>
            <a:endParaRPr/>
          </a:p>
          <a:p>
            <a:pPr indent="0" lvl="0" marL="0" rtl="0" algn="l">
              <a:lnSpc>
                <a:spcPct val="135714"/>
              </a:lnSpc>
              <a:spcBef>
                <a:spcPts val="1200"/>
              </a:spcBef>
              <a:spcAft>
                <a:spcPts val="0"/>
              </a:spcAft>
              <a:buNone/>
            </a:pPr>
            <a:r>
              <a:rPr lang="en"/>
              <a:t>TinyLlama-1.1b</a:t>
            </a:r>
            <a:endParaRPr sz="1050">
              <a:solidFill>
                <a:srgbClr val="A31515"/>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en"/>
              <a:t>Gemma-2b 4bit</a:t>
            </a:r>
            <a:endParaRPr/>
          </a:p>
          <a:p>
            <a:pPr indent="0" lvl="0" marL="0" rtl="0" algn="l">
              <a:spcBef>
                <a:spcPts val="1200"/>
              </a:spcBef>
              <a:spcAft>
                <a:spcPts val="0"/>
              </a:spcAft>
              <a:buNone/>
            </a:pPr>
            <a:r>
              <a:rPr lang="en"/>
              <a:t>Mistral-7b 4bit</a:t>
            </a:r>
            <a:endParaRPr/>
          </a:p>
          <a:p>
            <a:pPr indent="0" lvl="0" marL="0" rtl="0" algn="l">
              <a:spcBef>
                <a:spcPts val="1200"/>
              </a:spcBef>
              <a:spcAft>
                <a:spcPts val="0"/>
              </a:spcAft>
              <a:buNone/>
            </a:pPr>
            <a:r>
              <a:rPr lang="en"/>
              <a:t>Llama3-8b 4bit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All of which are non-instruct version.</a:t>
            </a:r>
            <a:endParaRPr/>
          </a:p>
        </p:txBody>
      </p:sp>
      <p:sp>
        <p:nvSpPr>
          <p:cNvPr id="116" name="Google Shape;116;p22"/>
          <p:cNvSpPr/>
          <p:nvPr/>
        </p:nvSpPr>
        <p:spPr>
          <a:xfrm>
            <a:off x="233050" y="1267100"/>
            <a:ext cx="1674900" cy="9525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22"/>
          <p:cNvSpPr txBox="1"/>
          <p:nvPr/>
        </p:nvSpPr>
        <p:spPr>
          <a:xfrm>
            <a:off x="2196275" y="1520500"/>
            <a:ext cx="436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Compare between different model size</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3457575" y="519113"/>
            <a:ext cx="2228850" cy="410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 Experiment Pipeline</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a:t>Estimate</a:t>
            </a:r>
            <a:r>
              <a:rPr lang="en"/>
              <a:t> the background confidence </a:t>
            </a:r>
            <a:r>
              <a:rPr lang="en"/>
              <a:t>understanding</a:t>
            </a:r>
            <a:r>
              <a:rPr lang="en"/>
              <a:t> of the given model</a:t>
            </a:r>
            <a:endParaRPr/>
          </a:p>
          <a:p>
            <a:pPr indent="-342900" lvl="0" marL="457200" rtl="0" algn="l">
              <a:lnSpc>
                <a:spcPct val="150000"/>
              </a:lnSpc>
              <a:spcBef>
                <a:spcPts val="0"/>
              </a:spcBef>
              <a:spcAft>
                <a:spcPts val="0"/>
              </a:spcAft>
              <a:buSzPts val="1800"/>
              <a:buAutoNum type="arabicPeriod"/>
            </a:pPr>
            <a:r>
              <a:rPr lang="en"/>
              <a:t>Generate synthetic confidence embedded dataset</a:t>
            </a:r>
            <a:endParaRPr/>
          </a:p>
          <a:p>
            <a:pPr indent="-342900" lvl="0" marL="457200" rtl="0" algn="l">
              <a:lnSpc>
                <a:spcPct val="150000"/>
              </a:lnSpc>
              <a:spcBef>
                <a:spcPts val="0"/>
              </a:spcBef>
              <a:spcAft>
                <a:spcPts val="0"/>
              </a:spcAft>
              <a:buSzPts val="1800"/>
              <a:buAutoNum type="arabicPeriod"/>
            </a:pPr>
            <a:r>
              <a:rPr lang="en"/>
              <a:t>Fine-tune model on synthetic dataset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5"/>
          <p:cNvPicPr preferRelativeResize="0"/>
          <p:nvPr/>
        </p:nvPicPr>
        <p:blipFill>
          <a:blip r:embed="rId3">
            <a:alphaModFix/>
          </a:blip>
          <a:stretch>
            <a:fillRect/>
          </a:stretch>
        </p:blipFill>
        <p:spPr>
          <a:xfrm>
            <a:off x="152400" y="1170125"/>
            <a:ext cx="8839199" cy="3305092"/>
          </a:xfrm>
          <a:prstGeom prst="rect">
            <a:avLst/>
          </a:prstGeom>
          <a:noFill/>
          <a:ln>
            <a:noFill/>
          </a:ln>
        </p:spPr>
      </p:pic>
      <p:sp>
        <p:nvSpPr>
          <p:cNvPr id="134" name="Google Shape;134;p25"/>
          <p:cNvSpPr txBox="1"/>
          <p:nvPr>
            <p:ph type="title"/>
          </p:nvPr>
        </p:nvSpPr>
        <p:spPr>
          <a:xfrm>
            <a:off x="311700" y="445025"/>
            <a:ext cx="9056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2.3.1 Model’s Baseline Understanding of Confidence Phrases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9056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2.3.1 </a:t>
            </a:r>
            <a:r>
              <a:rPr lang="en"/>
              <a:t>Model’s Baseline Understanding of Confidence Phrases</a:t>
            </a:r>
            <a:endParaRPr/>
          </a:p>
        </p:txBody>
      </p:sp>
      <p:pic>
        <p:nvPicPr>
          <p:cNvPr id="140" name="Google Shape;140;p26"/>
          <p:cNvPicPr preferRelativeResize="0"/>
          <p:nvPr/>
        </p:nvPicPr>
        <p:blipFill>
          <a:blip r:embed="rId3">
            <a:alphaModFix/>
          </a:blip>
          <a:stretch>
            <a:fillRect/>
          </a:stretch>
        </p:blipFill>
        <p:spPr>
          <a:xfrm>
            <a:off x="4658350" y="984150"/>
            <a:ext cx="3811390" cy="4153050"/>
          </a:xfrm>
          <a:prstGeom prst="rect">
            <a:avLst/>
          </a:prstGeom>
          <a:noFill/>
          <a:ln>
            <a:noFill/>
          </a:ln>
        </p:spPr>
      </p:pic>
      <p:pic>
        <p:nvPicPr>
          <p:cNvPr id="141" name="Google Shape;141;p26"/>
          <p:cNvPicPr preferRelativeResize="0"/>
          <p:nvPr/>
        </p:nvPicPr>
        <p:blipFill>
          <a:blip r:embed="rId4">
            <a:alphaModFix/>
          </a:blip>
          <a:stretch>
            <a:fillRect/>
          </a:stretch>
        </p:blipFill>
        <p:spPr>
          <a:xfrm>
            <a:off x="577902" y="977856"/>
            <a:ext cx="3811399" cy="41656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91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2.3.1 Model’s Baseline Understanding of Confidence Phrases</a:t>
            </a:r>
            <a:endParaRPr/>
          </a:p>
          <a:p>
            <a:pPr indent="0" lvl="0" marL="0" rtl="0" algn="l">
              <a:spcBef>
                <a:spcPts val="0"/>
              </a:spcBef>
              <a:spcAft>
                <a:spcPts val="0"/>
              </a:spcAft>
              <a:buNone/>
            </a:pPr>
            <a:r>
              <a:t/>
            </a:r>
            <a:endParaRPr/>
          </a:p>
        </p:txBody>
      </p:sp>
      <p:pic>
        <p:nvPicPr>
          <p:cNvPr id="147" name="Google Shape;147;p27"/>
          <p:cNvPicPr preferRelativeResize="0"/>
          <p:nvPr/>
        </p:nvPicPr>
        <p:blipFill>
          <a:blip r:embed="rId3">
            <a:alphaModFix/>
          </a:blip>
          <a:stretch>
            <a:fillRect/>
          </a:stretch>
        </p:blipFill>
        <p:spPr>
          <a:xfrm>
            <a:off x="769312" y="1017725"/>
            <a:ext cx="7605386" cy="4125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2.3.2 </a:t>
            </a:r>
            <a:r>
              <a:rPr lang="en"/>
              <a:t>Generate Synthetic Confidence-Embedded Dataset</a:t>
            </a:r>
            <a:endParaRPr/>
          </a:p>
        </p:txBody>
      </p:sp>
      <p:sp>
        <p:nvSpPr>
          <p:cNvPr id="153" name="Google Shape;153;p28"/>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Confidence metric = #net wins / #comparisons + 0.5 =&gt; (0,1)</a:t>
            </a:r>
            <a:endParaRPr/>
          </a:p>
          <a:p>
            <a:pPr indent="0" lvl="0" marL="0" rtl="0" algn="l">
              <a:spcBef>
                <a:spcPts val="1200"/>
              </a:spcBef>
              <a:spcAft>
                <a:spcPts val="0"/>
              </a:spcAft>
              <a:buNone/>
            </a:pPr>
            <a:r>
              <a:rPr lang="en"/>
              <a:t>Weight for sampling phrases of </a:t>
            </a:r>
            <a:r>
              <a:rPr lang="en"/>
              <a:t>different</a:t>
            </a:r>
            <a:r>
              <a:rPr lang="en"/>
              <a:t> confidence:</a:t>
            </a:r>
            <a:endParaRPr/>
          </a:p>
          <a:p>
            <a:pPr indent="457200" lvl="0" marL="0" rtl="0" algn="l">
              <a:spcBef>
                <a:spcPts val="1200"/>
              </a:spcBef>
              <a:spcAft>
                <a:spcPts val="0"/>
              </a:spcAft>
              <a:buNone/>
            </a:pPr>
            <a:r>
              <a:rPr lang="en"/>
              <a:t>1 / abs(</a:t>
            </a:r>
            <a:r>
              <a:rPr lang="en"/>
              <a:t>Confidence metric</a:t>
            </a:r>
            <a:r>
              <a:rPr lang="en"/>
              <a:t> - target confidence) + 0.01)^2</a:t>
            </a:r>
            <a:endParaRPr/>
          </a:p>
          <a:p>
            <a:pPr indent="0" lvl="0" marL="0" rtl="0" algn="l">
              <a:spcBef>
                <a:spcPts val="1200"/>
              </a:spcBef>
              <a:spcAft>
                <a:spcPts val="1200"/>
              </a:spcAft>
              <a:buNone/>
            </a:pPr>
            <a:r>
              <a:t/>
            </a:r>
            <a:endParaRPr/>
          </a:p>
        </p:txBody>
      </p:sp>
      <p:pic>
        <p:nvPicPr>
          <p:cNvPr id="154" name="Google Shape;154;p28"/>
          <p:cNvPicPr preferRelativeResize="0"/>
          <p:nvPr/>
        </p:nvPicPr>
        <p:blipFill>
          <a:blip r:embed="rId3">
            <a:alphaModFix/>
          </a:blip>
          <a:stretch>
            <a:fillRect/>
          </a:stretch>
        </p:blipFill>
        <p:spPr>
          <a:xfrm>
            <a:off x="0" y="2931703"/>
            <a:ext cx="9144001" cy="8214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2.3.3 </a:t>
            </a:r>
            <a:r>
              <a:rPr lang="en"/>
              <a:t>Fine-tune model on synthetic dataset</a:t>
            </a:r>
            <a:endParaRPr/>
          </a:p>
        </p:txBody>
      </p:sp>
      <p:pic>
        <p:nvPicPr>
          <p:cNvPr id="160" name="Google Shape;160;p29"/>
          <p:cNvPicPr preferRelativeResize="0"/>
          <p:nvPr/>
        </p:nvPicPr>
        <p:blipFill>
          <a:blip r:embed="rId3">
            <a:alphaModFix/>
          </a:blip>
          <a:stretch>
            <a:fillRect/>
          </a:stretch>
        </p:blipFill>
        <p:spPr>
          <a:xfrm>
            <a:off x="311694" y="1052225"/>
            <a:ext cx="4271399" cy="2041300"/>
          </a:xfrm>
          <a:prstGeom prst="rect">
            <a:avLst/>
          </a:prstGeom>
          <a:noFill/>
          <a:ln>
            <a:noFill/>
          </a:ln>
        </p:spPr>
      </p:pic>
      <p:pic>
        <p:nvPicPr>
          <p:cNvPr id="161" name="Google Shape;161;p29"/>
          <p:cNvPicPr preferRelativeResize="0"/>
          <p:nvPr/>
        </p:nvPicPr>
        <p:blipFill>
          <a:blip r:embed="rId4">
            <a:alphaModFix/>
          </a:blip>
          <a:stretch>
            <a:fillRect/>
          </a:stretch>
        </p:blipFill>
        <p:spPr>
          <a:xfrm>
            <a:off x="4735494" y="1052225"/>
            <a:ext cx="4256107" cy="27987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 Evaluation Metric</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Naive Baseline is provided by random ranking,</a:t>
            </a:r>
            <a:br>
              <a:rPr lang="en"/>
            </a:br>
            <a:r>
              <a:rPr lang="en"/>
              <a:t>Baseline using traditional NLP </a:t>
            </a:r>
            <a:r>
              <a:rPr lang="en"/>
              <a:t>technique</a:t>
            </a:r>
            <a:r>
              <a:rPr lang="en"/>
              <a:t> is provided by sentiment analysis usi</a:t>
            </a:r>
            <a:r>
              <a:rPr lang="en"/>
              <a:t>ng </a:t>
            </a:r>
            <a:r>
              <a:rPr lang="en"/>
              <a:t>Rule-based Model in </a:t>
            </a:r>
            <a:r>
              <a:rPr lang="en"/>
              <a:t>NLTK</a:t>
            </a:r>
            <a:br>
              <a:rPr lang="en"/>
            </a:br>
            <a:r>
              <a:rPr lang="en"/>
              <a:t>And a highest expected performance would be </a:t>
            </a:r>
            <a:r>
              <a:rPr lang="en"/>
              <a:t>drive</a:t>
            </a:r>
            <a:r>
              <a:rPr lang="en"/>
              <a:t> from LLM’s reply with all information regarding the question in context window.</a:t>
            </a:r>
            <a:endParaRPr/>
          </a:p>
          <a:p>
            <a:pPr indent="0" lvl="0" marL="0" rtl="0" algn="l">
              <a:spcBef>
                <a:spcPts val="1200"/>
              </a:spcBef>
              <a:spcAft>
                <a:spcPts val="1200"/>
              </a:spcAft>
              <a:buNone/>
            </a:pPr>
            <a:r>
              <a:rPr lang="en"/>
              <a:t>Model’s understanding of difference in user’s general confidence in different knowledge domains:</a:t>
            </a:r>
            <a:br>
              <a:rPr lang="en"/>
            </a:br>
            <a:r>
              <a:rPr lang="en"/>
              <a:t>	</a:t>
            </a:r>
            <a:r>
              <a:rPr lang="en"/>
              <a:t>Each pair of domains will be queried upon, and the more incorrect comparison made by the model, the less capable the model is when it comes to embedding implicit confidence knowledge;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2.4.1 in-context confidence analysis</a:t>
            </a:r>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In-Context: synthetic knowledge on single knowledge as input, ask for generalization </a:t>
            </a:r>
            <a:endParaRPr/>
          </a:p>
          <a:p>
            <a:pPr indent="0" lvl="0" marL="0" rtl="0" algn="l">
              <a:spcBef>
                <a:spcPts val="1200"/>
              </a:spcBef>
              <a:spcAft>
                <a:spcPts val="1200"/>
              </a:spcAft>
              <a:buNone/>
            </a:pPr>
            <a:r>
              <a:t/>
            </a:r>
            <a:endParaRPr/>
          </a:p>
        </p:txBody>
      </p:sp>
      <p:pic>
        <p:nvPicPr>
          <p:cNvPr id="174" name="Google Shape;174;p31"/>
          <p:cNvPicPr preferRelativeResize="0"/>
          <p:nvPr/>
        </p:nvPicPr>
        <p:blipFill rotWithShape="1">
          <a:blip r:embed="rId3">
            <a:alphaModFix/>
          </a:blip>
          <a:srcRect b="0" l="0" r="15261" t="0"/>
          <a:stretch/>
        </p:blipFill>
        <p:spPr>
          <a:xfrm>
            <a:off x="117550" y="1983475"/>
            <a:ext cx="8908901" cy="3000249"/>
          </a:xfrm>
          <a:prstGeom prst="rect">
            <a:avLst/>
          </a:prstGeom>
          <a:noFill/>
          <a:ln>
            <a:noFill/>
          </a:ln>
        </p:spPr>
      </p:pic>
      <p:sp>
        <p:nvSpPr>
          <p:cNvPr id="175" name="Google Shape;175;p31"/>
          <p:cNvSpPr txBox="1"/>
          <p:nvPr/>
        </p:nvSpPr>
        <p:spPr>
          <a:xfrm>
            <a:off x="608900" y="4703625"/>
            <a:ext cx="8153100" cy="3078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a:t>
            </a: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a:t>Motivation</a:t>
            </a:r>
            <a:endParaRPr/>
          </a:p>
          <a:p>
            <a:pPr indent="-342900" lvl="0" marL="457200" rtl="0" algn="l">
              <a:lnSpc>
                <a:spcPct val="150000"/>
              </a:lnSpc>
              <a:spcBef>
                <a:spcPts val="0"/>
              </a:spcBef>
              <a:spcAft>
                <a:spcPts val="0"/>
              </a:spcAft>
              <a:buSzPts val="1800"/>
              <a:buAutoNum type="arabicPeriod"/>
            </a:pPr>
            <a:r>
              <a:rPr lang="en"/>
              <a:t>Disambiguation: Confidence in terms of Embedding vs. Accuracy Prediction</a:t>
            </a:r>
            <a:endParaRPr/>
          </a:p>
          <a:p>
            <a:pPr indent="-342900" lvl="0" marL="457200" rtl="0" algn="l">
              <a:lnSpc>
                <a:spcPct val="150000"/>
              </a:lnSpc>
              <a:spcBef>
                <a:spcPts val="0"/>
              </a:spcBef>
              <a:spcAft>
                <a:spcPts val="0"/>
              </a:spcAft>
              <a:buSzPts val="1800"/>
              <a:buAutoNum type="arabicPeriod"/>
            </a:pPr>
            <a:r>
              <a:rPr lang="en"/>
              <a:t>Phrases Embedding Different Confidence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1.4 Training, Fine-Tuning, In-Context Summarization</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In-Context: synthetic knowledge on two knowledge as input, ask for comparison</a:t>
            </a:r>
            <a:endParaRPr/>
          </a:p>
          <a:p>
            <a:pPr indent="0" lvl="0" marL="0" rtl="0" algn="l">
              <a:spcBef>
                <a:spcPts val="1200"/>
              </a:spcBef>
              <a:spcAft>
                <a:spcPts val="1200"/>
              </a:spcAft>
              <a:buNone/>
            </a:pPr>
            <a:r>
              <a:t/>
            </a:r>
            <a:endParaRPr/>
          </a:p>
        </p:txBody>
      </p:sp>
      <p:pic>
        <p:nvPicPr>
          <p:cNvPr id="182" name="Google Shape;182;p32"/>
          <p:cNvPicPr preferRelativeResize="0"/>
          <p:nvPr/>
        </p:nvPicPr>
        <p:blipFill>
          <a:blip r:embed="rId3">
            <a:alphaModFix/>
          </a:blip>
          <a:stretch>
            <a:fillRect/>
          </a:stretch>
        </p:blipFill>
        <p:spPr>
          <a:xfrm>
            <a:off x="1058075" y="1575050"/>
            <a:ext cx="7027851" cy="3568450"/>
          </a:xfrm>
          <a:prstGeom prst="rect">
            <a:avLst/>
          </a:prstGeom>
          <a:noFill/>
          <a:ln>
            <a:noFill/>
          </a:ln>
        </p:spPr>
      </p:pic>
      <p:sp>
        <p:nvSpPr>
          <p:cNvPr id="183" name="Google Shape;183;p32"/>
          <p:cNvSpPr txBox="1"/>
          <p:nvPr/>
        </p:nvSpPr>
        <p:spPr>
          <a:xfrm>
            <a:off x="1436075" y="4835700"/>
            <a:ext cx="6559800" cy="3078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chemeClr val="dk2"/>
              </a:solidFill>
            </a:endParaRPr>
          </a:p>
        </p:txBody>
      </p:sp>
      <p:sp>
        <p:nvSpPr>
          <p:cNvPr id="184" name="Google Shape;184;p32"/>
          <p:cNvSpPr txBox="1"/>
          <p:nvPr/>
        </p:nvSpPr>
        <p:spPr>
          <a:xfrm>
            <a:off x="1308800" y="2475950"/>
            <a:ext cx="3080400" cy="3078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2.4.2 Final Result</a:t>
            </a:r>
            <a:endParaRPr/>
          </a:p>
          <a:p>
            <a:pPr indent="0" lvl="0" marL="0" rtl="0" algn="l">
              <a:spcBef>
                <a:spcPts val="0"/>
              </a:spcBef>
              <a:spcAft>
                <a:spcPts val="0"/>
              </a:spcAft>
              <a:buNone/>
            </a:pPr>
            <a:r>
              <a:t/>
            </a:r>
            <a:endParaRPr/>
          </a:p>
        </p:txBody>
      </p:sp>
      <p:sp>
        <p:nvSpPr>
          <p:cNvPr id="190" name="Google Shape;19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t/>
            </a:r>
            <a:endParaRPr/>
          </a:p>
        </p:txBody>
      </p:sp>
      <p:pic>
        <p:nvPicPr>
          <p:cNvPr id="191" name="Google Shape;191;p33"/>
          <p:cNvPicPr preferRelativeResize="0"/>
          <p:nvPr/>
        </p:nvPicPr>
        <p:blipFill>
          <a:blip r:embed="rId3">
            <a:alphaModFix/>
          </a:blip>
          <a:stretch>
            <a:fillRect/>
          </a:stretch>
        </p:blipFill>
        <p:spPr>
          <a:xfrm>
            <a:off x="1745213" y="960525"/>
            <a:ext cx="5653575" cy="413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Conclusion</a:t>
            </a:r>
            <a:endParaRPr/>
          </a:p>
        </p:txBody>
      </p:sp>
      <p:sp>
        <p:nvSpPr>
          <p:cNvPr id="197" name="Google Shape;19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(almost) the same data, the fine-tuning LLM is vastly inferior compared to providing the information in-context </a:t>
            </a:r>
            <a:r>
              <a:rPr lang="en"/>
              <a:t>when</a:t>
            </a:r>
            <a:r>
              <a:rPr lang="en"/>
              <a:t> it comes to embedding of implicit knowledge like confidence level of comments.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Limitation</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AutoNum type="arabicPeriod"/>
            </a:pPr>
            <a:r>
              <a:rPr lang="en"/>
              <a:t> Model si</a:t>
            </a:r>
            <a:r>
              <a:rPr lang="en"/>
              <a:t>ze</a:t>
            </a:r>
            <a:endParaRPr/>
          </a:p>
          <a:p>
            <a:pPr indent="-310832" lvl="1" marL="914400" rtl="0" algn="l">
              <a:lnSpc>
                <a:spcPct val="150000"/>
              </a:lnSpc>
              <a:spcBef>
                <a:spcPts val="0"/>
              </a:spcBef>
              <a:spcAft>
                <a:spcPts val="0"/>
              </a:spcAft>
              <a:buSzPct val="100000"/>
              <a:buAutoNum type="alphaLcPeriod"/>
            </a:pPr>
            <a:r>
              <a:rPr lang="en"/>
              <a:t>In LLM there is this theory of emergent capabilities; maybe larger language models will perform better when it comes to maintaining information provided in fine-tuning data, but due to computation power limit, we are only able to fine-tune upto 13 billion parameter Llama2.</a:t>
            </a:r>
            <a:endParaRPr/>
          </a:p>
          <a:p>
            <a:pPr indent="-334327" lvl="0" marL="457200" rtl="0" algn="l">
              <a:lnSpc>
                <a:spcPct val="150000"/>
              </a:lnSpc>
              <a:spcBef>
                <a:spcPts val="0"/>
              </a:spcBef>
              <a:spcAft>
                <a:spcPts val="0"/>
              </a:spcAft>
              <a:buSzPct val="100000"/>
              <a:buAutoNum type="arabicPeriod"/>
            </a:pPr>
            <a:r>
              <a:rPr lang="en"/>
              <a:t>Synthetic data richness </a:t>
            </a:r>
            <a:endParaRPr/>
          </a:p>
          <a:p>
            <a:pPr indent="-310832" lvl="1" marL="914400" rtl="0" algn="l">
              <a:lnSpc>
                <a:spcPct val="150000"/>
              </a:lnSpc>
              <a:spcBef>
                <a:spcPts val="0"/>
              </a:spcBef>
              <a:spcAft>
                <a:spcPts val="0"/>
              </a:spcAft>
              <a:buSzPct val="100000"/>
              <a:buAutoNum type="alphaLcPeriod"/>
            </a:pPr>
            <a:r>
              <a:rPr lang="en"/>
              <a:t>Currently the synthetic data all uses declarative sentences with fixed syntax. More variation on syntax</a:t>
            </a:r>
            <a:endParaRPr/>
          </a:p>
          <a:p>
            <a:pPr indent="-334327" lvl="0" marL="457200" rtl="0" algn="l">
              <a:lnSpc>
                <a:spcPct val="150000"/>
              </a:lnSpc>
              <a:spcBef>
                <a:spcPts val="0"/>
              </a:spcBef>
              <a:spcAft>
                <a:spcPts val="0"/>
              </a:spcAft>
              <a:buSzPct val="100000"/>
              <a:buAutoNum type="arabicPeriod"/>
            </a:pPr>
            <a:r>
              <a:rPr lang="en"/>
              <a:t>Sparsity in measure of model performance</a:t>
            </a:r>
            <a:endParaRPr/>
          </a:p>
          <a:p>
            <a:pPr indent="-310832" lvl="1" marL="914400" rtl="0" algn="l">
              <a:lnSpc>
                <a:spcPct val="150000"/>
              </a:lnSpc>
              <a:spcBef>
                <a:spcPts val="0"/>
              </a:spcBef>
              <a:spcAft>
                <a:spcPts val="0"/>
              </a:spcAft>
              <a:buSzPct val="100000"/>
              <a:buAutoNum type="alphaLcPeriod"/>
            </a:pPr>
            <a:r>
              <a:rPr lang="en"/>
              <a:t>Currently the measure of model performance is edit distance of ranking, which is a integer, and might lead to problem </a:t>
            </a:r>
            <a:r>
              <a:rPr lang="en"/>
              <a:t>with</a:t>
            </a:r>
            <a:r>
              <a:rPr lang="en"/>
              <a:t> comparison.</a:t>
            </a:r>
            <a:endParaRPr/>
          </a:p>
          <a:p>
            <a:pPr indent="0" lvl="0" marL="0" rtl="0" algn="l">
              <a:lnSpc>
                <a:spcPct val="150000"/>
              </a:lnSpc>
              <a:spcBef>
                <a:spcPts val="1200"/>
              </a:spcBef>
              <a:spcAft>
                <a:spcPts val="1200"/>
              </a:spcAft>
              <a:buNone/>
            </a:pPr>
            <a:r>
              <a:t/>
            </a:r>
            <a:endParaRPr sz="1350">
              <a:solidFill>
                <a:srgbClr val="5D6060"/>
              </a:solidFill>
              <a:highlight>
                <a:srgbClr val="FFFFFF"/>
              </a:highlight>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Future Direction</a:t>
            </a:r>
            <a:endParaRPr/>
          </a:p>
        </p:txBody>
      </p:sp>
      <p:sp>
        <p:nvSpPr>
          <p:cNvPr id="209" name="Google Shape;20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Increase the size of the model. </a:t>
            </a:r>
            <a:endParaRPr/>
          </a:p>
          <a:p>
            <a:pPr indent="-342900" lvl="0" marL="457200" rtl="0" algn="l">
              <a:spcBef>
                <a:spcPts val="0"/>
              </a:spcBef>
              <a:spcAft>
                <a:spcPts val="0"/>
              </a:spcAft>
              <a:buSzPts val="1800"/>
              <a:buAutoNum type="arabicPeriod"/>
            </a:pPr>
            <a:r>
              <a:rPr lang="en"/>
              <a:t>Synthetic data generation.</a:t>
            </a:r>
            <a:endParaRPr/>
          </a:p>
          <a:p>
            <a:pPr indent="-314325" lvl="1" marL="914400" rtl="0" algn="l">
              <a:lnSpc>
                <a:spcPct val="150000"/>
              </a:lnSpc>
              <a:spcBef>
                <a:spcPts val="0"/>
              </a:spcBef>
              <a:spcAft>
                <a:spcPts val="0"/>
              </a:spcAft>
              <a:buClr>
                <a:srgbClr val="5D6060"/>
              </a:buClr>
              <a:buSzPts val="1350"/>
              <a:buFont typeface="Roboto"/>
              <a:buAutoNum type="alphaLcPeriod"/>
            </a:pPr>
            <a:r>
              <a:rPr lang="en"/>
              <a:t>synthetic data currently is limited in terms of lack of confidence embedding in commenter/user’s role</a:t>
            </a:r>
            <a:endParaRPr/>
          </a:p>
          <a:p>
            <a:pPr indent="-317500" lvl="1" marL="914400" rtl="0" algn="l">
              <a:lnSpc>
                <a:spcPct val="150000"/>
              </a:lnSpc>
              <a:spcBef>
                <a:spcPts val="0"/>
              </a:spcBef>
              <a:spcAft>
                <a:spcPts val="0"/>
              </a:spcAft>
              <a:buSzPts val="1400"/>
              <a:buAutoNum type="alphaLcPeriod"/>
            </a:pPr>
            <a:r>
              <a:rPr lang="en"/>
              <a:t>Try synthetic data with both Confidence on truth and Confidence on Falsehood</a:t>
            </a:r>
            <a:endParaRPr/>
          </a:p>
          <a:p>
            <a:pPr indent="-342900" lvl="0" marL="457200" rtl="0" algn="l">
              <a:lnSpc>
                <a:spcPct val="150000"/>
              </a:lnSpc>
              <a:spcBef>
                <a:spcPts val="0"/>
              </a:spcBef>
              <a:spcAft>
                <a:spcPts val="0"/>
              </a:spcAft>
              <a:buSzPts val="1800"/>
              <a:buAutoNum type="arabicPeriod"/>
            </a:pPr>
            <a:r>
              <a:rPr lang="en"/>
              <a:t>Setup pipeline for evaluation that doesn't require manual evaluation so as to increase number of test evaluation</a:t>
            </a:r>
            <a:endParaRPr/>
          </a:p>
          <a:p>
            <a:pPr indent="0" lvl="0" marL="914400" rtl="0" algn="l">
              <a:lnSpc>
                <a:spcPct val="150000"/>
              </a:lnSpc>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nvSpPr>
        <p:spPr>
          <a:xfrm>
            <a:off x="3311550" y="2225925"/>
            <a:ext cx="3656400" cy="12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End.</a:t>
            </a:r>
            <a:br>
              <a:rPr lang="en" sz="1800">
                <a:solidFill>
                  <a:schemeClr val="dk2"/>
                </a:solidFill>
              </a:rPr>
            </a:br>
            <a:r>
              <a:rPr lang="en" sz="1800">
                <a:solidFill>
                  <a:schemeClr val="dk2"/>
                </a:solidFill>
              </a:rPr>
              <a:t>Thanks for your attendance.</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1.1 Motivation</a:t>
            </a:r>
            <a:endParaRPr/>
          </a:p>
        </p:txBody>
      </p:sp>
      <p:pic>
        <p:nvPicPr>
          <p:cNvPr id="68" name="Google Shape;68;p15"/>
          <p:cNvPicPr preferRelativeResize="0"/>
          <p:nvPr/>
        </p:nvPicPr>
        <p:blipFill>
          <a:blip r:embed="rId3">
            <a:alphaModFix/>
          </a:blip>
          <a:stretch>
            <a:fillRect/>
          </a:stretch>
        </p:blipFill>
        <p:spPr>
          <a:xfrm>
            <a:off x="4451725" y="206925"/>
            <a:ext cx="4387476" cy="2467962"/>
          </a:xfrm>
          <a:prstGeom prst="rect">
            <a:avLst/>
          </a:prstGeom>
          <a:noFill/>
          <a:ln>
            <a:noFill/>
          </a:ln>
        </p:spPr>
      </p:pic>
      <p:pic>
        <p:nvPicPr>
          <p:cNvPr id="69" name="Google Shape;69;p15"/>
          <p:cNvPicPr preferRelativeResize="0"/>
          <p:nvPr/>
        </p:nvPicPr>
        <p:blipFill>
          <a:blip r:embed="rId4">
            <a:alphaModFix/>
          </a:blip>
          <a:stretch>
            <a:fillRect/>
          </a:stretch>
        </p:blipFill>
        <p:spPr>
          <a:xfrm>
            <a:off x="57100" y="2249550"/>
            <a:ext cx="6995054" cy="289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0" y="61777"/>
            <a:ext cx="4915901" cy="2923599"/>
          </a:xfrm>
          <a:prstGeom prst="rect">
            <a:avLst/>
          </a:prstGeom>
          <a:noFill/>
          <a:ln>
            <a:noFill/>
          </a:ln>
        </p:spPr>
      </p:pic>
      <p:pic>
        <p:nvPicPr>
          <p:cNvPr id="75" name="Google Shape;75;p16"/>
          <p:cNvPicPr preferRelativeResize="0"/>
          <p:nvPr/>
        </p:nvPicPr>
        <p:blipFill>
          <a:blip r:embed="rId4">
            <a:alphaModFix/>
          </a:blip>
          <a:stretch>
            <a:fillRect/>
          </a:stretch>
        </p:blipFill>
        <p:spPr>
          <a:xfrm>
            <a:off x="3056925" y="2693401"/>
            <a:ext cx="6148699" cy="2749825"/>
          </a:xfrm>
          <a:prstGeom prst="rect">
            <a:avLst/>
          </a:prstGeom>
          <a:noFill/>
          <a:ln>
            <a:noFill/>
          </a:ln>
        </p:spPr>
      </p:pic>
      <p:sp>
        <p:nvSpPr>
          <p:cNvPr id="76" name="Google Shape;76;p16"/>
          <p:cNvSpPr txBox="1"/>
          <p:nvPr/>
        </p:nvSpPr>
        <p:spPr>
          <a:xfrm>
            <a:off x="-53500" y="2985375"/>
            <a:ext cx="300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222222"/>
                </a:solidFill>
                <a:highlight>
                  <a:srgbClr val="FFFFFF"/>
                </a:highlight>
                <a:latin typeface="Roboto"/>
                <a:ea typeface="Roboto"/>
                <a:cs typeface="Roboto"/>
                <a:sym typeface="Roboto"/>
              </a:rPr>
              <a:t>Lankford, S.; Afli, H.; Way, A. adaptMLLM: Fine-Tuning Multilingual Language Models on Low-Resource Languages with Integrated LLM Playgrounds. </a:t>
            </a:r>
            <a:r>
              <a:rPr i="1" lang="en" sz="900">
                <a:solidFill>
                  <a:srgbClr val="222222"/>
                </a:solidFill>
                <a:highlight>
                  <a:srgbClr val="FFFFFF"/>
                </a:highlight>
                <a:latin typeface="Roboto"/>
                <a:ea typeface="Roboto"/>
                <a:cs typeface="Roboto"/>
                <a:sym typeface="Roboto"/>
              </a:rPr>
              <a:t>Information</a:t>
            </a:r>
            <a:r>
              <a:rPr lang="en" sz="900">
                <a:solidFill>
                  <a:srgbClr val="222222"/>
                </a:solidFill>
                <a:highlight>
                  <a:srgbClr val="FFFFFF"/>
                </a:highlight>
                <a:latin typeface="Roboto"/>
                <a:ea typeface="Roboto"/>
                <a:cs typeface="Roboto"/>
                <a:sym typeface="Roboto"/>
              </a:rPr>
              <a:t> </a:t>
            </a:r>
            <a:r>
              <a:rPr b="1" lang="en" sz="900">
                <a:solidFill>
                  <a:srgbClr val="222222"/>
                </a:solidFill>
                <a:highlight>
                  <a:srgbClr val="FFFFFF"/>
                </a:highlight>
                <a:latin typeface="Roboto"/>
                <a:ea typeface="Roboto"/>
                <a:cs typeface="Roboto"/>
                <a:sym typeface="Roboto"/>
              </a:rPr>
              <a:t>2023</a:t>
            </a:r>
            <a:r>
              <a:rPr lang="en" sz="900">
                <a:solidFill>
                  <a:srgbClr val="222222"/>
                </a:solidFill>
                <a:highlight>
                  <a:srgbClr val="FFFFFF"/>
                </a:highlight>
                <a:latin typeface="Roboto"/>
                <a:ea typeface="Roboto"/>
                <a:cs typeface="Roboto"/>
                <a:sym typeface="Roboto"/>
              </a:rPr>
              <a:t>, </a:t>
            </a:r>
            <a:r>
              <a:rPr i="1" lang="en" sz="900">
                <a:solidFill>
                  <a:srgbClr val="222222"/>
                </a:solidFill>
                <a:highlight>
                  <a:srgbClr val="FFFFFF"/>
                </a:highlight>
                <a:latin typeface="Roboto"/>
                <a:ea typeface="Roboto"/>
                <a:cs typeface="Roboto"/>
                <a:sym typeface="Roboto"/>
              </a:rPr>
              <a:t>14</a:t>
            </a:r>
            <a:r>
              <a:rPr lang="en" sz="900">
                <a:solidFill>
                  <a:srgbClr val="222222"/>
                </a:solidFill>
                <a:highlight>
                  <a:srgbClr val="FFFFFF"/>
                </a:highlight>
                <a:latin typeface="Roboto"/>
                <a:ea typeface="Roboto"/>
                <a:cs typeface="Roboto"/>
                <a:sym typeface="Roboto"/>
              </a:rPr>
              <a:t>, 638. https://doi.org/10.3390/info14120638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Goal</a:t>
            </a:r>
            <a:endParaRPr/>
          </a:p>
        </p:txBody>
      </p:sp>
      <p:sp>
        <p:nvSpPr>
          <p:cNvPr id="82" name="Google Shape;82;p17"/>
          <p:cNvSpPr txBox="1"/>
          <p:nvPr>
            <p:ph idx="1" type="body"/>
          </p:nvPr>
        </p:nvSpPr>
        <p:spPr>
          <a:xfrm>
            <a:off x="311700" y="1206025"/>
            <a:ext cx="712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500"/>
              </a:spcAft>
              <a:buClr>
                <a:schemeClr val="dk1"/>
              </a:buClr>
              <a:buSzPts val="1100"/>
              <a:buFont typeface="Arial"/>
              <a:buNone/>
            </a:pPr>
            <a:r>
              <a:rPr lang="en" sz="2000">
                <a:solidFill>
                  <a:srgbClr val="0D0D0D"/>
                </a:solidFill>
                <a:highlight>
                  <a:srgbClr val="FFFFFF"/>
                </a:highlight>
                <a:latin typeface="Roboto"/>
                <a:ea typeface="Roboto"/>
                <a:cs typeface="Roboto"/>
                <a:sym typeface="Roboto"/>
              </a:rPr>
              <a:t>Specifically, t</a:t>
            </a:r>
            <a:r>
              <a:rPr lang="en" sz="2000">
                <a:solidFill>
                  <a:srgbClr val="0D0D0D"/>
                </a:solidFill>
                <a:highlight>
                  <a:srgbClr val="FFFFFF"/>
                </a:highlight>
                <a:latin typeface="Roboto"/>
                <a:ea typeface="Roboto"/>
                <a:cs typeface="Roboto"/>
                <a:sym typeface="Roboto"/>
              </a:rPr>
              <a:t>his project aims to explore whether LLMs can effectively encode and apply latent knowledge provided to it in fine-tuning phase.</a:t>
            </a:r>
            <a:br>
              <a:rPr lang="en" sz="2000">
                <a:solidFill>
                  <a:srgbClr val="0D0D0D"/>
                </a:solidFill>
                <a:highlight>
                  <a:srgbClr val="FFFFFF"/>
                </a:highlight>
                <a:latin typeface="Roboto"/>
                <a:ea typeface="Roboto"/>
                <a:cs typeface="Roboto"/>
                <a:sym typeface="Roboto"/>
              </a:rPr>
            </a:br>
            <a:endParaRPr sz="2000"/>
          </a:p>
        </p:txBody>
      </p:sp>
      <p:pic>
        <p:nvPicPr>
          <p:cNvPr id="83" name="Google Shape;83;p17"/>
          <p:cNvPicPr preferRelativeResize="0"/>
          <p:nvPr/>
        </p:nvPicPr>
        <p:blipFill>
          <a:blip r:embed="rId3">
            <a:alphaModFix/>
          </a:blip>
          <a:stretch>
            <a:fillRect/>
          </a:stretch>
        </p:blipFill>
        <p:spPr>
          <a:xfrm>
            <a:off x="3043000" y="2048325"/>
            <a:ext cx="5502526" cy="3095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1.2 Disambiguation: </a:t>
            </a:r>
            <a:endParaRPr/>
          </a:p>
          <a:p>
            <a:pPr indent="0" lvl="0" marL="0" rtl="0" algn="l">
              <a:spcBef>
                <a:spcPts val="0"/>
              </a:spcBef>
              <a:spcAft>
                <a:spcPts val="0"/>
              </a:spcAft>
              <a:buClr>
                <a:schemeClr val="dk1"/>
              </a:buClr>
              <a:buSzPct val="39285"/>
              <a:buFont typeface="Arial"/>
              <a:buNone/>
            </a:pPr>
            <a:r>
              <a:rPr lang="en"/>
              <a:t>Confidence in terms of Embedding vs. Accuracy Prediction</a:t>
            </a:r>
            <a:endParaRPr/>
          </a:p>
          <a:p>
            <a:pPr indent="0" lvl="0" marL="0" rtl="0" algn="l">
              <a:spcBef>
                <a:spcPts val="0"/>
              </a:spcBef>
              <a:spcAft>
                <a:spcPts val="0"/>
              </a:spcAft>
              <a:buNone/>
            </a:pPr>
            <a:r>
              <a:t/>
            </a:r>
            <a:endParaRPr/>
          </a:p>
        </p:txBody>
      </p:sp>
      <p:sp>
        <p:nvSpPr>
          <p:cNvPr id="89" name="Google Shape;89;p18"/>
          <p:cNvSpPr txBox="1"/>
          <p:nvPr>
            <p:ph idx="1" type="body"/>
          </p:nvPr>
        </p:nvSpPr>
        <p:spPr>
          <a:xfrm>
            <a:off x="270725" y="25717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Can LLMs Express Their Uncertainty? An Empirical Evaluation of Confidence Elicitation in LLMs </a:t>
            </a:r>
            <a:br>
              <a:rPr lang="en"/>
            </a:br>
            <a:r>
              <a:rPr lang="en"/>
              <a:t>Miao Xiong, Zhiyuan Hu, Xinyang Lu, Yifei Li, Jie Fu, Junxian He, Bryan Hooi</a:t>
            </a:r>
            <a:br>
              <a:rPr lang="en"/>
            </a:br>
            <a:r>
              <a:rPr lang="en"/>
              <a:t>arXiv:2306.13063 https://arxiv.org/abs/2306.13063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1.3 Phrases Embedding Different Confidence</a:t>
            </a:r>
            <a:endParaRPr/>
          </a:p>
        </p:txBody>
      </p:sp>
      <p:sp>
        <p:nvSpPr>
          <p:cNvPr id="95" name="Google Shape;95;p19"/>
          <p:cNvSpPr txBox="1"/>
          <p:nvPr>
            <p:ph idx="1" type="body"/>
          </p:nvPr>
        </p:nvSpPr>
        <p:spPr>
          <a:xfrm>
            <a:off x="311700" y="11415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I'm absolutely convinced</a:t>
            </a:r>
            <a:r>
              <a:rPr lang="en"/>
              <a:t> that PLACEHOLDER is true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I'm quite certain</a:t>
            </a:r>
            <a:r>
              <a:rPr lang="en"/>
              <a:t> that PLACEHOLDER is true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To the best of my knowledge,</a:t>
            </a:r>
            <a:r>
              <a:rPr lang="en"/>
              <a:t> PLACEHOLDER is true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It's likely</a:t>
            </a:r>
            <a:r>
              <a:rPr lang="en"/>
              <a:t> that PLACEHOLDER is true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There is a chance</a:t>
            </a:r>
            <a:r>
              <a:rPr lang="en"/>
              <a:t> that PLACEHOLDER is true.</a:t>
            </a:r>
            <a:endParaRPr/>
          </a:p>
          <a:p>
            <a:pPr indent="0" lvl="0" marL="0" rtl="0" algn="l">
              <a:spcBef>
                <a:spcPts val="1200"/>
              </a:spcBef>
              <a:spcAft>
                <a:spcPts val="1200"/>
              </a:spcAft>
              <a:buNone/>
            </a:pPr>
            <a:r>
              <a:t/>
            </a:r>
            <a:endParaRPr/>
          </a:p>
        </p:txBody>
      </p:sp>
      <p:sp>
        <p:nvSpPr>
          <p:cNvPr id="96" name="Google Shape;96;p19"/>
          <p:cNvSpPr/>
          <p:nvPr/>
        </p:nvSpPr>
        <p:spPr>
          <a:xfrm>
            <a:off x="5729275" y="1141575"/>
            <a:ext cx="278400" cy="2889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9"/>
          <p:cNvSpPr txBox="1"/>
          <p:nvPr/>
        </p:nvSpPr>
        <p:spPr>
          <a:xfrm>
            <a:off x="5964700" y="2168925"/>
            <a:ext cx="1616100" cy="8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Decrease in confidence</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Experiment Setup</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Statement to Evaluate</a:t>
            </a:r>
            <a:endParaRPr/>
          </a:p>
          <a:p>
            <a:pPr indent="-342900" lvl="0" marL="457200" rtl="0" algn="l">
              <a:spcBef>
                <a:spcPts val="0"/>
              </a:spcBef>
              <a:spcAft>
                <a:spcPts val="0"/>
              </a:spcAft>
              <a:buSzPts val="1800"/>
              <a:buAutoNum type="arabicPeriod"/>
            </a:pPr>
            <a:r>
              <a:rPr lang="en"/>
              <a:t>Choice of Model</a:t>
            </a:r>
            <a:endParaRPr/>
          </a:p>
          <a:p>
            <a:pPr indent="-342900" lvl="0" marL="457200" rtl="0" algn="l">
              <a:spcBef>
                <a:spcPts val="0"/>
              </a:spcBef>
              <a:spcAft>
                <a:spcPts val="0"/>
              </a:spcAft>
              <a:buSzPts val="1800"/>
              <a:buAutoNum type="arabicPeriod"/>
            </a:pPr>
            <a:r>
              <a:rPr lang="en"/>
              <a:t>Experiment Pipeline</a:t>
            </a:r>
            <a:endParaRPr/>
          </a:p>
          <a:p>
            <a:pPr indent="-342900" lvl="0" marL="457200" rtl="0" algn="l">
              <a:spcBef>
                <a:spcPts val="0"/>
              </a:spcBef>
              <a:spcAft>
                <a:spcPts val="0"/>
              </a:spcAft>
              <a:buSzPts val="1800"/>
              <a:buAutoNum type="arabicPeriod"/>
            </a:pPr>
            <a:r>
              <a:rPr lang="en"/>
              <a:t>Model’s baseline understanding of Confidence Phrases</a:t>
            </a:r>
            <a:endParaRPr/>
          </a:p>
          <a:p>
            <a:pPr indent="-342900" lvl="0" marL="457200" rtl="0" algn="l">
              <a:spcBef>
                <a:spcPts val="0"/>
              </a:spcBef>
              <a:spcAft>
                <a:spcPts val="0"/>
              </a:spcAft>
              <a:buSzPts val="1800"/>
              <a:buAutoNum type="arabicPeriod"/>
            </a:pPr>
            <a:r>
              <a:rPr lang="en"/>
              <a:t>Synthetic Data Generation</a:t>
            </a:r>
            <a:endParaRPr/>
          </a:p>
          <a:p>
            <a:pPr indent="-342900" lvl="0" marL="457200" rtl="0" algn="l">
              <a:spcBef>
                <a:spcPts val="0"/>
              </a:spcBef>
              <a:spcAft>
                <a:spcPts val="0"/>
              </a:spcAft>
              <a:buSzPts val="1800"/>
              <a:buAutoNum type="arabicPeriod"/>
            </a:pPr>
            <a:r>
              <a:rPr lang="en"/>
              <a:t>Evaluation Metric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2.1 Statement to Evaluate</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Does LLM maintain confidence level knowledge, or more generally, arbitrary implicit knowledge in data provided to it during the fine-tuning phase? How does this ability differ between models of different setup and size?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