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58" r:id="rId5"/>
    <p:sldId id="272" r:id="rId6"/>
    <p:sldId id="273" r:id="rId7"/>
    <p:sldId id="274" r:id="rId8"/>
    <p:sldId id="262" r:id="rId9"/>
    <p:sldId id="275" r:id="rId10"/>
    <p:sldId id="276" r:id="rId11"/>
    <p:sldId id="257" r:id="rId12"/>
    <p:sldId id="263" r:id="rId13"/>
    <p:sldId id="264" r:id="rId14"/>
    <p:sldId id="269" r:id="rId15"/>
    <p:sldId id="261" r:id="rId16"/>
    <p:sldId id="265" r:id="rId17"/>
    <p:sldId id="266" r:id="rId18"/>
    <p:sldId id="267" r:id="rId19"/>
    <p:sldId id="268" r:id="rId20"/>
    <p:sldId id="277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00" autoAdjust="0"/>
  </p:normalViewPr>
  <p:slideViewPr>
    <p:cSldViewPr snapToGrid="0">
      <p:cViewPr>
        <p:scale>
          <a:sx n="75" d="100"/>
          <a:sy n="75" d="100"/>
        </p:scale>
        <p:origin x="354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592A-9A9E-4EAA-A223-A5E4086BDE2B}" type="doc">
      <dgm:prSet loTypeId="urn:microsoft.com/office/officeart/2005/8/layout/chevron1" loCatId="process" qsTypeId="urn:microsoft.com/office/officeart/2005/8/quickstyle/3d2" qsCatId="3D" csTypeId="urn:microsoft.com/office/officeart/2005/8/colors/accent1_4" csCatId="accent1" phldr="1"/>
      <dgm:spPr/>
    </dgm:pt>
    <dgm:pt modelId="{F34C55CF-1A49-40CB-A16E-19BDD363868D}">
      <dgm:prSet phldrT="[Text]"/>
      <dgm:spPr/>
      <dgm:t>
        <a:bodyPr/>
        <a:lstStyle/>
        <a:p>
          <a:r>
            <a:rPr lang="sk-SK" dirty="0"/>
            <a:t>Nepravdivá informácia</a:t>
          </a:r>
        </a:p>
      </dgm:t>
    </dgm:pt>
    <dgm:pt modelId="{61B31CCA-02C5-49D9-A07E-4D252DBA4A84}" type="parTrans" cxnId="{D42449D3-5B04-4FFC-B7E9-AC06343C654B}">
      <dgm:prSet/>
      <dgm:spPr/>
      <dgm:t>
        <a:bodyPr/>
        <a:lstStyle/>
        <a:p>
          <a:endParaRPr lang="sk-SK"/>
        </a:p>
      </dgm:t>
    </dgm:pt>
    <dgm:pt modelId="{B65D199F-F3D7-4B08-BC30-738DCC325D9E}" type="sibTrans" cxnId="{D42449D3-5B04-4FFC-B7E9-AC06343C654B}">
      <dgm:prSet/>
      <dgm:spPr/>
      <dgm:t>
        <a:bodyPr/>
        <a:lstStyle/>
        <a:p>
          <a:endParaRPr lang="sk-SK"/>
        </a:p>
      </dgm:t>
    </dgm:pt>
    <dgm:pt modelId="{AE3560A0-D909-4AC6-9E2E-2AA42CD2B554}">
      <dgm:prSet phldrT="[Text]"/>
      <dgm:spPr/>
      <dgm:t>
        <a:bodyPr/>
        <a:lstStyle/>
        <a:p>
          <a:r>
            <a:rPr lang="sk-SK" dirty="0"/>
            <a:t>Neoverovanie faktov</a:t>
          </a:r>
        </a:p>
      </dgm:t>
    </dgm:pt>
    <dgm:pt modelId="{A6293A7D-B1A7-4B73-8054-F5CBD0326D54}" type="parTrans" cxnId="{80714972-19BF-44E6-9416-E9E697626E7B}">
      <dgm:prSet/>
      <dgm:spPr/>
      <dgm:t>
        <a:bodyPr/>
        <a:lstStyle/>
        <a:p>
          <a:endParaRPr lang="sk-SK"/>
        </a:p>
      </dgm:t>
    </dgm:pt>
    <dgm:pt modelId="{9AC34C64-4DB3-4ADC-83BB-B402E195ECA1}" type="sibTrans" cxnId="{80714972-19BF-44E6-9416-E9E697626E7B}">
      <dgm:prSet/>
      <dgm:spPr/>
      <dgm:t>
        <a:bodyPr/>
        <a:lstStyle/>
        <a:p>
          <a:endParaRPr lang="sk-SK"/>
        </a:p>
      </dgm:t>
    </dgm:pt>
    <dgm:pt modelId="{7AFD7B53-EE70-4130-8516-64081A8D4FCB}">
      <dgm:prSet phldrT="[Text]"/>
      <dgm:spPr/>
      <dgm:t>
        <a:bodyPr/>
        <a:lstStyle/>
        <a:p>
          <a:r>
            <a:rPr lang="sk-SK" dirty="0" err="1"/>
            <a:t>Zdielanie</a:t>
          </a:r>
          <a:endParaRPr lang="sk-SK" dirty="0"/>
        </a:p>
      </dgm:t>
    </dgm:pt>
    <dgm:pt modelId="{CB595705-AFEB-49E7-8219-1F4B42B1AEB9}" type="parTrans" cxnId="{E80F208B-D224-4DA0-987F-E1789EDEEE72}">
      <dgm:prSet/>
      <dgm:spPr/>
      <dgm:t>
        <a:bodyPr/>
        <a:lstStyle/>
        <a:p>
          <a:endParaRPr lang="sk-SK"/>
        </a:p>
      </dgm:t>
    </dgm:pt>
    <dgm:pt modelId="{F519B79A-41A6-437E-A0EB-25C31E09D8A5}" type="sibTrans" cxnId="{E80F208B-D224-4DA0-987F-E1789EDEEE72}">
      <dgm:prSet/>
      <dgm:spPr/>
      <dgm:t>
        <a:bodyPr/>
        <a:lstStyle/>
        <a:p>
          <a:endParaRPr lang="sk-SK"/>
        </a:p>
      </dgm:t>
    </dgm:pt>
    <dgm:pt modelId="{442DAA02-4B74-4478-A277-C64EBF225C61}" type="pres">
      <dgm:prSet presAssocID="{EC2E592A-9A9E-4EAA-A223-A5E4086BDE2B}" presName="Name0" presStyleCnt="0">
        <dgm:presLayoutVars>
          <dgm:dir/>
          <dgm:animLvl val="lvl"/>
          <dgm:resizeHandles val="exact"/>
        </dgm:presLayoutVars>
      </dgm:prSet>
      <dgm:spPr/>
    </dgm:pt>
    <dgm:pt modelId="{6ADC3699-8DA3-4902-B7FC-15D2FE09D264}" type="pres">
      <dgm:prSet presAssocID="{F34C55CF-1A49-40CB-A16E-19BDD363868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474AB3-D7A1-4364-9E5A-9312C28C1CE2}" type="pres">
      <dgm:prSet presAssocID="{B65D199F-F3D7-4B08-BC30-738DCC325D9E}" presName="parTxOnlySpace" presStyleCnt="0"/>
      <dgm:spPr/>
    </dgm:pt>
    <dgm:pt modelId="{ADFF0482-94EB-4939-AA5E-3AE6A1342FDE}" type="pres">
      <dgm:prSet presAssocID="{AE3560A0-D909-4AC6-9E2E-2AA42CD2B5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EF75F-99A0-4799-BBBC-8778A6A0A5CD}" type="pres">
      <dgm:prSet presAssocID="{9AC34C64-4DB3-4ADC-83BB-B402E195ECA1}" presName="parTxOnlySpace" presStyleCnt="0"/>
      <dgm:spPr/>
    </dgm:pt>
    <dgm:pt modelId="{9CF02EBF-98B3-4002-AB66-23020FF91FC5}" type="pres">
      <dgm:prSet presAssocID="{7AFD7B53-EE70-4130-8516-64081A8D4FCB}" presName="parTxOnly" presStyleLbl="node1" presStyleIdx="2" presStyleCnt="3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FBDCD80B-5886-4992-BFDA-549E8D6076CC}" type="presOf" srcId="{AE3560A0-D909-4AC6-9E2E-2AA42CD2B554}" destId="{ADFF0482-94EB-4939-AA5E-3AE6A1342FDE}" srcOrd="0" destOrd="0" presId="urn:microsoft.com/office/officeart/2005/8/layout/chevron1"/>
    <dgm:cxn modelId="{0D472818-2E6A-4030-A5AB-FFBF674347D4}" type="presOf" srcId="{F34C55CF-1A49-40CB-A16E-19BDD363868D}" destId="{6ADC3699-8DA3-4902-B7FC-15D2FE09D264}" srcOrd="0" destOrd="0" presId="urn:microsoft.com/office/officeart/2005/8/layout/chevron1"/>
    <dgm:cxn modelId="{1DAEDC3C-A92F-4DDD-8B43-57B7610D8552}" type="presOf" srcId="{7AFD7B53-EE70-4130-8516-64081A8D4FCB}" destId="{9CF02EBF-98B3-4002-AB66-23020FF91FC5}" srcOrd="0" destOrd="0" presId="urn:microsoft.com/office/officeart/2005/8/layout/chevron1"/>
    <dgm:cxn modelId="{CC36D24E-B4EC-4384-91C6-F5DA6C062EB6}" type="presOf" srcId="{EC2E592A-9A9E-4EAA-A223-A5E4086BDE2B}" destId="{442DAA02-4B74-4478-A277-C64EBF225C61}" srcOrd="0" destOrd="0" presId="urn:microsoft.com/office/officeart/2005/8/layout/chevron1"/>
    <dgm:cxn modelId="{80714972-19BF-44E6-9416-E9E697626E7B}" srcId="{EC2E592A-9A9E-4EAA-A223-A5E4086BDE2B}" destId="{AE3560A0-D909-4AC6-9E2E-2AA42CD2B554}" srcOrd="1" destOrd="0" parTransId="{A6293A7D-B1A7-4B73-8054-F5CBD0326D54}" sibTransId="{9AC34C64-4DB3-4ADC-83BB-B402E195ECA1}"/>
    <dgm:cxn modelId="{E80F208B-D224-4DA0-987F-E1789EDEEE72}" srcId="{EC2E592A-9A9E-4EAA-A223-A5E4086BDE2B}" destId="{7AFD7B53-EE70-4130-8516-64081A8D4FCB}" srcOrd="2" destOrd="0" parTransId="{CB595705-AFEB-49E7-8219-1F4B42B1AEB9}" sibTransId="{F519B79A-41A6-437E-A0EB-25C31E09D8A5}"/>
    <dgm:cxn modelId="{D42449D3-5B04-4FFC-B7E9-AC06343C654B}" srcId="{EC2E592A-9A9E-4EAA-A223-A5E4086BDE2B}" destId="{F34C55CF-1A49-40CB-A16E-19BDD363868D}" srcOrd="0" destOrd="0" parTransId="{61B31CCA-02C5-49D9-A07E-4D252DBA4A84}" sibTransId="{B65D199F-F3D7-4B08-BC30-738DCC325D9E}"/>
    <dgm:cxn modelId="{E04A5775-BCEF-46BB-B5F7-8C284A4A8CC6}" type="presParOf" srcId="{442DAA02-4B74-4478-A277-C64EBF225C61}" destId="{6ADC3699-8DA3-4902-B7FC-15D2FE09D264}" srcOrd="0" destOrd="0" presId="urn:microsoft.com/office/officeart/2005/8/layout/chevron1"/>
    <dgm:cxn modelId="{F7567552-80DB-4F5D-BBD6-9FBC3EC7BEFB}" type="presParOf" srcId="{442DAA02-4B74-4478-A277-C64EBF225C61}" destId="{D5474AB3-D7A1-4364-9E5A-9312C28C1CE2}" srcOrd="1" destOrd="0" presId="urn:microsoft.com/office/officeart/2005/8/layout/chevron1"/>
    <dgm:cxn modelId="{657256E3-22DE-4A6E-91FB-18206E78FA58}" type="presParOf" srcId="{442DAA02-4B74-4478-A277-C64EBF225C61}" destId="{ADFF0482-94EB-4939-AA5E-3AE6A1342FDE}" srcOrd="2" destOrd="0" presId="urn:microsoft.com/office/officeart/2005/8/layout/chevron1"/>
    <dgm:cxn modelId="{99A9EB25-C005-4C0A-AC5D-FDFFADBE43E2}" type="presParOf" srcId="{442DAA02-4B74-4478-A277-C64EBF225C61}" destId="{F2EEF75F-99A0-4799-BBBC-8778A6A0A5CD}" srcOrd="3" destOrd="0" presId="urn:microsoft.com/office/officeart/2005/8/layout/chevron1"/>
    <dgm:cxn modelId="{9864DCE3-B662-43FD-851D-FC19064C9731}" type="presParOf" srcId="{442DAA02-4B74-4478-A277-C64EBF225C61}" destId="{9CF02EBF-98B3-4002-AB66-23020FF91F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3699-8DA3-4902-B7FC-15D2FE09D264}">
      <dsp:nvSpPr>
        <dsp:cNvPr id="0" name=""/>
        <dsp:cNvSpPr/>
      </dsp:nvSpPr>
      <dsp:spPr>
        <a:xfrm>
          <a:off x="289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Nepravdivá informácia</a:t>
          </a:r>
        </a:p>
      </dsp:txBody>
      <dsp:txXfrm>
        <a:off x="707548" y="2585669"/>
        <a:ext cx="2113970" cy="1409313"/>
      </dsp:txXfrm>
    </dsp:sp>
    <dsp:sp modelId="{ADFF0482-94EB-4939-AA5E-3AE6A1342FDE}">
      <dsp:nvSpPr>
        <dsp:cNvPr id="0" name=""/>
        <dsp:cNvSpPr/>
      </dsp:nvSpPr>
      <dsp:spPr>
        <a:xfrm>
          <a:off x="3173846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Neoverovanie faktov</a:t>
          </a:r>
        </a:p>
      </dsp:txBody>
      <dsp:txXfrm>
        <a:off x="3878503" y="2585669"/>
        <a:ext cx="2113970" cy="1409313"/>
      </dsp:txXfrm>
    </dsp:sp>
    <dsp:sp modelId="{9CF02EBF-98B3-4002-AB66-23020FF91FC5}">
      <dsp:nvSpPr>
        <dsp:cNvPr id="0" name=""/>
        <dsp:cNvSpPr/>
      </dsp:nvSpPr>
      <dsp:spPr>
        <a:xfrm>
          <a:off x="634480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Zdielanie</a:t>
          </a:r>
          <a:endParaRPr lang="sk-SK" sz="2700" kern="1200" dirty="0"/>
        </a:p>
      </dsp:txBody>
      <dsp:txXfrm>
        <a:off x="7049458" y="2585669"/>
        <a:ext cx="2113970" cy="140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CEFD-03A7-4A61-B24F-D4660982194A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E5AA6-8571-4BB4-A831-5322DB67C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15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 všetkých providerov</a:t>
            </a:r>
          </a:p>
          <a:p>
            <a:r>
              <a:rPr lang="cs-CZ" dirty="0"/>
              <a:t>Bez diskriminácie</a:t>
            </a:r>
          </a:p>
          <a:p>
            <a:r>
              <a:rPr lang="cs-CZ" dirty="0"/>
              <a:t>Bez zámerného spomaľovania</a:t>
            </a:r>
          </a:p>
          <a:p>
            <a:r>
              <a:rPr lang="cs-CZ" dirty="0"/>
              <a:t>Bez prioritizácie používateľa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European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Regulators of Electronic Communications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 provider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3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7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7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97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78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SÚČASNOSŤ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44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512F1-B079-46B4-A2A7-B5843D27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BA88B9-92D7-4E12-848F-51249838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3866B5-DA84-4B70-B78C-89291A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EA6621-8812-4D1C-B214-E501591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5C462B-0AF0-4C39-830F-6EE166A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32D5-4E78-4AF5-BAD2-28C365F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B0AE20D-6D8C-4ECB-92B7-D2744F28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119086-2ED0-4877-9B02-F0013F0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C02E17-8929-4F53-B83A-2261736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D700C4-DB3B-4507-8D47-F376C81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C4F4297-E169-4C42-85B0-CD15BB17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2373941-4DE5-4B42-80FA-C77CA292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792ABD-2D71-4AF6-8578-9436C0B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5CB2A-F59F-4501-B80F-647EEC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5A787-CBEE-458A-8FA5-E2B1AE8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A957B-BCED-46CD-8607-FD1585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21FC1E-3D07-4220-802A-BEBBF74F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9BAB27-10CB-48B8-ADF7-673F9B8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88F4A1-3D9C-4208-AE25-934E255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4B8CFC-BB1B-4370-B0D7-1CEBEAD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9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70DD4-E17A-4C94-9431-F19C8AF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AC2579-0B9D-4C33-8C73-400E683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86C682-3D3E-4B7C-900C-B332810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F1614A-2B24-40D4-A9B0-58A75A8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27F112-4C6B-4F46-9006-9E66188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2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36C16-FB98-4E42-9BE9-41BD0C4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67DDE5-3242-4C3D-BEFB-6AFC8937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F1BC7-46C1-432F-9E1C-F1420813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79FC98-2F4A-43B4-876F-28AA23D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BA07C6-A844-490A-8854-E82C7E7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1F1927-85B3-4A4F-9274-BED8B6C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7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97179-F1EA-43AF-BC0D-704E0D7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A87D7B-5B76-4E3D-B21C-380C4790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B10E8BD-BA52-4F56-AC92-30168B02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BD3C5AA-6D18-4918-8EF1-FB62791E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8D33B2-677A-42C4-97FD-A0975B4E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65D023-C42A-4A60-B735-462254E1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6F59B2-638A-4C1B-AC3C-FBA920E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9B088D2-5A08-491A-A21E-664B6DE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2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31BCE-C106-47BB-B113-966DB2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E754B4-B6AF-4368-9461-FD7161F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D58973-C549-4C4C-9EF5-FDC09A29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864BE4F-D54D-468B-8F9B-C28D478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3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DF0188F-AC47-4DE0-9D13-C72B5A3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216E0DA-1320-40D1-A579-7EE23FF0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6E0010-700E-436C-967D-B5DEDF5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1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F9E2F-580C-4DA2-92A0-5EF83309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265D91-1AA7-4A94-857F-DDE3356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6EAB6D0-FDEE-4777-B896-F3BD316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E91066-1C09-4CFA-89B3-559F1A5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3A35A-0D9F-4B4B-9F7D-9E96AE5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156E38-CB37-4EA0-B058-E821D437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98F1-1814-4511-A4DB-A1B6807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22748BF-6BAA-493F-9A41-07764BF9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760F071-0618-4343-B361-56508E5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2E3C13-DF34-47C3-8B98-8C40BE0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A2EB28-7FD2-4E88-955D-E12D4E5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4CCB71-202B-4C0D-94A2-AD4BC65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BE24D9-B3E0-420C-BE39-4A9FB67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506B38-6D20-494F-B56F-8DC500D1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585316-9EE3-4B05-82C1-F78A437B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C772C1-7B13-4FCE-B8D8-F1F1FD22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2AAA12-098F-47DF-8222-652C432E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5.jpe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pchothuegoldenking.com/sk/why-do-we-believe-in-fake-news/" TargetMode="External"/><Relationship Id="rId13" Type="http://schemas.openxmlformats.org/officeDocument/2006/relationships/hyperlink" Target="https://external-content.duckduckgo.com/iu/?u=https%3A%2F%2Fwww.hindustantimes.com%2Frf%2Fimage_size_960x540%2FHT%2Fp2%2F2016%2F12%2F20%2FPictures%2Fllb_91e97ccc-c68c-11e6-ad67-c7f41c1c9a76.jpg&amp;f=1&amp;nofb=1" TargetMode="External"/><Relationship Id="rId3" Type="http://schemas.openxmlformats.org/officeDocument/2006/relationships/hyperlink" Target="https://berec.europa.eu/eng/netneutrality/" TargetMode="External"/><Relationship Id="rId7" Type="http://schemas.openxmlformats.org/officeDocument/2006/relationships/hyperlink" Target="https://www.legalzoom.com/articles/fake-news-what-laws-are-designed-to-protect" TargetMode="External"/><Relationship Id="rId12" Type="http://schemas.openxmlformats.org/officeDocument/2006/relationships/hyperlink" Target="https://contentinsights.com/wp-content/uploads/2019/01/How-yellow-journalism-evolved-and-why-you-should-care-about-its-influence-1.png" TargetMode="External"/><Relationship Id="rId2" Type="http://schemas.openxmlformats.org/officeDocument/2006/relationships/hyperlink" Target="https://en.wikipedia.org/wiki/Net_neutrality#Legal_asp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xisnexis.com/communities/corporatecounselnewsletter/b/newsletter/archive/2017/09/08/a-little-truth-about-fake-news-and-the-law.aspx" TargetMode="External"/><Relationship Id="rId11" Type="http://schemas.openxmlformats.org/officeDocument/2006/relationships/hyperlink" Target="https://external-content.duckduckgo.com/iu/?u=https%3A%2F%2Fichef.bbci.co.uk%2Fimages%2Fic%2F640x360%2Fp04xfr4m.jpg&amp;f=1&amp;nofb=1" TargetMode="External"/><Relationship Id="rId5" Type="http://schemas.openxmlformats.org/officeDocument/2006/relationships/hyperlink" Target="https://www.researchgate.net/publication/259926987_Internet_Co-Regulation_European_Law_Regulatory_Governance_and_Legitimacy_in_Cyberspace_by_Christopher_T_Marsden" TargetMode="External"/><Relationship Id="rId10" Type="http://schemas.openxmlformats.org/officeDocument/2006/relationships/hyperlink" Target="https://external-content.duckduckgo.com/iu/?u=https%3A%2F%2Fstatic.politico.com%2Fe4%2F14%2Fe311b4914251a2a8ba7e09ea787c%2F180507-viral-illo-politico-illustration-istock-1160.jpg&amp;f=1&amp;nofb=1" TargetMode="External"/><Relationship Id="rId4" Type="http://schemas.openxmlformats.org/officeDocument/2006/relationships/hyperlink" Target="https://www.eff.org/issues/net-neutrality" TargetMode="External"/><Relationship Id="rId9" Type="http://schemas.openxmlformats.org/officeDocument/2006/relationships/hyperlink" Target="https://external-content.duckduckgo.com/iu/?u=https%3A%2F%2Ftse1.mm.bing.net%2Fth%3Fid%3DOIP.4RUYddc_KIfFoOcN7USmyQHaE7%26pid%3DApi&amp;f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F2B6700-373F-425D-9931-4672DA52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632" y="162560"/>
            <a:ext cx="6403318" cy="6380479"/>
          </a:xfrm>
        </p:spPr>
        <p:txBody>
          <a:bodyPr anchor="b"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Metódy inžinierskej práce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7300" b="1" dirty="0">
                <a:solidFill>
                  <a:schemeClr val="bg1"/>
                </a:solidFill>
              </a:rPr>
            </a:br>
            <a:r>
              <a:rPr lang="sk-SK" sz="7300" b="1" dirty="0" err="1">
                <a:solidFill>
                  <a:schemeClr val="bg1"/>
                </a:solidFill>
              </a:rPr>
              <a:t>Law</a:t>
            </a:r>
            <a:r>
              <a:rPr lang="sk-SK" sz="7300" b="1" dirty="0">
                <a:solidFill>
                  <a:schemeClr val="bg1"/>
                </a:solidFill>
              </a:rPr>
              <a:t> and </a:t>
            </a:r>
            <a:r>
              <a:rPr lang="sk-SK" sz="7300" b="1" dirty="0" err="1">
                <a:solidFill>
                  <a:schemeClr val="bg1"/>
                </a:solidFill>
              </a:rPr>
              <a:t>Technology</a:t>
            </a:r>
            <a:br>
              <a:rPr lang="sk-SK" sz="7300" b="1" dirty="0">
                <a:solidFill>
                  <a:schemeClr val="bg1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Emma Macháčová</a:t>
            </a:r>
            <a:br>
              <a:rPr lang="sk-SK" sz="2400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Richard </a:t>
            </a:r>
            <a:r>
              <a:rPr lang="sk-SK" sz="2400" dirty="0" err="1">
                <a:solidFill>
                  <a:srgbClr val="00B0F0"/>
                </a:solidFill>
              </a:rPr>
              <a:t>Andrášik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B1ACB9FC-BBA3-451D-BCCC-8B050C3B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22" y="659677"/>
            <a:ext cx="2140938" cy="7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081B5-5383-43A0-9400-00D280A2584D}"/>
              </a:ext>
            </a:extLst>
          </p:cNvPr>
          <p:cNvSpPr txBox="1"/>
          <p:nvPr/>
        </p:nvSpPr>
        <p:spPr>
          <a:xfrm>
            <a:off x="798578" y="1063017"/>
            <a:ext cx="1059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Je spolupráca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zákonodarnej moci </a:t>
            </a:r>
            <a:r>
              <a:rPr lang="cs-CZ" sz="3200" dirty="0"/>
              <a:t>s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počítačovou vedou </a:t>
            </a:r>
            <a:r>
              <a:rPr lang="cs-CZ" sz="3200" dirty="0"/>
              <a:t>možná?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93F7D-4AA4-4CFB-89A0-F915EA0297E8}"/>
              </a:ext>
            </a:extLst>
          </p:cNvPr>
          <p:cNvSpPr txBox="1"/>
          <p:nvPr/>
        </p:nvSpPr>
        <p:spPr>
          <a:xfrm>
            <a:off x="798578" y="5375969"/>
            <a:ext cx="8178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Oslabenie vplyvu vlády a korporácii na internet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A02B5-26CC-49CE-9545-AFDE1C98C3E4}"/>
              </a:ext>
            </a:extLst>
          </p:cNvPr>
          <p:cNvSpPr txBox="1"/>
          <p:nvPr/>
        </p:nvSpPr>
        <p:spPr>
          <a:xfrm>
            <a:off x="798578" y="2236662"/>
            <a:ext cx="551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Internet ovládaný používateľmi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A37E05-CD79-4A8D-8F77-56AC5BCB4855}"/>
              </a:ext>
            </a:extLst>
          </p:cNvPr>
          <p:cNvSpPr/>
          <p:nvPr/>
        </p:nvSpPr>
        <p:spPr>
          <a:xfrm>
            <a:off x="2812058" y="3025058"/>
            <a:ext cx="1150342" cy="2153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cooperation">
            <a:extLst>
              <a:ext uri="{FF2B5EF4-FFF2-40B4-BE49-F238E27FC236}">
                <a16:creationId xmlns:a16="http://schemas.microsoft.com/office/drawing/2014/main" id="{BE968334-50F3-4CF6-BBD8-CFE84E59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03" y="2378844"/>
            <a:ext cx="5144715" cy="22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Čo sú to „</a:t>
            </a:r>
            <a:r>
              <a:rPr lang="sk-SK" b="1" dirty="0">
                <a:solidFill>
                  <a:schemeClr val="accent5">
                    <a:lumMod val="75000"/>
                  </a:schemeClr>
                </a:solidFill>
              </a:rPr>
              <a:t>FAKE</a:t>
            </a:r>
            <a:r>
              <a:rPr lang="sk-SK" b="1" dirty="0">
                <a:solidFill>
                  <a:schemeClr val="accent1"/>
                </a:solidFill>
              </a:rPr>
              <a:t> NEWS</a:t>
            </a:r>
            <a:r>
              <a:rPr lang="sk-SK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A917B50F-E43A-4A5C-9139-29CE197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Čo sú to „</a:t>
            </a:r>
            <a:r>
              <a:rPr lang="sk-SK" sz="3200" b="1" dirty="0">
                <a:solidFill>
                  <a:schemeClr val="accent1"/>
                </a:solidFill>
              </a:rPr>
              <a:t>FAKE NEWS</a:t>
            </a:r>
            <a:r>
              <a:rPr lang="sk-SK" sz="3200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1206062"/>
            <a:ext cx="11154102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2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Zámerne</a:t>
            </a:r>
            <a:r>
              <a:rPr lang="sk-SK" sz="3600" b="1" i="1" dirty="0"/>
              <a:t> zdieľaná </a:t>
            </a:r>
            <a:r>
              <a:rPr lang="sk-SK" sz="3600" b="1" i="1" dirty="0">
                <a:solidFill>
                  <a:srgbClr val="FF0000"/>
                </a:solidFill>
              </a:rPr>
              <a:t>nepravdivá informácia</a:t>
            </a:r>
            <a:r>
              <a:rPr lang="sk-SK" sz="3600" b="1" i="1" dirty="0"/>
              <a:t>, za účelom :</a:t>
            </a:r>
          </a:p>
          <a:p>
            <a:pPr marL="0" indent="0">
              <a:buNone/>
            </a:pPr>
            <a:endParaRPr lang="sk-SK" sz="1800" b="1" i="1" dirty="0"/>
          </a:p>
          <a:p>
            <a:pPr marL="0" indent="0">
              <a:buNone/>
            </a:pPr>
            <a:r>
              <a:rPr lang="sk-SK" sz="3200" b="1" i="1" dirty="0"/>
              <a:t>vyvolania reakcie publika, </a:t>
            </a:r>
          </a:p>
          <a:p>
            <a:pPr marL="0" indent="0"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ovplyvnenia názoru </a:t>
            </a:r>
            <a:r>
              <a:rPr lang="sk-SK" sz="3200" b="1" i="1" dirty="0"/>
              <a:t>čitateľa,</a:t>
            </a:r>
          </a:p>
          <a:p>
            <a:pPr marL="0" indent="0">
              <a:buNone/>
            </a:pPr>
            <a:r>
              <a:rPr lang="sk-SK" sz="3200" b="1" i="1" dirty="0"/>
              <a:t>navýšenia „klikov“</a:t>
            </a:r>
          </a:p>
          <a:p>
            <a:pPr marL="0" indent="0">
              <a:buNone/>
            </a:pPr>
            <a:r>
              <a:rPr lang="sk-SK" sz="3200" b="1" i="1" dirty="0"/>
              <a:t>...</a:t>
            </a:r>
            <a:r>
              <a:rPr lang="sk-SK" sz="3200" b="1" i="1" dirty="0" err="1"/>
              <a:t>atd</a:t>
            </a:r>
            <a:r>
              <a:rPr lang="sk-SK" sz="3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15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Zmena </a:t>
            </a:r>
            <a:r>
              <a:rPr lang="sk-SK" sz="3200" b="1" dirty="0">
                <a:solidFill>
                  <a:srgbClr val="FF0000"/>
                </a:solidFill>
              </a:rPr>
              <a:t>VEREJNEJ MIENKY </a:t>
            </a:r>
            <a:r>
              <a:rPr lang="sk-SK" sz="3200" b="1" dirty="0"/>
              <a:t>falošnými správami?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yellow journalism evolved and why you should care ...">
            <a:extLst>
              <a:ext uri="{FF2B5EF4-FFF2-40B4-BE49-F238E27FC236}">
                <a16:creationId xmlns:a16="http://schemas.microsoft.com/office/drawing/2014/main" id="{87E6803A-95BA-4817-896A-13136C2D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7" y="1687905"/>
            <a:ext cx="7874876" cy="44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D3E5352-33B0-4363-B63B-478090C4FC75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900000">
            <a:off x="8169246" y="1304432"/>
            <a:ext cx="3362318" cy="1891304"/>
          </a:xfrm>
          <a:prstGeom prst="rect">
            <a:avLst/>
          </a:prstGeom>
          <a:noFill/>
        </p:spPr>
      </p:pic>
      <p:pic>
        <p:nvPicPr>
          <p:cNvPr id="10" name="Obrázok 9" descr="Výsledok vyhľadávania obrázkov pre dopyt falosne spravy">
            <a:extLst>
              <a:ext uri="{FF2B5EF4-FFF2-40B4-BE49-F238E27FC236}">
                <a16:creationId xmlns:a16="http://schemas.microsoft.com/office/drawing/2014/main" id="{099114E1-3F84-4A7F-90FA-B03231091F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78">
            <a:off x="922452" y="1452542"/>
            <a:ext cx="4100830" cy="22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ow Memories Can Be Modified and Manipulated">
            <a:extLst>
              <a:ext uri="{FF2B5EF4-FFF2-40B4-BE49-F238E27FC236}">
                <a16:creationId xmlns:a16="http://schemas.microsoft.com/office/drawing/2014/main" id="{7AAB27AE-6E6F-4DD2-8BAF-DD47C8CB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886">
            <a:off x="1834637" y="4233556"/>
            <a:ext cx="1901842" cy="2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Ako ovplyvňujú sociálne siete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šírenie</a:t>
            </a:r>
            <a:r>
              <a:rPr lang="sk-SK" b="1" dirty="0"/>
              <a:t> „</a:t>
            </a:r>
            <a:r>
              <a:rPr lang="sk-SK" b="1" dirty="0" err="1"/>
              <a:t>fake</a:t>
            </a:r>
            <a:r>
              <a:rPr lang="sk-SK" b="1" dirty="0"/>
              <a:t> </a:t>
            </a:r>
            <a:r>
              <a:rPr lang="sk-SK" b="1" dirty="0" err="1"/>
              <a:t>news</a:t>
            </a:r>
            <a:r>
              <a:rPr lang="sk-SK" b="1" dirty="0"/>
              <a:t>“ 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38C4853B-233B-4CB1-9971-7BD8FB04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9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C81F55-027C-4CAE-B9A3-C626B24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96318"/>
              </p:ext>
            </p:extLst>
          </p:nvPr>
        </p:nvGraphicFramePr>
        <p:xfrm>
          <a:off x="1160511" y="944602"/>
          <a:ext cx="9870977" cy="65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815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Drží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PRÁVO</a:t>
            </a:r>
            <a:r>
              <a:rPr lang="sk-SK" b="1" dirty="0"/>
              <a:t> krok s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INFORMATIKOU</a:t>
            </a:r>
            <a:r>
              <a:rPr lang="sk-SK" b="1" dirty="0"/>
              <a:t>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6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ose posting obscene content online will be tried under ...">
            <a:extLst>
              <a:ext uri="{FF2B5EF4-FFF2-40B4-BE49-F238E27FC236}">
                <a16:creationId xmlns:a16="http://schemas.microsoft.com/office/drawing/2014/main" id="{64CBBA99-B2C5-4610-9178-61ACBD78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439159"/>
            <a:ext cx="5289331" cy="29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0DA86-A31F-4CAE-BEEA-B06E312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764628"/>
            <a:ext cx="11154102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Nedostatok zručností v oblasti IT, najmä v parlamentoch</a:t>
            </a: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Najvyšší čas na spoluprácu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počítačových vedcov a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zákonodarcov</a:t>
            </a:r>
            <a:endParaRPr lang="sk-SK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DB0E9CD-F2B0-4CBB-97C9-72228EED8F2D}"/>
              </a:ext>
            </a:extLst>
          </p:cNvPr>
          <p:cNvSpPr/>
          <p:nvPr/>
        </p:nvSpPr>
        <p:spPr>
          <a:xfrm>
            <a:off x="2648608" y="1718440"/>
            <a:ext cx="819807" cy="189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638503"/>
            <a:ext cx="11154102" cy="53237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Profilovanie správania falošnými správami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Falošné správy sa šíria neuveriteľne rýchlo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Potrebná regulácia platformy, </a:t>
            </a:r>
            <a:r>
              <a:rPr lang="sk-SK" sz="3200" b="1" i="1" dirty="0">
                <a:solidFill>
                  <a:srgbClr val="FF0000"/>
                </a:solidFill>
              </a:rPr>
              <a:t>nie spomalenie tempa </a:t>
            </a:r>
            <a:r>
              <a:rPr lang="sk-SK" sz="3200" b="1" i="1" dirty="0"/>
              <a:t>inovácie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Kritické myslenie a overovanie si faktov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 err="1">
                <a:solidFill>
                  <a:schemeClr val="accent6">
                    <a:lumMod val="75000"/>
                  </a:schemeClr>
                </a:solidFill>
              </a:rPr>
              <a:t>Koregulácia</a:t>
            </a: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, kompromisy a globálny dohľad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Spolupráca právnikov a vedcov</a:t>
            </a:r>
          </a:p>
        </p:txBody>
      </p:sp>
    </p:spTree>
    <p:extLst>
      <p:ext uri="{BB962C8B-B14F-4D97-AF65-F5344CB8AC3E}">
        <p14:creationId xmlns:p14="http://schemas.microsoft.com/office/powerpoint/2010/main" val="2391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>
            <a:extLst>
              <a:ext uri="{FF2B5EF4-FFF2-40B4-BE49-F238E27FC236}">
                <a16:creationId xmlns:a16="http://schemas.microsoft.com/office/drawing/2014/main" id="{C0B17C20-D0B1-4BA3-882F-FB89B99CBB5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74A7-810C-400D-A4CF-5C0649671725}"/>
              </a:ext>
            </a:extLst>
          </p:cNvPr>
          <p:cNvSpPr txBox="1"/>
          <p:nvPr/>
        </p:nvSpPr>
        <p:spPr>
          <a:xfrm>
            <a:off x="660923" y="823917"/>
            <a:ext cx="6706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Ako môžu zákonníci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ovplyvniť internet</a:t>
            </a:r>
            <a:r>
              <a:rPr lang="cs-CZ" sz="32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3A574-A34E-49D3-A734-2C6CF876A42B}"/>
              </a:ext>
            </a:extLst>
          </p:cNvPr>
          <p:cNvSpPr txBox="1"/>
          <p:nvPr/>
        </p:nvSpPr>
        <p:spPr>
          <a:xfrm>
            <a:off x="660923" y="2827148"/>
            <a:ext cx="1045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Ako regulovať internet aby všetci mali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naňho rovnaké právo</a:t>
            </a:r>
            <a:r>
              <a:rPr lang="cs-CZ" sz="3200" dirty="0"/>
              <a:t>?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D552-4079-4190-8FB8-BC7A9D00E674}"/>
              </a:ext>
            </a:extLst>
          </p:cNvPr>
          <p:cNvSpPr txBox="1"/>
          <p:nvPr/>
        </p:nvSpPr>
        <p:spPr>
          <a:xfrm>
            <a:off x="660923" y="1831361"/>
            <a:ext cx="8802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Môžeme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zabrániť rozširovaniu</a:t>
            </a:r>
            <a:r>
              <a:rPr lang="cs-CZ" sz="3200" dirty="0"/>
              <a:t> falošných informácii?</a:t>
            </a:r>
            <a:endParaRPr lang="en-US" sz="3200" dirty="0"/>
          </a:p>
        </p:txBody>
      </p:sp>
      <p:pic>
        <p:nvPicPr>
          <p:cNvPr id="8" name="Picture 2" descr="Súvisiaci obrázok">
            <a:extLst>
              <a:ext uri="{FF2B5EF4-FFF2-40B4-BE49-F238E27FC236}">
                <a16:creationId xmlns:a16="http://schemas.microsoft.com/office/drawing/2014/main" id="{38005F49-D9A7-4830-9173-AD094F9B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34760-BD9E-4084-B506-E0EA3D0495A9}"/>
              </a:ext>
            </a:extLst>
          </p:cNvPr>
          <p:cNvSpPr txBox="1"/>
          <p:nvPr/>
        </p:nvSpPr>
        <p:spPr>
          <a:xfrm>
            <a:off x="660923" y="4822356"/>
            <a:ext cx="9245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Prečo môžu dať zákony veľkým firmám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úplnú kontrolu </a:t>
            </a:r>
          </a:p>
          <a:p>
            <a:r>
              <a:rPr lang="cs-CZ" sz="3200" dirty="0"/>
              <a:t>nad internetom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E6F53-2408-4818-8378-2EAECCFC6F4C}"/>
              </a:ext>
            </a:extLst>
          </p:cNvPr>
          <p:cNvSpPr txBox="1"/>
          <p:nvPr/>
        </p:nvSpPr>
        <p:spPr>
          <a:xfrm>
            <a:off x="660923" y="3869158"/>
            <a:ext cx="1059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Dokážu moderné technológie ľahko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ovplyvniť verejnú mienku</a:t>
            </a:r>
            <a:r>
              <a:rPr lang="cs-CZ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02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6CE-B1CA-4558-81AC-A8E67F9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75000"/>
                  </a:schemeClr>
                </a:solidFill>
              </a:rPr>
              <a:t>ZDROJE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C29-BC66-4481-9A9A-22C55D60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https://en.wikipedia.org/wiki/Net_neutrality#Legal_aspects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https://berec.europa.eu/eng/netneutrality/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https://www.eff.org/issues/net-neutrality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https://www.researchgate.net/publication/259926987_Internet_Co-Regulation_European_Law_Regulatory_Governa</a:t>
            </a:r>
            <a:endParaRPr lang="sk-SK" sz="1700" dirty="0">
              <a:solidFill>
                <a:srgbClr val="0070C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nce_and_Legitimacy_in_Cyberspace_by_Christopher_T_Marsden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https://www.lexisnexis.com/communities/corporatecounselnewsletter/b/newsletter/archive/2017/09/08/a-little-truth-about-fake-news-and-the-law.aspx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https://www.legalzoom.com/articles/fake-news-what-laws-are-designed-to-protect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https://vpchothuegoldenking.com/sk/why-do-we-believe-in-fake-news/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https://external-content.duckduckgo.com/iu/?u=https%3A%2F%2Ftse1.mm.bing.net%2Fth%3Fid%3DOIP.4RUYddc_KIfFoOcN7USmyQHaE7%26pid%3DApi&amp;f=1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https://external-content.duckduckgo.com/iu/?u=https%3A%2F%2Fstatic.politico.com%2Fe4%2F14%2Fe311b4914251a2a8ba7e09ea787c%2F180507-viral-illo-politico-illustration-istock-1160.jpg&amp;f=1&amp;nofb=1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https://external-content.duckduckgo.com/iu/?u=https%3A%2F%2Fichef.bbci.co.uk%2Fimages%2Fic%2F640x360%2Fp04xfr4m.jpg&amp;f=1&amp;nofb=1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https://contentinsights.com/wp-content/uploads/2019/01/How-yellow-journalism-evolved-and-why-you-should-care-about-its-influence-1.png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https://external-content.duckduckgo.com/iu/?u=https%3A%2F%2Fwww.hindustantimes.com%2Frf%2Fimage_size_960x540%2FHT%2Fp2%2F2016%2F12%2F20%2FPictures%2Fllb_91e97ccc-c68c-11e6-ad67-c7f41c1c9a76.jpg&amp;f=1&amp;nofb=1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34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/>
              <a:t>Prečo je zachovanie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dôležité?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>
            <a:extLst>
              <a:ext uri="{FF2B5EF4-FFF2-40B4-BE49-F238E27FC236}">
                <a16:creationId xmlns:a16="http://schemas.microsoft.com/office/drawing/2014/main" id="{457C02E5-BF72-4F4D-B611-7E9BB495D626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CC56-658D-4F8C-AE01-C80188E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52" y="359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solidFill>
                  <a:schemeClr val="accent5">
                    <a:lumMod val="75000"/>
                  </a:schemeClr>
                </a:solidFill>
              </a:rPr>
              <a:t>„NET NEUTRALITY“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CC8-47C5-4DE5-B4F4-2EC3A521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89" y="5710667"/>
            <a:ext cx="7042376" cy="6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Rovnak</a:t>
            </a:r>
            <a:r>
              <a:rPr lang="cs-CZ" b="1" dirty="0">
                <a:solidFill>
                  <a:schemeClr val="accent6">
                    <a:lumMod val="75000"/>
                  </a:schemeClr>
                </a:solidFill>
              </a:rPr>
              <a:t>á</a:t>
            </a:r>
            <a:r>
              <a:rPr lang="cs-CZ" b="1" dirty="0"/>
              <a:t> distribúcia </a:t>
            </a:r>
            <a:r>
              <a:rPr lang="cs-CZ" b="1" dirty="0">
                <a:solidFill>
                  <a:schemeClr val="accent1">
                    <a:lumMod val="75000"/>
                  </a:schemeClr>
                </a:solidFill>
              </a:rPr>
              <a:t>internetovej komunikácie</a:t>
            </a:r>
          </a:p>
        </p:txBody>
      </p:sp>
      <p:pic>
        <p:nvPicPr>
          <p:cNvPr id="6" name="Picture 6" descr="Image result for net neutrality">
            <a:extLst>
              <a:ext uri="{FF2B5EF4-FFF2-40B4-BE49-F238E27FC236}">
                <a16:creationId xmlns:a16="http://schemas.microsoft.com/office/drawing/2014/main" id="{5B26237B-BF60-4DA8-8CCA-6CFB0F1E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6" y="1975737"/>
            <a:ext cx="5608368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513C-7FD9-4FAF-889B-B40ED888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286">
            <a:off x="7908333" y="3391429"/>
            <a:ext cx="3320618" cy="2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et neutrality">
            <a:extLst>
              <a:ext uri="{FF2B5EF4-FFF2-40B4-BE49-F238E27FC236}">
                <a16:creationId xmlns:a16="http://schemas.microsoft.com/office/drawing/2014/main" id="{4EF4912C-4B12-46D1-9C8A-FA32412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588">
            <a:off x="693216" y="2739093"/>
            <a:ext cx="3458877" cy="19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úvisiaci obrázok">
            <a:extLst>
              <a:ext uri="{FF2B5EF4-FFF2-40B4-BE49-F238E27FC236}">
                <a16:creationId xmlns:a16="http://schemas.microsoft.com/office/drawing/2014/main" id="{7E31340F-BFE0-4C17-B3FB-ED13EF89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6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na</a:t>
            </a:r>
            <a:r>
              <a:rPr lang="en-US" b="1" dirty="0"/>
              <a:t> tom</a:t>
            </a:r>
            <a:r>
              <a:rPr lang="cs-CZ" b="1" dirty="0"/>
              <a:t>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</a:t>
            </a:r>
            <a:r>
              <a:rPr lang="en-US" b="1" dirty="0"/>
              <a:t>v in</a:t>
            </a:r>
            <a:r>
              <a:rPr lang="cs-CZ" b="1" dirty="0"/>
              <a:t>ých štátoch?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5">
            <a:extLst>
              <a:ext uri="{FF2B5EF4-FFF2-40B4-BE49-F238E27FC236}">
                <a16:creationId xmlns:a16="http://schemas.microsoft.com/office/drawing/2014/main" id="{E1939C88-1FDD-4D05-9CFE-5F1C3F8CB965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C039-3E30-4CD1-B5B0-D82AB3E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3" y="724209"/>
            <a:ext cx="1700719" cy="1325563"/>
          </a:xfrm>
        </p:spPr>
        <p:txBody>
          <a:bodyPr>
            <a:normAutofit/>
          </a:bodyPr>
          <a:lstStyle/>
          <a:p>
            <a:r>
              <a:rPr lang="cs-CZ" sz="4800" b="1" dirty="0">
                <a:solidFill>
                  <a:srgbClr val="0070C0"/>
                </a:solidFill>
              </a:rPr>
              <a:t>India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B13-842B-4AE1-BA06-6FDC26C4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258" y="1976325"/>
            <a:ext cx="6639397" cy="1531460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cs-CZ" sz="3000" dirty="0"/>
              <a:t>Všeobecné komunikačné regulácie (1934)</a:t>
            </a:r>
          </a:p>
          <a:p>
            <a:pPr marL="457200" lvl="1" indent="0" algn="ctr">
              <a:buNone/>
            </a:pPr>
            <a:endParaRPr lang="cs-CZ" sz="3000" dirty="0"/>
          </a:p>
          <a:p>
            <a:pPr marL="457200" lvl="1" indent="0" algn="ctr">
              <a:buNone/>
            </a:pPr>
            <a:r>
              <a:rPr lang="en-US" sz="3000" dirty="0"/>
              <a:t>“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Net neutrality act</a:t>
            </a:r>
            <a:r>
              <a:rPr lang="en-US" sz="3000" dirty="0"/>
              <a:t>” v </a:t>
            </a:r>
            <a:r>
              <a:rPr lang="en-US" sz="3000" dirty="0" err="1"/>
              <a:t>Californii</a:t>
            </a:r>
            <a:endParaRPr lang="en-US" sz="3000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en-US" dirty="0"/>
          </a:p>
        </p:txBody>
      </p:sp>
      <p:pic>
        <p:nvPicPr>
          <p:cNvPr id="4098" name="Picture 2" descr="Image result for net neutrality india">
            <a:extLst>
              <a:ext uri="{FF2B5EF4-FFF2-40B4-BE49-F238E27FC236}">
                <a16:creationId xmlns:a16="http://schemas.microsoft.com/office/drawing/2014/main" id="{13B751A4-5268-4B5F-BA88-C4CFAB6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8836"/>
            <a:ext cx="4122906" cy="23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CA156B38-9719-42EE-B69E-CF8440E5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t neutrality california">
            <a:extLst>
              <a:ext uri="{FF2B5EF4-FFF2-40B4-BE49-F238E27FC236}">
                <a16:creationId xmlns:a16="http://schemas.microsoft.com/office/drawing/2014/main" id="{64631F79-43A3-4BEC-A058-1CF4BE2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57" y="3958837"/>
            <a:ext cx="3531212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7C600-C765-46F4-8835-0F2351FBBE2E}"/>
              </a:ext>
            </a:extLst>
          </p:cNvPr>
          <p:cNvSpPr txBox="1"/>
          <p:nvPr/>
        </p:nvSpPr>
        <p:spPr>
          <a:xfrm>
            <a:off x="198916" y="1898352"/>
            <a:ext cx="49895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cs-CZ" sz="2800" dirty="0"/>
              <a:t>Najnovšie regulácie (2018)</a:t>
            </a:r>
          </a:p>
          <a:p>
            <a:pPr lvl="1" algn="ctr"/>
            <a:endParaRPr lang="cs-CZ" sz="2800" dirty="0"/>
          </a:p>
          <a:p>
            <a:pPr lvl="1" algn="ctr"/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Najvoľnejší</a:t>
            </a:r>
            <a:r>
              <a:rPr lang="cs-CZ" sz="2800" dirty="0"/>
              <a:t> internet 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vo svete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E0D79-09B4-484C-8F11-75237B857F02}"/>
              </a:ext>
            </a:extLst>
          </p:cNvPr>
          <p:cNvSpPr txBox="1">
            <a:spLocks/>
          </p:cNvSpPr>
          <p:nvPr/>
        </p:nvSpPr>
        <p:spPr>
          <a:xfrm>
            <a:off x="7889403" y="722131"/>
            <a:ext cx="1700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800" b="1" dirty="0">
                <a:solidFill>
                  <a:srgbClr val="0070C0"/>
                </a:solidFill>
              </a:rPr>
              <a:t>U.S.A.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</a:t>
            </a:r>
            <a:r>
              <a:rPr lang="cs-CZ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b="1" dirty="0"/>
              <a:t> </a:t>
            </a:r>
            <a:r>
              <a:rPr lang="en-US" b="1" dirty="0" err="1"/>
              <a:t>obmedzovan</a:t>
            </a:r>
            <a:r>
              <a:rPr lang="cs-CZ" b="1" dirty="0"/>
              <a:t>ý </a:t>
            </a:r>
            <a:r>
              <a:rPr lang="en-US" b="1" dirty="0">
                <a:solidFill>
                  <a:srgbClr val="0070C0"/>
                </a:solidFill>
              </a:rPr>
              <a:t>u n</a:t>
            </a:r>
            <a:r>
              <a:rPr lang="cs-CZ" b="1" dirty="0">
                <a:solidFill>
                  <a:srgbClr val="0070C0"/>
                </a:solidFill>
              </a:rPr>
              <a:t>á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5">
            <a:extLst>
              <a:ext uri="{FF2B5EF4-FFF2-40B4-BE49-F238E27FC236}">
                <a16:creationId xmlns:a16="http://schemas.microsoft.com/office/drawing/2014/main" id="{96E3C770-94A7-4A6F-815C-51461F6B07D9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39F9-81BB-4184-9D80-528BE2B6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395" y="389878"/>
            <a:ext cx="3941189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Obmedzovanie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D44F-0F08-4AB1-AFAA-2A173FB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02" y="1560965"/>
            <a:ext cx="6562224" cy="14926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500" dirty="0" err="1"/>
              <a:t>Aktu</a:t>
            </a:r>
            <a:r>
              <a:rPr lang="cs-CZ" sz="3500" dirty="0"/>
              <a:t>álne </a:t>
            </a:r>
            <a:r>
              <a:rPr lang="cs-CZ" sz="3500" dirty="0" err="1">
                <a:solidFill>
                  <a:srgbClr val="FF0000"/>
                </a:solidFill>
              </a:rPr>
              <a:t>minimálne</a:t>
            </a:r>
            <a:r>
              <a:rPr lang="cs-CZ" sz="3500" dirty="0"/>
              <a:t> </a:t>
            </a:r>
            <a:r>
              <a:rPr lang="cs-CZ" sz="3500" dirty="0" err="1">
                <a:solidFill>
                  <a:srgbClr val="FF0000"/>
                </a:solidFill>
              </a:rPr>
              <a:t>pravidlá</a:t>
            </a:r>
            <a:endParaRPr lang="cs-CZ" sz="35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cs-CZ" sz="2800" dirty="0" err="1"/>
              <a:t>Obmedzenia</a:t>
            </a:r>
            <a:r>
              <a:rPr lang="cs-CZ" sz="2800" dirty="0"/>
              <a:t> možné mimo </a:t>
            </a:r>
            <a:r>
              <a:rPr lang="cs-CZ" sz="2800" dirty="0" err="1"/>
              <a:t>verejných</a:t>
            </a:r>
            <a:r>
              <a:rPr lang="cs-CZ" sz="2800" dirty="0"/>
              <a:t> </a:t>
            </a:r>
            <a:r>
              <a:rPr lang="cs-CZ" sz="2800" dirty="0" err="1"/>
              <a:t>sietí</a:t>
            </a:r>
            <a:endParaRPr lang="cs-CZ" sz="2800" dirty="0"/>
          </a:p>
          <a:p>
            <a:pPr marL="0" indent="0" algn="just">
              <a:buNone/>
            </a:pPr>
            <a:r>
              <a:rPr lang="cs-CZ" sz="2800" dirty="0" err="1"/>
              <a:t>Provideri</a:t>
            </a:r>
            <a:r>
              <a:rPr lang="cs-CZ" sz="2800" dirty="0"/>
              <a:t> </a:t>
            </a:r>
            <a:r>
              <a:rPr lang="cs-CZ" sz="2800" dirty="0">
                <a:solidFill>
                  <a:srgbClr val="FF0000"/>
                </a:solidFill>
              </a:rPr>
              <a:t>nemôžu ovplyvňovať </a:t>
            </a:r>
            <a:r>
              <a:rPr lang="cs-CZ" sz="2800" dirty="0"/>
              <a:t>tok internetu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6DBB3D4C-5C31-450B-B3C6-B92EA4BE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berec">
            <a:extLst>
              <a:ext uri="{FF2B5EF4-FFF2-40B4-BE49-F238E27FC236}">
                <a16:creationId xmlns:a16="http://schemas.microsoft.com/office/drawing/2014/main" id="{2E925106-C44B-4AC1-AACF-B55A2788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78" y="1193434"/>
            <a:ext cx="3415764" cy="2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erec">
            <a:extLst>
              <a:ext uri="{FF2B5EF4-FFF2-40B4-BE49-F238E27FC236}">
                <a16:creationId xmlns:a16="http://schemas.microsoft.com/office/drawing/2014/main" id="{B19F9414-646F-4869-A738-258814D9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60" y="3176891"/>
            <a:ext cx="5929460" cy="33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41" y="2857500"/>
            <a:ext cx="9389097" cy="1143000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Čo pre nás znamená </a:t>
            </a:r>
            <a:r>
              <a:rPr lang="cs-CZ" b="1" dirty="0">
                <a:solidFill>
                  <a:schemeClr val="accent1"/>
                </a:solidFill>
              </a:rPr>
              <a:t>KOREGULÁCIA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61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686</Words>
  <Application>Microsoft Office PowerPoint</Application>
  <PresentationFormat>Širokouhlá</PresentationFormat>
  <Paragraphs>196</Paragraphs>
  <Slides>20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Motív Office</vt:lpstr>
      <vt:lpstr>Metódy inžinierskej práce   Law and Technology   Emma Macháčová Richard Andrášik   </vt:lpstr>
      <vt:lpstr>Prezentácia programu PowerPoint</vt:lpstr>
      <vt:lpstr>Prečo je zachovanie “NET NEUTRALITY” dôležité?</vt:lpstr>
      <vt:lpstr>„NET NEUTRALITY“</vt:lpstr>
      <vt:lpstr>Ako je na tom “NET NEUTRALITY” v iných štátoch?</vt:lpstr>
      <vt:lpstr>India</vt:lpstr>
      <vt:lpstr>Ako je internet obmedzovaný u nás?</vt:lpstr>
      <vt:lpstr>Obmedzovanie</vt:lpstr>
      <vt:lpstr>Čo pre nás znamená KOREGULÁCIA?</vt:lpstr>
      <vt:lpstr>Prezentácia programu PowerPoint</vt:lpstr>
      <vt:lpstr>Čo sú to „FAKE NEWS“ a ako sa nás týkajú?</vt:lpstr>
      <vt:lpstr>Čo sú to „FAKE NEWS“ a ako sa nás týkajú?</vt:lpstr>
      <vt:lpstr>Zmena VEREJNEJ MIENKY falošnými správami?</vt:lpstr>
      <vt:lpstr>Ako ovplyvňujú sociálne siete šírenie „fake news“ ?</vt:lpstr>
      <vt:lpstr>Sociálne siete  postupne menia falošné správy na  vážny problém</vt:lpstr>
      <vt:lpstr>Sociálne siete  postupne menia falošné správy na  vážny problém</vt:lpstr>
      <vt:lpstr>Drží PRÁVO krok s INFORMATIKOU?</vt:lpstr>
      <vt:lpstr>Prezentácia programu PowerPoint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inžinierskej práce   Law and Technology   časť: Emma Macháčová   </dc:title>
  <dc:creator>emmachac</dc:creator>
  <cp:lastModifiedBy>emmachac</cp:lastModifiedBy>
  <cp:revision>19</cp:revision>
  <dcterms:created xsi:type="dcterms:W3CDTF">2019-10-30T20:50:17Z</dcterms:created>
  <dcterms:modified xsi:type="dcterms:W3CDTF">2019-11-02T19:48:45Z</dcterms:modified>
</cp:coreProperties>
</file>