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69" r:id="rId6"/>
    <p:sldId id="261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00" autoAdjust="0"/>
  </p:normalViewPr>
  <p:slideViewPr>
    <p:cSldViewPr snapToGrid="0">
      <p:cViewPr>
        <p:scale>
          <a:sx n="75" d="100"/>
          <a:sy n="75" d="100"/>
        </p:scale>
        <p:origin x="300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E592A-9A9E-4EAA-A223-A5E4086BDE2B}" type="doc">
      <dgm:prSet loTypeId="urn:microsoft.com/office/officeart/2005/8/layout/chevron1" loCatId="process" qsTypeId="urn:microsoft.com/office/officeart/2005/8/quickstyle/3d2" qsCatId="3D" csTypeId="urn:microsoft.com/office/officeart/2005/8/colors/accent1_4" csCatId="accent1" phldr="1"/>
      <dgm:spPr/>
    </dgm:pt>
    <dgm:pt modelId="{F34C55CF-1A49-40CB-A16E-19BDD363868D}">
      <dgm:prSet phldrT="[Text]"/>
      <dgm:spPr/>
      <dgm:t>
        <a:bodyPr/>
        <a:lstStyle/>
        <a:p>
          <a:r>
            <a:rPr lang="sk-SK" dirty="0"/>
            <a:t>Nepravdivá informácia</a:t>
          </a:r>
        </a:p>
      </dgm:t>
    </dgm:pt>
    <dgm:pt modelId="{61B31CCA-02C5-49D9-A07E-4D252DBA4A84}" type="parTrans" cxnId="{D42449D3-5B04-4FFC-B7E9-AC06343C654B}">
      <dgm:prSet/>
      <dgm:spPr/>
      <dgm:t>
        <a:bodyPr/>
        <a:lstStyle/>
        <a:p>
          <a:endParaRPr lang="sk-SK"/>
        </a:p>
      </dgm:t>
    </dgm:pt>
    <dgm:pt modelId="{B65D199F-F3D7-4B08-BC30-738DCC325D9E}" type="sibTrans" cxnId="{D42449D3-5B04-4FFC-B7E9-AC06343C654B}">
      <dgm:prSet/>
      <dgm:spPr/>
      <dgm:t>
        <a:bodyPr/>
        <a:lstStyle/>
        <a:p>
          <a:endParaRPr lang="sk-SK"/>
        </a:p>
      </dgm:t>
    </dgm:pt>
    <dgm:pt modelId="{AE3560A0-D909-4AC6-9E2E-2AA42CD2B554}">
      <dgm:prSet phldrT="[Text]"/>
      <dgm:spPr/>
      <dgm:t>
        <a:bodyPr/>
        <a:lstStyle/>
        <a:p>
          <a:r>
            <a:rPr lang="sk-SK" dirty="0"/>
            <a:t>Neoverovanie faktov</a:t>
          </a:r>
        </a:p>
      </dgm:t>
    </dgm:pt>
    <dgm:pt modelId="{A6293A7D-B1A7-4B73-8054-F5CBD0326D54}" type="parTrans" cxnId="{80714972-19BF-44E6-9416-E9E697626E7B}">
      <dgm:prSet/>
      <dgm:spPr/>
      <dgm:t>
        <a:bodyPr/>
        <a:lstStyle/>
        <a:p>
          <a:endParaRPr lang="sk-SK"/>
        </a:p>
      </dgm:t>
    </dgm:pt>
    <dgm:pt modelId="{9AC34C64-4DB3-4ADC-83BB-B402E195ECA1}" type="sibTrans" cxnId="{80714972-19BF-44E6-9416-E9E697626E7B}">
      <dgm:prSet/>
      <dgm:spPr/>
      <dgm:t>
        <a:bodyPr/>
        <a:lstStyle/>
        <a:p>
          <a:endParaRPr lang="sk-SK"/>
        </a:p>
      </dgm:t>
    </dgm:pt>
    <dgm:pt modelId="{7AFD7B53-EE70-4130-8516-64081A8D4FCB}">
      <dgm:prSet phldrT="[Text]"/>
      <dgm:spPr/>
      <dgm:t>
        <a:bodyPr/>
        <a:lstStyle/>
        <a:p>
          <a:r>
            <a:rPr lang="sk-SK" dirty="0" err="1"/>
            <a:t>Zdielanie</a:t>
          </a:r>
          <a:endParaRPr lang="sk-SK" dirty="0"/>
        </a:p>
      </dgm:t>
    </dgm:pt>
    <dgm:pt modelId="{CB595705-AFEB-49E7-8219-1F4B42B1AEB9}" type="parTrans" cxnId="{E80F208B-D224-4DA0-987F-E1789EDEEE72}">
      <dgm:prSet/>
      <dgm:spPr/>
      <dgm:t>
        <a:bodyPr/>
        <a:lstStyle/>
        <a:p>
          <a:endParaRPr lang="sk-SK"/>
        </a:p>
      </dgm:t>
    </dgm:pt>
    <dgm:pt modelId="{F519B79A-41A6-437E-A0EB-25C31E09D8A5}" type="sibTrans" cxnId="{E80F208B-D224-4DA0-987F-E1789EDEEE72}">
      <dgm:prSet/>
      <dgm:spPr/>
      <dgm:t>
        <a:bodyPr/>
        <a:lstStyle/>
        <a:p>
          <a:endParaRPr lang="sk-SK"/>
        </a:p>
      </dgm:t>
    </dgm:pt>
    <dgm:pt modelId="{442DAA02-4B74-4478-A277-C64EBF225C61}" type="pres">
      <dgm:prSet presAssocID="{EC2E592A-9A9E-4EAA-A223-A5E4086BDE2B}" presName="Name0" presStyleCnt="0">
        <dgm:presLayoutVars>
          <dgm:dir/>
          <dgm:animLvl val="lvl"/>
          <dgm:resizeHandles val="exact"/>
        </dgm:presLayoutVars>
      </dgm:prSet>
      <dgm:spPr/>
    </dgm:pt>
    <dgm:pt modelId="{6ADC3699-8DA3-4902-B7FC-15D2FE09D264}" type="pres">
      <dgm:prSet presAssocID="{F34C55CF-1A49-40CB-A16E-19BDD363868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5474AB3-D7A1-4364-9E5A-9312C28C1CE2}" type="pres">
      <dgm:prSet presAssocID="{B65D199F-F3D7-4B08-BC30-738DCC325D9E}" presName="parTxOnlySpace" presStyleCnt="0"/>
      <dgm:spPr/>
    </dgm:pt>
    <dgm:pt modelId="{ADFF0482-94EB-4939-AA5E-3AE6A1342FDE}" type="pres">
      <dgm:prSet presAssocID="{AE3560A0-D909-4AC6-9E2E-2AA42CD2B55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2EEF75F-99A0-4799-BBBC-8778A6A0A5CD}" type="pres">
      <dgm:prSet presAssocID="{9AC34C64-4DB3-4ADC-83BB-B402E195ECA1}" presName="parTxOnlySpace" presStyleCnt="0"/>
      <dgm:spPr/>
    </dgm:pt>
    <dgm:pt modelId="{9CF02EBF-98B3-4002-AB66-23020FF91FC5}" type="pres">
      <dgm:prSet presAssocID="{7AFD7B53-EE70-4130-8516-64081A8D4FCB}" presName="parTxOnly" presStyleLbl="node1" presStyleIdx="2" presStyleCnt="3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FBDCD80B-5886-4992-BFDA-549E8D6076CC}" type="presOf" srcId="{AE3560A0-D909-4AC6-9E2E-2AA42CD2B554}" destId="{ADFF0482-94EB-4939-AA5E-3AE6A1342FDE}" srcOrd="0" destOrd="0" presId="urn:microsoft.com/office/officeart/2005/8/layout/chevron1"/>
    <dgm:cxn modelId="{0D472818-2E6A-4030-A5AB-FFBF674347D4}" type="presOf" srcId="{F34C55CF-1A49-40CB-A16E-19BDD363868D}" destId="{6ADC3699-8DA3-4902-B7FC-15D2FE09D264}" srcOrd="0" destOrd="0" presId="urn:microsoft.com/office/officeart/2005/8/layout/chevron1"/>
    <dgm:cxn modelId="{1DAEDC3C-A92F-4DDD-8B43-57B7610D8552}" type="presOf" srcId="{7AFD7B53-EE70-4130-8516-64081A8D4FCB}" destId="{9CF02EBF-98B3-4002-AB66-23020FF91FC5}" srcOrd="0" destOrd="0" presId="urn:microsoft.com/office/officeart/2005/8/layout/chevron1"/>
    <dgm:cxn modelId="{CC36D24E-B4EC-4384-91C6-F5DA6C062EB6}" type="presOf" srcId="{EC2E592A-9A9E-4EAA-A223-A5E4086BDE2B}" destId="{442DAA02-4B74-4478-A277-C64EBF225C61}" srcOrd="0" destOrd="0" presId="urn:microsoft.com/office/officeart/2005/8/layout/chevron1"/>
    <dgm:cxn modelId="{80714972-19BF-44E6-9416-E9E697626E7B}" srcId="{EC2E592A-9A9E-4EAA-A223-A5E4086BDE2B}" destId="{AE3560A0-D909-4AC6-9E2E-2AA42CD2B554}" srcOrd="1" destOrd="0" parTransId="{A6293A7D-B1A7-4B73-8054-F5CBD0326D54}" sibTransId="{9AC34C64-4DB3-4ADC-83BB-B402E195ECA1}"/>
    <dgm:cxn modelId="{E80F208B-D224-4DA0-987F-E1789EDEEE72}" srcId="{EC2E592A-9A9E-4EAA-A223-A5E4086BDE2B}" destId="{7AFD7B53-EE70-4130-8516-64081A8D4FCB}" srcOrd="2" destOrd="0" parTransId="{CB595705-AFEB-49E7-8219-1F4B42B1AEB9}" sibTransId="{F519B79A-41A6-437E-A0EB-25C31E09D8A5}"/>
    <dgm:cxn modelId="{D42449D3-5B04-4FFC-B7E9-AC06343C654B}" srcId="{EC2E592A-9A9E-4EAA-A223-A5E4086BDE2B}" destId="{F34C55CF-1A49-40CB-A16E-19BDD363868D}" srcOrd="0" destOrd="0" parTransId="{61B31CCA-02C5-49D9-A07E-4D252DBA4A84}" sibTransId="{B65D199F-F3D7-4B08-BC30-738DCC325D9E}"/>
    <dgm:cxn modelId="{E04A5775-BCEF-46BB-B5F7-8C284A4A8CC6}" type="presParOf" srcId="{442DAA02-4B74-4478-A277-C64EBF225C61}" destId="{6ADC3699-8DA3-4902-B7FC-15D2FE09D264}" srcOrd="0" destOrd="0" presId="urn:microsoft.com/office/officeart/2005/8/layout/chevron1"/>
    <dgm:cxn modelId="{F7567552-80DB-4F5D-BBD6-9FBC3EC7BEFB}" type="presParOf" srcId="{442DAA02-4B74-4478-A277-C64EBF225C61}" destId="{D5474AB3-D7A1-4364-9E5A-9312C28C1CE2}" srcOrd="1" destOrd="0" presId="urn:microsoft.com/office/officeart/2005/8/layout/chevron1"/>
    <dgm:cxn modelId="{657256E3-22DE-4A6E-91FB-18206E78FA58}" type="presParOf" srcId="{442DAA02-4B74-4478-A277-C64EBF225C61}" destId="{ADFF0482-94EB-4939-AA5E-3AE6A1342FDE}" srcOrd="2" destOrd="0" presId="urn:microsoft.com/office/officeart/2005/8/layout/chevron1"/>
    <dgm:cxn modelId="{99A9EB25-C005-4C0A-AC5D-FDFFADBE43E2}" type="presParOf" srcId="{442DAA02-4B74-4478-A277-C64EBF225C61}" destId="{F2EEF75F-99A0-4799-BBBC-8778A6A0A5CD}" srcOrd="3" destOrd="0" presId="urn:microsoft.com/office/officeart/2005/8/layout/chevron1"/>
    <dgm:cxn modelId="{9864DCE3-B662-43FD-851D-FC19064C9731}" type="presParOf" srcId="{442DAA02-4B74-4478-A277-C64EBF225C61}" destId="{9CF02EBF-98B3-4002-AB66-23020FF91FC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C3699-8DA3-4902-B7FC-15D2FE09D264}">
      <dsp:nvSpPr>
        <dsp:cNvPr id="0" name=""/>
        <dsp:cNvSpPr/>
      </dsp:nvSpPr>
      <dsp:spPr>
        <a:xfrm>
          <a:off x="2891" y="2585669"/>
          <a:ext cx="3523283" cy="140931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Nepravdivá informácia</a:t>
          </a:r>
        </a:p>
      </dsp:txBody>
      <dsp:txXfrm>
        <a:off x="707548" y="2585669"/>
        <a:ext cx="2113970" cy="1409313"/>
      </dsp:txXfrm>
    </dsp:sp>
    <dsp:sp modelId="{ADFF0482-94EB-4939-AA5E-3AE6A1342FDE}">
      <dsp:nvSpPr>
        <dsp:cNvPr id="0" name=""/>
        <dsp:cNvSpPr/>
      </dsp:nvSpPr>
      <dsp:spPr>
        <a:xfrm>
          <a:off x="3173846" y="2585669"/>
          <a:ext cx="3523283" cy="140931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Neoverovanie faktov</a:t>
          </a:r>
        </a:p>
      </dsp:txBody>
      <dsp:txXfrm>
        <a:off x="3878503" y="2585669"/>
        <a:ext cx="2113970" cy="1409313"/>
      </dsp:txXfrm>
    </dsp:sp>
    <dsp:sp modelId="{9CF02EBF-98B3-4002-AB66-23020FF91FC5}">
      <dsp:nvSpPr>
        <dsp:cNvPr id="0" name=""/>
        <dsp:cNvSpPr/>
      </dsp:nvSpPr>
      <dsp:spPr>
        <a:xfrm>
          <a:off x="6344801" y="2585669"/>
          <a:ext cx="3523283" cy="140931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 err="1"/>
            <a:t>Zdielanie</a:t>
          </a:r>
          <a:endParaRPr lang="sk-SK" sz="2700" kern="1200" dirty="0"/>
        </a:p>
      </dsp:txBody>
      <dsp:txXfrm>
        <a:off x="7049458" y="2585669"/>
        <a:ext cx="2113970" cy="1409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6CEFD-03A7-4A61-B24F-D4660982194A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E5AA6-8571-4BB4-A831-5322DB67C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515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b="1" dirty="0"/>
              <a:t>čo sú to </a:t>
            </a:r>
            <a:r>
              <a:rPr lang="sk-SK" dirty="0"/>
              <a:t>falošné správy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853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497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17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097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278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reparácie)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SÚČASNOSŤ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1446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476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B512F1-B079-46B4-A2A7-B5843D27D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BA88B9-92D7-4E12-848F-512498385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93866B5-DA84-4B70-B78C-89291A35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6EA6621-8812-4D1C-B214-E5015912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45C462B-0AF0-4C39-830F-6EE166A4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93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A032D5-4E78-4AF5-BAD2-28C365FF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DB0AE20D-6D8C-4ECB-92B7-D2744F280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B119086-2ED0-4877-9B02-F0013F0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BC02E17-8929-4F53-B83A-22617362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3D700C4-DB3B-4507-8D47-F376C81F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13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C4F4297-E169-4C42-85B0-CD15BB172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C2373941-4DE5-4B42-80FA-C77CA2928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3792ABD-2D71-4AF6-8578-9436C0BB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5C5CB2A-F59F-4501-B80F-647EEC2C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875A787-CBEE-458A-8FA5-E2B1AE84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03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4A957B-BCED-46CD-8607-FD15856F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21FC1E-3D07-4220-802A-BEBBF74F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09BAB27-10CB-48B8-ADF7-673F9B8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388F4A1-3D9C-4208-AE25-934E255F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A4B8CFC-BB1B-4370-B0D7-1CEBEAD1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795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E70DD4-E17A-4C94-9431-F19C8AF5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4CAC2579-0B9D-4C33-8C73-400E683D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586C682-3D3E-4B7C-900C-B3328105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0F1614A-2B24-40D4-A9B0-58A75A88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027F112-4C6B-4F46-9006-9E661886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823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936C16-FB98-4E42-9BE9-41BD0C42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D67DDE5-3242-4C3D-BEFB-6AFC8937E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DEF1BC7-46C1-432F-9E1C-F14208137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C79FC98-2F4A-43B4-876F-28AA23D8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0BA07C6-A844-490A-8854-E82C7E7E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A1F1927-85B3-4A4F-9274-BED8B6C1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07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B97179-F1EA-43AF-BC0D-704E0D72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0A87D7B-5B76-4E3D-B21C-380C4790B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B10E8BD-BA52-4F56-AC92-30168B023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2BD3C5AA-6D18-4918-8EF1-FB62791EB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38D33B2-677A-42C4-97FD-A0975B4E1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565D023-C42A-4A60-B735-462254E1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DA6F59B2-638A-4C1B-AC3C-FBA920ED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29B088D2-5A08-491A-A21E-664B6DE1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529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631BCE-C106-47BB-B113-966DB252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7E754B4-B6AF-4368-9461-FD7161F2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3CD58973-C549-4C4C-9EF5-FDC09A29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864BE4F-D54D-468B-8F9B-C28D478F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131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ADF0188F-AC47-4DE0-9D13-C72B5A3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216E0DA-1320-40D1-A579-7EE23FF0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36E0010-700E-436C-967D-B5DEDF5E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311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9F9E2F-580C-4DA2-92A0-5EF83309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265D91-1AA7-4A94-857F-DDE3356F8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E6EAB6D0-FDEE-4777-B896-F3BD3164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BE91066-1C09-4CFA-89B3-559F1A54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A13A35A-0D9F-4B4B-9F7D-9E96AE52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E156E38-CB37-4EA0-B058-E821D437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064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8E98F1-1814-4511-A4DB-A1B68077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922748BF-6BAA-493F-9A41-07764BF9C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A760F071-0618-4343-B361-56508E522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92E3C13-DF34-47C3-8B98-8C40BE0C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5A2EB28-7FD2-4E88-955D-E12D4E53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84CCB71-202B-4C0D-94A2-AD4BC65B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485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EBE24D9-B3E0-420C-BE39-4A9FB673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AF506B38-6D20-494F-B56F-8DC500D1C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9585316-9EE3-4B05-82C1-F78A437B3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735E0-1A56-40B6-A953-4A03F1575F9D}" type="datetimeFigureOut">
              <a:rPr lang="sk-SK" smtClean="0"/>
              <a:t>2. 11. 2019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1C772C1-7B13-4FCE-B8D8-F1F1FD223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B2AAA12-098F-47DF-8222-652C432E6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636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e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9F2B6700-373F-425D-9931-4672DA52D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632" y="162560"/>
            <a:ext cx="6403318" cy="6380479"/>
          </a:xfrm>
        </p:spPr>
        <p:txBody>
          <a:bodyPr anchor="b">
            <a:normAutofit/>
          </a:bodyPr>
          <a:lstStyle/>
          <a:p>
            <a:r>
              <a:rPr lang="sk-SK" sz="2400" dirty="0">
                <a:solidFill>
                  <a:srgbClr val="00B0F0"/>
                </a:solidFill>
              </a:rPr>
              <a:t>Metódy inžinierskej práce</a:t>
            </a: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7300" b="1" dirty="0">
                <a:solidFill>
                  <a:schemeClr val="bg1"/>
                </a:solidFill>
              </a:rPr>
            </a:br>
            <a:r>
              <a:rPr lang="sk-SK" sz="7300" b="1" dirty="0" err="1">
                <a:solidFill>
                  <a:schemeClr val="bg1"/>
                </a:solidFill>
              </a:rPr>
              <a:t>Law</a:t>
            </a:r>
            <a:r>
              <a:rPr lang="sk-SK" sz="7300" b="1" dirty="0">
                <a:solidFill>
                  <a:schemeClr val="bg1"/>
                </a:solidFill>
              </a:rPr>
              <a:t> and </a:t>
            </a:r>
            <a:r>
              <a:rPr lang="sk-SK" sz="7300" b="1" dirty="0" err="1">
                <a:solidFill>
                  <a:schemeClr val="bg1"/>
                </a:solidFill>
              </a:rPr>
              <a:t>Technology</a:t>
            </a:r>
            <a:br>
              <a:rPr lang="sk-SK" sz="7300" b="1" dirty="0">
                <a:solidFill>
                  <a:schemeClr val="bg1"/>
                </a:solidFill>
              </a:rPr>
            </a:br>
            <a:br>
              <a:rPr lang="sk-SK" sz="2400" b="1" dirty="0">
                <a:solidFill>
                  <a:srgbClr val="00B0F0"/>
                </a:solidFill>
              </a:rPr>
            </a:br>
            <a:br>
              <a:rPr lang="sk-SK" sz="2400" b="1" dirty="0">
                <a:solidFill>
                  <a:srgbClr val="00B0F0"/>
                </a:solidFill>
              </a:rPr>
            </a:br>
            <a:r>
              <a:rPr lang="sk-SK" sz="2400" dirty="0">
                <a:solidFill>
                  <a:srgbClr val="00B0F0"/>
                </a:solidFill>
              </a:rPr>
              <a:t>Emma Macháčová</a:t>
            </a:r>
            <a:br>
              <a:rPr lang="sk-SK" sz="2400" dirty="0">
                <a:solidFill>
                  <a:srgbClr val="00B0F0"/>
                </a:solidFill>
              </a:rPr>
            </a:br>
            <a:r>
              <a:rPr lang="sk-SK" sz="2400" dirty="0">
                <a:solidFill>
                  <a:srgbClr val="00B0F0"/>
                </a:solidFill>
              </a:rPr>
              <a:t>Richard </a:t>
            </a:r>
            <a:r>
              <a:rPr lang="sk-SK" sz="2400">
                <a:solidFill>
                  <a:srgbClr val="00B0F0"/>
                </a:solidFill>
              </a:rPr>
              <a:t>Andrášik</a:t>
            </a: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2400" dirty="0">
                <a:solidFill>
                  <a:schemeClr val="bg1"/>
                </a:solidFill>
              </a:rPr>
            </a:b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úvisiaci obrázok">
            <a:extLst>
              <a:ext uri="{FF2B5EF4-FFF2-40B4-BE49-F238E27FC236}">
                <a16:creationId xmlns:a16="http://schemas.microsoft.com/office/drawing/2014/main" id="{B1ACB9FC-BBA3-451D-BCCC-8B050C3B2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22" y="659677"/>
            <a:ext cx="2140938" cy="70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1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8FCF8C-FB63-4C00-B07D-CA7DC59F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7" y="638503"/>
            <a:ext cx="11154102" cy="532370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k-SK" sz="3200" b="1" i="1" dirty="0">
                <a:solidFill>
                  <a:srgbClr val="FF0000"/>
                </a:solidFill>
              </a:rPr>
              <a:t>Profilovanie správania falošnými správami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/>
              <a:t>Falošné správy sa šíria neuveriteľne rýchlo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/>
              <a:t>Potrebná regulácia platformy, </a:t>
            </a:r>
            <a:r>
              <a:rPr lang="sk-SK" sz="3200" b="1" i="1" dirty="0">
                <a:solidFill>
                  <a:srgbClr val="FF0000"/>
                </a:solidFill>
              </a:rPr>
              <a:t>nie spomalenie tempa </a:t>
            </a:r>
            <a:r>
              <a:rPr lang="sk-SK" sz="3200" b="1" i="1" dirty="0"/>
              <a:t>inovácie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>
                <a:solidFill>
                  <a:schemeClr val="accent6">
                    <a:lumMod val="75000"/>
                  </a:schemeClr>
                </a:solidFill>
              </a:rPr>
              <a:t>Kritické myslenie a overovanie si faktov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 err="1">
                <a:solidFill>
                  <a:schemeClr val="accent6">
                    <a:lumMod val="75000"/>
                  </a:schemeClr>
                </a:solidFill>
              </a:rPr>
              <a:t>Koregulácia</a:t>
            </a:r>
            <a:r>
              <a:rPr lang="sk-SK" sz="3200" b="1" i="1" dirty="0">
                <a:solidFill>
                  <a:schemeClr val="accent6">
                    <a:lumMod val="75000"/>
                  </a:schemeClr>
                </a:solidFill>
              </a:rPr>
              <a:t>, kompromisy a globálny dohľad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>
                <a:solidFill>
                  <a:schemeClr val="accent6">
                    <a:lumMod val="75000"/>
                  </a:schemeClr>
                </a:solidFill>
              </a:rPr>
              <a:t>Spolupráca právnikov a vedcov</a:t>
            </a:r>
          </a:p>
        </p:txBody>
      </p:sp>
    </p:spTree>
    <p:extLst>
      <p:ext uri="{BB962C8B-B14F-4D97-AF65-F5344CB8AC3E}">
        <p14:creationId xmlns:p14="http://schemas.microsoft.com/office/powerpoint/2010/main" val="23913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Čo sú to „</a:t>
            </a:r>
            <a:r>
              <a:rPr lang="sk-SK" b="1" dirty="0">
                <a:solidFill>
                  <a:schemeClr val="accent5">
                    <a:lumMod val="75000"/>
                  </a:schemeClr>
                </a:solidFill>
              </a:rPr>
              <a:t>FAKE</a:t>
            </a:r>
            <a:r>
              <a:rPr lang="sk-SK" b="1" dirty="0">
                <a:solidFill>
                  <a:schemeClr val="accent1"/>
                </a:solidFill>
              </a:rPr>
              <a:t> NEWS</a:t>
            </a:r>
            <a:r>
              <a:rPr lang="sk-SK" b="1" dirty="0"/>
              <a:t>“ a ako sa nás týkajú?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A917B50F-E43A-4A5C-9139-29CE19777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6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7" y="554800"/>
            <a:ext cx="9593316" cy="501489"/>
          </a:xfrm>
        </p:spPr>
        <p:txBody>
          <a:bodyPr>
            <a:noAutofit/>
          </a:bodyPr>
          <a:lstStyle/>
          <a:p>
            <a:r>
              <a:rPr lang="sk-SK" sz="3200" b="1" dirty="0"/>
              <a:t>Čo sú to „</a:t>
            </a:r>
            <a:r>
              <a:rPr lang="sk-SK" sz="3200" b="1" dirty="0">
                <a:solidFill>
                  <a:schemeClr val="accent1"/>
                </a:solidFill>
              </a:rPr>
              <a:t>FAKE NEWS</a:t>
            </a:r>
            <a:r>
              <a:rPr lang="sk-SK" sz="3200" b="1" dirty="0"/>
              <a:t>“ a ako sa nás týkajú?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8FCF8C-FB63-4C00-B07D-CA7DC59F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7" y="1206062"/>
            <a:ext cx="11154102" cy="47561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sk-SK" sz="32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3600" b="1" i="1" dirty="0">
                <a:solidFill>
                  <a:srgbClr val="FF0000"/>
                </a:solidFill>
              </a:rPr>
              <a:t>Zámerne</a:t>
            </a:r>
            <a:r>
              <a:rPr lang="sk-SK" sz="3600" b="1" i="1" dirty="0"/>
              <a:t> zdieľaná </a:t>
            </a:r>
            <a:r>
              <a:rPr lang="sk-SK" sz="3600" b="1" i="1" dirty="0">
                <a:solidFill>
                  <a:srgbClr val="FF0000"/>
                </a:solidFill>
              </a:rPr>
              <a:t>nepravdivá informácia</a:t>
            </a:r>
            <a:r>
              <a:rPr lang="sk-SK" sz="3600" b="1" i="1" dirty="0"/>
              <a:t>, za účelom :</a:t>
            </a:r>
          </a:p>
          <a:p>
            <a:pPr marL="0" indent="0">
              <a:buNone/>
            </a:pPr>
            <a:endParaRPr lang="sk-SK" sz="1800" b="1" i="1" dirty="0"/>
          </a:p>
          <a:p>
            <a:pPr marL="0" indent="0">
              <a:buNone/>
            </a:pPr>
            <a:r>
              <a:rPr lang="sk-SK" sz="3200" b="1" i="1" dirty="0"/>
              <a:t>vyvolania reakcie publika, </a:t>
            </a:r>
          </a:p>
          <a:p>
            <a:pPr marL="0" indent="0">
              <a:buNone/>
            </a:pPr>
            <a:r>
              <a:rPr lang="sk-SK" sz="3200" b="1" i="1" dirty="0">
                <a:solidFill>
                  <a:srgbClr val="FF0000"/>
                </a:solidFill>
              </a:rPr>
              <a:t>ovplyvnenia názoru </a:t>
            </a:r>
            <a:r>
              <a:rPr lang="sk-SK" sz="3200" b="1" i="1" dirty="0"/>
              <a:t>čitateľa,</a:t>
            </a:r>
          </a:p>
          <a:p>
            <a:pPr marL="0" indent="0">
              <a:buNone/>
            </a:pPr>
            <a:r>
              <a:rPr lang="sk-SK" sz="3200" b="1" i="1" dirty="0"/>
              <a:t>navýšenia „klikov“</a:t>
            </a:r>
          </a:p>
          <a:p>
            <a:pPr marL="0" indent="0">
              <a:buNone/>
            </a:pPr>
            <a:r>
              <a:rPr lang="sk-SK" sz="3200" b="1" i="1" dirty="0"/>
              <a:t>...</a:t>
            </a:r>
            <a:r>
              <a:rPr lang="sk-SK" sz="3200" b="1" i="1" dirty="0" err="1"/>
              <a:t>atd</a:t>
            </a:r>
            <a:r>
              <a:rPr lang="sk-SK" sz="32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15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7" y="554800"/>
            <a:ext cx="9593316" cy="501489"/>
          </a:xfrm>
        </p:spPr>
        <p:txBody>
          <a:bodyPr>
            <a:noAutofit/>
          </a:bodyPr>
          <a:lstStyle/>
          <a:p>
            <a:r>
              <a:rPr lang="sk-SK" sz="3200" b="1" dirty="0"/>
              <a:t>Zmena </a:t>
            </a:r>
            <a:r>
              <a:rPr lang="sk-SK" sz="3200" b="1" dirty="0">
                <a:solidFill>
                  <a:srgbClr val="FF0000"/>
                </a:solidFill>
              </a:rPr>
              <a:t>VEREJNEJ MIENKY </a:t>
            </a:r>
            <a:r>
              <a:rPr lang="sk-SK" sz="3200" b="1" dirty="0"/>
              <a:t>falošnými správami?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yellow journalism evolved and why you should care ...">
            <a:extLst>
              <a:ext uri="{FF2B5EF4-FFF2-40B4-BE49-F238E27FC236}">
                <a16:creationId xmlns:a16="http://schemas.microsoft.com/office/drawing/2014/main" id="{87E6803A-95BA-4817-896A-13136C2D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97" y="1687905"/>
            <a:ext cx="7874876" cy="442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7D3E5352-33B0-4363-B63B-478090C4FC75}"/>
              </a:ext>
            </a:extLst>
          </p:cNvPr>
          <p:cNvPicPr/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900000">
            <a:off x="8169246" y="1304432"/>
            <a:ext cx="3362318" cy="1891304"/>
          </a:xfrm>
          <a:prstGeom prst="rect">
            <a:avLst/>
          </a:prstGeom>
          <a:noFill/>
        </p:spPr>
      </p:pic>
      <p:pic>
        <p:nvPicPr>
          <p:cNvPr id="10" name="Obrázok 9" descr="Výsledok vyhľadávania obrázkov pre dopyt falosne spravy">
            <a:extLst>
              <a:ext uri="{FF2B5EF4-FFF2-40B4-BE49-F238E27FC236}">
                <a16:creationId xmlns:a16="http://schemas.microsoft.com/office/drawing/2014/main" id="{099114E1-3F84-4A7F-90FA-B03231091F78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0878">
            <a:off x="922452" y="1452542"/>
            <a:ext cx="4100830" cy="228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How Memories Can Be Modified and Manipulated">
            <a:extLst>
              <a:ext uri="{FF2B5EF4-FFF2-40B4-BE49-F238E27FC236}">
                <a16:creationId xmlns:a16="http://schemas.microsoft.com/office/drawing/2014/main" id="{7AAB27AE-6E6F-4DD2-8BAF-DD47C8CB1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7886">
            <a:off x="1834637" y="4233556"/>
            <a:ext cx="1901842" cy="211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25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Ako ovplyvňujú sociálne siete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šírenie</a:t>
            </a:r>
            <a:r>
              <a:rPr lang="sk-SK" b="1" dirty="0"/>
              <a:t> „</a:t>
            </a:r>
            <a:r>
              <a:rPr lang="sk-SK" b="1" dirty="0" err="1"/>
              <a:t>fake</a:t>
            </a:r>
            <a:r>
              <a:rPr lang="sk-SK" b="1" dirty="0"/>
              <a:t> </a:t>
            </a:r>
            <a:r>
              <a:rPr lang="sk-SK" b="1" dirty="0" err="1"/>
              <a:t>news</a:t>
            </a:r>
            <a:r>
              <a:rPr lang="sk-SK" b="1" dirty="0"/>
              <a:t>“ 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38C4853B-233B-4CB1-9971-7BD8FB04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89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91B9F93F-1BE1-4CEA-BB72-554AB74FA2F3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6" name="Picture 2" descr="Súvisiaci obrázok">
            <a:extLst>
              <a:ext uri="{FF2B5EF4-FFF2-40B4-BE49-F238E27FC236}">
                <a16:creationId xmlns:a16="http://schemas.microsoft.com/office/drawing/2014/main" id="{57463E20-EEF1-47A7-8B07-3537BF1C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0A9745-F71A-47BD-BB03-74B907ED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" y="539034"/>
            <a:ext cx="12191999" cy="1873089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Sociálne siete </a:t>
            </a:r>
            <a:br>
              <a:rPr lang="sk-SK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b="1" dirty="0"/>
              <a:t>postupne menia falošné správy na </a:t>
            </a:r>
            <a:br>
              <a:rPr lang="sk-SK" b="1" dirty="0"/>
            </a:br>
            <a:r>
              <a:rPr lang="sk-SK" b="1" dirty="0">
                <a:solidFill>
                  <a:srgbClr val="FF0000"/>
                </a:solidFill>
              </a:rPr>
              <a:t>vážny problém</a:t>
            </a:r>
          </a:p>
        </p:txBody>
      </p:sp>
      <p:pic>
        <p:nvPicPr>
          <p:cNvPr id="5122" name="Picture 2" descr="Why Gossip Can Save Your Life">
            <a:extLst>
              <a:ext uri="{FF2B5EF4-FFF2-40B4-BE49-F238E27FC236}">
                <a16:creationId xmlns:a16="http://schemas.microsoft.com/office/drawing/2014/main" id="{3F8447B1-1F61-4718-9B90-812B7154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24" y="2842297"/>
            <a:ext cx="5463530" cy="307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29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91B9F93F-1BE1-4CEA-BB72-554AB74FA2F3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6" name="Picture 2" descr="Súvisiaci obrázok">
            <a:extLst>
              <a:ext uri="{FF2B5EF4-FFF2-40B4-BE49-F238E27FC236}">
                <a16:creationId xmlns:a16="http://schemas.microsoft.com/office/drawing/2014/main" id="{57463E20-EEF1-47A7-8B07-3537BF1C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0A9745-F71A-47BD-BB03-74B907ED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" y="539034"/>
            <a:ext cx="12191999" cy="1873089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Sociálne siete </a:t>
            </a:r>
            <a:br>
              <a:rPr lang="sk-SK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b="1" dirty="0"/>
              <a:t>postupne menia falošné správy na </a:t>
            </a:r>
            <a:br>
              <a:rPr lang="sk-SK" b="1" dirty="0"/>
            </a:br>
            <a:r>
              <a:rPr lang="sk-SK" b="1" dirty="0">
                <a:solidFill>
                  <a:srgbClr val="FF0000"/>
                </a:solidFill>
              </a:rPr>
              <a:t>vážny problém</a:t>
            </a:r>
          </a:p>
        </p:txBody>
      </p:sp>
      <p:pic>
        <p:nvPicPr>
          <p:cNvPr id="5122" name="Picture 2" descr="Why Gossip Can Save Your Life">
            <a:extLst>
              <a:ext uri="{FF2B5EF4-FFF2-40B4-BE49-F238E27FC236}">
                <a16:creationId xmlns:a16="http://schemas.microsoft.com/office/drawing/2014/main" id="{3F8447B1-1F61-4718-9B90-812B7154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24" y="2842297"/>
            <a:ext cx="5463530" cy="307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3C81F55-027C-4CAE-B9A3-C626B2474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396318"/>
              </p:ext>
            </p:extLst>
          </p:nvPr>
        </p:nvGraphicFramePr>
        <p:xfrm>
          <a:off x="1160511" y="944602"/>
          <a:ext cx="9870977" cy="6580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1815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Drží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PRÁVO</a:t>
            </a:r>
            <a:r>
              <a:rPr lang="sk-SK" b="1" dirty="0"/>
              <a:t> krok s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INFORMATIKOU</a:t>
            </a:r>
            <a:r>
              <a:rPr lang="sk-SK" b="1" dirty="0"/>
              <a:t>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85E1313E-D3F7-4FBD-ABBD-B8B9B48F9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96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Those posting obscene content online will be tried under ...">
            <a:extLst>
              <a:ext uri="{FF2B5EF4-FFF2-40B4-BE49-F238E27FC236}">
                <a16:creationId xmlns:a16="http://schemas.microsoft.com/office/drawing/2014/main" id="{64CBBA99-B2C5-4610-9178-61ACBD788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018" y="2439159"/>
            <a:ext cx="5289331" cy="297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60DA86-A31F-4CAE-BEEA-B06E312E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7" y="764628"/>
            <a:ext cx="11154102" cy="5197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600" b="1" i="1" dirty="0">
                <a:solidFill>
                  <a:srgbClr val="FF0000"/>
                </a:solidFill>
              </a:rPr>
              <a:t>Nedostatok zručností v oblasti IT, najmä v parlamentoch</a:t>
            </a:r>
          </a:p>
          <a:p>
            <a:pPr marL="0" indent="0">
              <a:buNone/>
            </a:pPr>
            <a:endParaRPr lang="sk-SK" sz="3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3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3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3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sk-SK" sz="3600" b="1" i="1" dirty="0">
                <a:solidFill>
                  <a:schemeClr val="accent6">
                    <a:lumMod val="75000"/>
                  </a:schemeClr>
                </a:solidFill>
              </a:rPr>
              <a:t>Najvyšší čas na spoluprácu </a:t>
            </a:r>
          </a:p>
          <a:p>
            <a:pPr marL="0" indent="0">
              <a:buNone/>
            </a:pPr>
            <a:r>
              <a:rPr lang="sk-SK" sz="3600" b="1" i="1" dirty="0">
                <a:solidFill>
                  <a:schemeClr val="accent6">
                    <a:lumMod val="75000"/>
                  </a:schemeClr>
                </a:solidFill>
              </a:rPr>
              <a:t>počítačových vedcov a </a:t>
            </a:r>
          </a:p>
          <a:p>
            <a:pPr marL="0" indent="0">
              <a:buNone/>
            </a:pPr>
            <a:r>
              <a:rPr lang="sk-SK" sz="3600" b="1" i="1" dirty="0">
                <a:solidFill>
                  <a:schemeClr val="accent6">
                    <a:lumMod val="75000"/>
                  </a:schemeClr>
                </a:solidFill>
              </a:rPr>
              <a:t>zákonodarcov</a:t>
            </a:r>
            <a:endParaRPr lang="sk-SK" sz="3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0DB0E9CD-F2B0-4CBB-97C9-72228EED8F2D}"/>
              </a:ext>
            </a:extLst>
          </p:cNvPr>
          <p:cNvSpPr/>
          <p:nvPr/>
        </p:nvSpPr>
        <p:spPr>
          <a:xfrm>
            <a:off x="2648608" y="1718440"/>
            <a:ext cx="819807" cy="1891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8142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203</Words>
  <Application>Microsoft Office PowerPoint</Application>
  <PresentationFormat>Širokouhlá</PresentationFormat>
  <Paragraphs>143</Paragraphs>
  <Slides>10</Slides>
  <Notes>7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Motív Office</vt:lpstr>
      <vt:lpstr>Metódy inžinierskej práce   Law and Technology   Emma Macháčová Richard Andrášik   </vt:lpstr>
      <vt:lpstr>Čo sú to „FAKE NEWS“ a ako sa nás týkajú?</vt:lpstr>
      <vt:lpstr>Čo sú to „FAKE NEWS“ a ako sa nás týkajú?</vt:lpstr>
      <vt:lpstr>Zmena VEREJNEJ MIENKY falošnými správami?</vt:lpstr>
      <vt:lpstr>Ako ovplyvňujú sociálne siete šírenie „fake news“ ?</vt:lpstr>
      <vt:lpstr>Sociálne siete  postupne menia falošné správy na  vážny problém</vt:lpstr>
      <vt:lpstr>Sociálne siete  postupne menia falošné správy na  vážny problém</vt:lpstr>
      <vt:lpstr>Drží PRÁVO krok s INFORMATIKOU?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Metódy inžinierskej práce   Law and Technology   časť: Emma Macháčová   </dc:title>
  <dc:creator>emmachac</dc:creator>
  <cp:lastModifiedBy>emmachac</cp:lastModifiedBy>
  <cp:revision>17</cp:revision>
  <dcterms:created xsi:type="dcterms:W3CDTF">2019-10-30T20:50:17Z</dcterms:created>
  <dcterms:modified xsi:type="dcterms:W3CDTF">2019-11-02T19:41:30Z</dcterms:modified>
</cp:coreProperties>
</file>