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6" r:id="rId4"/>
    <p:sldId id="258" r:id="rId5"/>
    <p:sldId id="267" r:id="rId6"/>
    <p:sldId id="261" r:id="rId7"/>
    <p:sldId id="268" r:id="rId8"/>
    <p:sldId id="262" r:id="rId9"/>
    <p:sldId id="25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7BCD-6782-413E-BCFD-B8637E4E874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D424-E4DF-4FD9-97B4-DDC2085D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19DE-1837-474D-A757-21265C94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A5BF-BFEA-45E8-A59C-47A9E8D8E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809A-AF09-4876-9E0A-0D1646D3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449B-4F66-4B6F-AF11-6FC1E462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8471-471A-4F21-BC03-0A1B537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FCF-F537-4525-A942-9FBDBA4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4F38-7A37-415F-9CB4-EFF12417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0202-9456-4640-8ECF-3516864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AE9-3E83-47B6-ADD3-FEAC1654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2AE-7F8F-4E3D-9FF7-A1E7E920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1931-AB15-4C98-A7F7-139E3CC46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22EC4-64B8-4768-AA60-4909F09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AE7-EFF9-47C8-B29C-73885F1F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EABD-5705-4A4A-9478-8C23A8F9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DB1C-0AC6-42B6-96E1-8F04DA1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0A5-704A-4DBC-A323-5E49A43C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DC3D-00B6-4935-A9C6-FB1F3C6D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DB5B-C4B6-44C1-94F0-485527B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E-B3FC-4DB7-B10E-8D0874F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5470-C628-4143-A482-0ACD228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1628-9770-41F9-BF67-EF3AA115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AC4B-CFFB-4D8A-B2ED-F1BAF873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A6AE-5BAF-4077-864B-C93DEA66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D6E3-3AAD-46E2-8076-3F3F2E7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FDAC-95E4-4E51-8DF1-8155BDF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AAF-3F20-4D22-BA9F-B31DEC9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0B59-2E55-484B-B085-F096FAEA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A49-B85A-4EAE-8E0A-0172A815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5007-4C1C-4833-8001-66F4D71C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0E245-5482-4E8B-AFC2-0A9D0179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42DE-B17A-4A5F-BC9B-6FDBED9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7823-2155-45C5-AB78-53374CC0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C362-00D7-4444-9F39-093B3E46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93B6-E607-4495-AF48-DB4CAEB8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2ED9B-095B-4FA2-AE3C-8F02C9AA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901B9-0D19-4794-AF2E-4A8AD528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4A813-D47A-4F37-91DB-37667E6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0FDD-9364-4419-A9EA-ED36CC4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6400B-51A3-4972-97ED-1A1427CC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C1AC-5251-4B0D-A9A9-25869CB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0CF59-2ACB-468E-8EA7-4DD4A964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660C-2A0A-47CA-8954-D869E5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7F71-3142-441A-BA2B-532DA20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1BAE-6A60-446E-8D5B-373C5FC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E74F4-1B21-43A7-AEEB-9235CC3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E213-580D-43D8-AA6B-2E8028FD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B146-CB68-4857-A3D5-7E2C177A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5E6-A7B0-4269-A76A-E99062E9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52EB-C2CB-43BD-B07C-BA6656CD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D92A-8660-454A-B85F-AB2139B1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75FD-C3C5-4390-B0A5-8F52518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D29-7A8F-432C-9EBE-99C4204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28A3-D92F-4393-B29E-41C88A80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19BEF-4977-4FA9-B604-F854A539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A0DC-47DE-4397-B493-D6299195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90E5-4B60-4B08-837C-8512BD12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BF7B-9ECE-410B-A59E-3844D0C3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A0EE-E232-41C3-81E6-F1A0F22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6A97-FFE3-472C-9120-AE1FD31D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BB24-34BE-4CCE-8D36-DEF40322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57C8-5F84-44DA-A4F0-F157AA69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754A-1740-41B7-9F74-E68447C8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722A-F51A-4FCD-A88F-CDAC0B0B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rec.europa.eu/eng/netneutrality/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4" Type="http://schemas.openxmlformats.org/officeDocument/2006/relationships/hyperlink" Target="https://www.eff.org/issues/net-neutral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18C2-3486-4637-B470-A8BF5C0A7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cs-CZ" dirty="0"/>
              <a:t>aw and Technology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A176-3D06-4264-A544-295B8282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časť: Richard Andrášik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81B5-5383-43A0-9400-00D280A2584D}"/>
              </a:ext>
            </a:extLst>
          </p:cNvPr>
          <p:cNvSpPr txBox="1"/>
          <p:nvPr/>
        </p:nvSpPr>
        <p:spPr>
          <a:xfrm>
            <a:off x="798578" y="1063017"/>
            <a:ext cx="1059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Je spolupráca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zákonodarnej moci </a:t>
            </a:r>
            <a:r>
              <a:rPr lang="cs-CZ" sz="3200" dirty="0"/>
              <a:t>s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počítačovou vedou </a:t>
            </a:r>
            <a:r>
              <a:rPr lang="cs-CZ" sz="3200" dirty="0"/>
              <a:t>možná?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3F7D-4AA4-4CFB-89A0-F915EA0297E8}"/>
              </a:ext>
            </a:extLst>
          </p:cNvPr>
          <p:cNvSpPr txBox="1"/>
          <p:nvPr/>
        </p:nvSpPr>
        <p:spPr>
          <a:xfrm>
            <a:off x="798578" y="5375969"/>
            <a:ext cx="817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Oslabenie vplyvu vlády a korporácii na internet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A02B5-26CC-49CE-9545-AFDE1C98C3E4}"/>
              </a:ext>
            </a:extLst>
          </p:cNvPr>
          <p:cNvSpPr txBox="1"/>
          <p:nvPr/>
        </p:nvSpPr>
        <p:spPr>
          <a:xfrm>
            <a:off x="798578" y="2236662"/>
            <a:ext cx="551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Internet ovládaný používateľmi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A37E05-CD79-4A8D-8F77-56AC5BCB4855}"/>
              </a:ext>
            </a:extLst>
          </p:cNvPr>
          <p:cNvSpPr/>
          <p:nvPr/>
        </p:nvSpPr>
        <p:spPr>
          <a:xfrm>
            <a:off x="2812058" y="3025058"/>
            <a:ext cx="1150342" cy="2153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ooperation">
            <a:extLst>
              <a:ext uri="{FF2B5EF4-FFF2-40B4-BE49-F238E27FC236}">
                <a16:creationId xmlns:a16="http://schemas.microsoft.com/office/drawing/2014/main" id="{BE968334-50F3-4CF6-BBD8-CFE84E59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03" y="2378844"/>
            <a:ext cx="5144715" cy="22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https://en.wikipedia.org/wiki/Net_neutrality#Legal_aspects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https://berec.europa.eu/eng/netneutrality/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https://www.eff.org/issues/net-neutrality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https://www.researchgate.net/publication/259926987_Internet_Co-Regulation_European_Law_Regulatory_Governance_and_Legitimacy_in_Cyberspace_by_Christopher_T_Marsden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>
            <a:extLst>
              <a:ext uri="{FF2B5EF4-FFF2-40B4-BE49-F238E27FC236}">
                <a16:creationId xmlns:a16="http://schemas.microsoft.com/office/drawing/2014/main" id="{C0B17C20-D0B1-4BA3-882F-FB89B99CBB5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74A7-810C-400D-A4CF-5C0649671725}"/>
              </a:ext>
            </a:extLst>
          </p:cNvPr>
          <p:cNvSpPr txBox="1"/>
          <p:nvPr/>
        </p:nvSpPr>
        <p:spPr>
          <a:xfrm>
            <a:off x="5158244" y="717910"/>
            <a:ext cx="588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Ako môžu zákonníci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ovplyvniť internet</a:t>
            </a:r>
            <a:r>
              <a:rPr lang="cs-CZ" sz="28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3A574-A34E-49D3-A734-2C6CF876A42B}"/>
              </a:ext>
            </a:extLst>
          </p:cNvPr>
          <p:cNvSpPr txBox="1"/>
          <p:nvPr/>
        </p:nvSpPr>
        <p:spPr>
          <a:xfrm>
            <a:off x="2315642" y="2905780"/>
            <a:ext cx="927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Ako regulovať internet aby všetci mali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naňho rovnaké právo</a:t>
            </a:r>
            <a:r>
              <a:rPr lang="cs-CZ" sz="2800" dirty="0"/>
              <a:t>?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D552-4079-4190-8FB8-BC7A9D00E674}"/>
              </a:ext>
            </a:extLst>
          </p:cNvPr>
          <p:cNvSpPr txBox="1"/>
          <p:nvPr/>
        </p:nvSpPr>
        <p:spPr>
          <a:xfrm>
            <a:off x="660923" y="1782425"/>
            <a:ext cx="770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Môžeme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zabrániť rozširovaniu</a:t>
            </a:r>
            <a:r>
              <a:rPr lang="cs-CZ" sz="2800" dirty="0"/>
              <a:t> falošných informácii?</a:t>
            </a:r>
            <a:endParaRPr lang="en-US" sz="2800" dirty="0"/>
          </a:p>
        </p:txBody>
      </p:sp>
      <p:pic>
        <p:nvPicPr>
          <p:cNvPr id="8" name="Picture 2" descr="Súvisiaci obrázok">
            <a:extLst>
              <a:ext uri="{FF2B5EF4-FFF2-40B4-BE49-F238E27FC236}">
                <a16:creationId xmlns:a16="http://schemas.microsoft.com/office/drawing/2014/main" id="{38005F49-D9A7-4830-9173-AD094F9B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34760-BD9E-4084-B506-E0EA3D0495A9}"/>
              </a:ext>
            </a:extLst>
          </p:cNvPr>
          <p:cNvSpPr txBox="1"/>
          <p:nvPr/>
        </p:nvSpPr>
        <p:spPr>
          <a:xfrm>
            <a:off x="660923" y="5362560"/>
            <a:ext cx="1037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Prečo môžu dať zákony veľkým firmám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úplnú kontrolu </a:t>
            </a:r>
            <a:r>
              <a:rPr lang="cs-CZ" sz="2800" dirty="0"/>
              <a:t>nad internetom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6F53-2408-4818-8378-2EAECCFC6F4C}"/>
              </a:ext>
            </a:extLst>
          </p:cNvPr>
          <p:cNvSpPr txBox="1"/>
          <p:nvPr/>
        </p:nvSpPr>
        <p:spPr>
          <a:xfrm>
            <a:off x="527482" y="4121414"/>
            <a:ext cx="9277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Dokážu moderné technológie ľahko </a:t>
            </a:r>
            <a:r>
              <a:rPr lang="cs-CZ" sz="2800" dirty="0">
                <a:solidFill>
                  <a:schemeClr val="accent5">
                    <a:lumMod val="75000"/>
                  </a:schemeClr>
                </a:solidFill>
              </a:rPr>
              <a:t>ovplyvniť verejnú mienku</a:t>
            </a:r>
            <a:r>
              <a:rPr lang="cs-CZ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0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/>
              <a:t>Prečo je zachovanie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dôležité?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>
            <a:extLst>
              <a:ext uri="{FF2B5EF4-FFF2-40B4-BE49-F238E27FC236}">
                <a16:creationId xmlns:a16="http://schemas.microsoft.com/office/drawing/2014/main" id="{457C02E5-BF72-4F4D-B611-7E9BB495D626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52" y="3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5">
                    <a:lumMod val="75000"/>
                  </a:schemeClr>
                </a:solidFill>
              </a:rPr>
              <a:t>„NET NEUTRALITY“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89" y="5710667"/>
            <a:ext cx="7042376" cy="6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Rovnak</a:t>
            </a:r>
            <a:r>
              <a:rPr lang="cs-CZ" b="1" dirty="0">
                <a:solidFill>
                  <a:schemeClr val="accent6">
                    <a:lumMod val="75000"/>
                  </a:schemeClr>
                </a:solidFill>
              </a:rPr>
              <a:t>á</a:t>
            </a:r>
            <a:r>
              <a:rPr lang="cs-CZ" b="1" dirty="0"/>
              <a:t> distribúcia </a:t>
            </a:r>
            <a:r>
              <a:rPr lang="cs-CZ" b="1" dirty="0">
                <a:solidFill>
                  <a:schemeClr val="accent1">
                    <a:lumMod val="75000"/>
                  </a:schemeClr>
                </a:solidFill>
              </a:rPr>
              <a:t>internetovej komunikácie</a:t>
            </a:r>
          </a:p>
        </p:txBody>
      </p:sp>
      <p:pic>
        <p:nvPicPr>
          <p:cNvPr id="6" name="Picture 6" descr="Image result for net neutrality">
            <a:extLst>
              <a:ext uri="{FF2B5EF4-FFF2-40B4-BE49-F238E27FC236}">
                <a16:creationId xmlns:a16="http://schemas.microsoft.com/office/drawing/2014/main" id="{5B26237B-BF60-4DA8-8CCA-6CFB0F1E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" y="1975737"/>
            <a:ext cx="5608368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86">
            <a:off x="7908333" y="3391429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et neutrality">
            <a:extLst>
              <a:ext uri="{FF2B5EF4-FFF2-40B4-BE49-F238E27FC236}">
                <a16:creationId xmlns:a16="http://schemas.microsoft.com/office/drawing/2014/main" id="{4EF4912C-4B12-46D1-9C8A-FA3241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88">
            <a:off x="693216" y="2739093"/>
            <a:ext cx="3458877" cy="19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úvisiaci obrázok">
            <a:extLst>
              <a:ext uri="{FF2B5EF4-FFF2-40B4-BE49-F238E27FC236}">
                <a16:creationId xmlns:a16="http://schemas.microsoft.com/office/drawing/2014/main" id="{7E31340F-BFE0-4C17-B3FB-ED13EF8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tom</a:t>
            </a:r>
            <a:r>
              <a:rPr lang="cs-CZ" b="1" dirty="0"/>
              <a:t>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</a:t>
            </a:r>
            <a:r>
              <a:rPr lang="en-US" b="1" dirty="0"/>
              <a:t>v in</a:t>
            </a:r>
            <a:r>
              <a:rPr lang="cs-CZ" b="1" dirty="0"/>
              <a:t>ých štátoch?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5">
            <a:extLst>
              <a:ext uri="{FF2B5EF4-FFF2-40B4-BE49-F238E27FC236}">
                <a16:creationId xmlns:a16="http://schemas.microsoft.com/office/drawing/2014/main" id="{E1939C88-1FDD-4D05-9CFE-5F1C3F8CB965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3" y="724209"/>
            <a:ext cx="1700719" cy="1325563"/>
          </a:xfrm>
        </p:spPr>
        <p:txBody>
          <a:bodyPr>
            <a:normAutofit/>
          </a:bodyPr>
          <a:lstStyle/>
          <a:p>
            <a:r>
              <a:rPr lang="cs-CZ" sz="4800" b="1" dirty="0">
                <a:solidFill>
                  <a:srgbClr val="0070C0"/>
                </a:solidFill>
              </a:rPr>
              <a:t>India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58" y="1976325"/>
            <a:ext cx="6639397" cy="153146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cs-CZ" sz="3000" dirty="0"/>
              <a:t>Všeobecné komunikačné regulácie (1934)</a:t>
            </a:r>
          </a:p>
          <a:p>
            <a:pPr marL="457200" lvl="1" indent="0" algn="ctr">
              <a:buNone/>
            </a:pPr>
            <a:endParaRPr lang="cs-CZ" sz="3000" dirty="0"/>
          </a:p>
          <a:p>
            <a:pPr marL="457200" lvl="1" indent="0" algn="ctr">
              <a:buNone/>
            </a:pPr>
            <a:r>
              <a:rPr lang="en-US" sz="3000" dirty="0"/>
              <a:t>“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Net neutrality act</a:t>
            </a:r>
            <a:r>
              <a:rPr lang="en-US" sz="3000" dirty="0"/>
              <a:t>” v </a:t>
            </a:r>
            <a:r>
              <a:rPr lang="en-US" sz="3000" dirty="0" err="1"/>
              <a:t>Californii</a:t>
            </a:r>
            <a:endParaRPr lang="en-US" sz="3000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en-US" dirty="0"/>
          </a:p>
        </p:txBody>
      </p:sp>
      <p:pic>
        <p:nvPicPr>
          <p:cNvPr id="4098" name="Picture 2" descr="Image result for net neutrality india">
            <a:extLst>
              <a:ext uri="{FF2B5EF4-FFF2-40B4-BE49-F238E27FC236}">
                <a16:creationId xmlns:a16="http://schemas.microsoft.com/office/drawing/2014/main" id="{13B751A4-5268-4B5F-BA88-C4CFAB6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8836"/>
            <a:ext cx="4122906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CA156B38-9719-42EE-B69E-CF8440E5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 neutrality california">
            <a:extLst>
              <a:ext uri="{FF2B5EF4-FFF2-40B4-BE49-F238E27FC236}">
                <a16:creationId xmlns:a16="http://schemas.microsoft.com/office/drawing/2014/main" id="{64631F79-43A3-4BEC-A058-1CF4BE2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7" y="3958837"/>
            <a:ext cx="3531212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7C600-C765-46F4-8835-0F2351FBBE2E}"/>
              </a:ext>
            </a:extLst>
          </p:cNvPr>
          <p:cNvSpPr txBox="1"/>
          <p:nvPr/>
        </p:nvSpPr>
        <p:spPr>
          <a:xfrm>
            <a:off x="198916" y="1898352"/>
            <a:ext cx="49895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cs-CZ" sz="2800" dirty="0"/>
              <a:t>Najnovšie regulácie (2018)</a:t>
            </a:r>
          </a:p>
          <a:p>
            <a:pPr lvl="1" algn="ctr"/>
            <a:endParaRPr lang="cs-CZ" sz="2800" dirty="0"/>
          </a:p>
          <a:p>
            <a:pPr lvl="1" algn="ctr"/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Najvoľnejší</a:t>
            </a:r>
            <a:r>
              <a:rPr lang="cs-CZ" sz="2800" dirty="0"/>
              <a:t> internet 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vo svete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E0D79-09B4-484C-8F11-75237B857F02}"/>
              </a:ext>
            </a:extLst>
          </p:cNvPr>
          <p:cNvSpPr txBox="1">
            <a:spLocks/>
          </p:cNvSpPr>
          <p:nvPr/>
        </p:nvSpPr>
        <p:spPr>
          <a:xfrm>
            <a:off x="7889403" y="722131"/>
            <a:ext cx="170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800" b="1" dirty="0">
                <a:solidFill>
                  <a:srgbClr val="0070C0"/>
                </a:solidFill>
              </a:rPr>
              <a:t>U.S.A.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</a:t>
            </a:r>
            <a:r>
              <a:rPr lang="cs-CZ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b="1" dirty="0"/>
              <a:t> u n</a:t>
            </a:r>
            <a:r>
              <a:rPr lang="cs-CZ" b="1" dirty="0"/>
              <a:t>á</a:t>
            </a:r>
            <a:r>
              <a:rPr lang="en-US" b="1" dirty="0"/>
              <a:t>s </a:t>
            </a:r>
            <a:r>
              <a:rPr lang="en-US" b="1" dirty="0" err="1">
                <a:solidFill>
                  <a:srgbClr val="0070C0"/>
                </a:solidFill>
              </a:rPr>
              <a:t>obmedzovan</a:t>
            </a:r>
            <a:r>
              <a:rPr lang="cs-CZ" b="1" dirty="0">
                <a:solidFill>
                  <a:srgbClr val="0070C0"/>
                </a:solidFill>
              </a:rPr>
              <a:t>ý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5">
            <a:extLst>
              <a:ext uri="{FF2B5EF4-FFF2-40B4-BE49-F238E27FC236}">
                <a16:creationId xmlns:a16="http://schemas.microsoft.com/office/drawing/2014/main" id="{96E3C770-94A7-4A6F-815C-51461F6B07D9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425" y="538546"/>
            <a:ext cx="3941189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Obmedzovanie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77" y="1706197"/>
            <a:ext cx="7513948" cy="149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/>
              <a:t>Aktu</a:t>
            </a:r>
            <a:r>
              <a:rPr lang="cs-CZ" sz="3500" dirty="0"/>
              <a:t>álne </a:t>
            </a:r>
            <a:r>
              <a:rPr lang="cs-CZ" sz="3500" dirty="0">
                <a:solidFill>
                  <a:srgbClr val="FF0000"/>
                </a:solidFill>
              </a:rPr>
              <a:t>minimálne</a:t>
            </a:r>
            <a:r>
              <a:rPr lang="cs-CZ" sz="3500" dirty="0"/>
              <a:t> </a:t>
            </a:r>
            <a:r>
              <a:rPr lang="cs-CZ" sz="3500" dirty="0">
                <a:solidFill>
                  <a:srgbClr val="FF0000"/>
                </a:solidFill>
              </a:rPr>
              <a:t>pravidlá</a:t>
            </a:r>
          </a:p>
          <a:p>
            <a:pPr marL="457200" lvl="1" indent="0">
              <a:buNone/>
            </a:pPr>
            <a:r>
              <a:rPr lang="cs-CZ" sz="2800" dirty="0"/>
              <a:t>Obmedzenia možné mimo verejných sietí</a:t>
            </a:r>
          </a:p>
          <a:p>
            <a:pPr marL="457200" lvl="1" indent="0">
              <a:buNone/>
            </a:pPr>
            <a:r>
              <a:rPr lang="cs-CZ" sz="2800" dirty="0"/>
              <a:t>Provideri </a:t>
            </a:r>
            <a:r>
              <a:rPr lang="cs-CZ" sz="2800" dirty="0">
                <a:solidFill>
                  <a:srgbClr val="FF0000"/>
                </a:solidFill>
              </a:rPr>
              <a:t>nemôžu ovplyvňovať </a:t>
            </a:r>
            <a:r>
              <a:rPr lang="cs-CZ" sz="2800" dirty="0"/>
              <a:t>tok internetu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6DBB3D4C-5C31-450B-B3C6-B92EA4B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berec">
            <a:extLst>
              <a:ext uri="{FF2B5EF4-FFF2-40B4-BE49-F238E27FC236}">
                <a16:creationId xmlns:a16="http://schemas.microsoft.com/office/drawing/2014/main" id="{2E925106-C44B-4AC1-AACF-B55A2788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78" y="1193434"/>
            <a:ext cx="3415764" cy="2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erec">
            <a:extLst>
              <a:ext uri="{FF2B5EF4-FFF2-40B4-BE49-F238E27FC236}">
                <a16:creationId xmlns:a16="http://schemas.microsoft.com/office/drawing/2014/main" id="{B19F9414-646F-4869-A738-258814D9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83" y="3198807"/>
            <a:ext cx="5929460" cy="33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41" y="2857500"/>
            <a:ext cx="9389097" cy="11430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Čo pre nás znamená </a:t>
            </a:r>
            <a:r>
              <a:rPr lang="cs-CZ" b="1" dirty="0">
                <a:solidFill>
                  <a:schemeClr val="accent1"/>
                </a:solidFill>
              </a:rPr>
              <a:t>KOREGULÁCIA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265</Words>
  <Application>Microsoft Office PowerPoint</Application>
  <PresentationFormat>Širokouhlá</PresentationFormat>
  <Paragraphs>44</Paragraphs>
  <Slides>11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Law and Technology</vt:lpstr>
      <vt:lpstr>Prezentácia programu PowerPoint</vt:lpstr>
      <vt:lpstr>Prečo je zachovanie “NET NEUTRALITY” dôležité?</vt:lpstr>
      <vt:lpstr>„NET NEUTRALITY“</vt:lpstr>
      <vt:lpstr>Ako je na tom “NET NEUTRALITY” v iných štátoch?</vt:lpstr>
      <vt:lpstr>India</vt:lpstr>
      <vt:lpstr>Ako je internet u nás obmedzovaný?</vt:lpstr>
      <vt:lpstr>Obmedzovanie</vt:lpstr>
      <vt:lpstr>Čo pre nás znamená KOREGULÁCIA?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Technology</dc:title>
  <dc:creator>Richard Andrášik</dc:creator>
  <cp:lastModifiedBy>emmachac</cp:lastModifiedBy>
  <cp:revision>21</cp:revision>
  <dcterms:created xsi:type="dcterms:W3CDTF">2019-10-29T15:19:36Z</dcterms:created>
  <dcterms:modified xsi:type="dcterms:W3CDTF">2019-11-02T19:37:10Z</dcterms:modified>
</cp:coreProperties>
</file>