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4" r:id="rId5"/>
    <p:sldId id="259" r:id="rId6"/>
    <p:sldId id="260" r:id="rId7"/>
    <p:sldId id="262" r:id="rId8"/>
    <p:sldId id="275" r:id="rId9"/>
    <p:sldId id="276" r:id="rId10"/>
    <p:sldId id="277" r:id="rId11"/>
    <p:sldId id="278" r:id="rId12"/>
    <p:sldId id="279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A1599-C69D-4E61-874A-FCD0953F0505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E0DB0-FAFC-4AC5-B501-85C6462A6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09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C23-996B-435A-B915-1D7DC5BCB1B8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E1F1-57C6-4F56-9E8B-87D1F2AEE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C23-996B-435A-B915-1D7DC5BCB1B8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E1F1-57C6-4F56-9E8B-87D1F2AEE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C23-996B-435A-B915-1D7DC5BCB1B8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E1F1-57C6-4F56-9E8B-87D1F2AEE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C23-996B-435A-B915-1D7DC5BCB1B8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E1F1-57C6-4F56-9E8B-87D1F2AEE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C23-996B-435A-B915-1D7DC5BCB1B8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E1F1-57C6-4F56-9E8B-87D1F2AEE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C23-996B-435A-B915-1D7DC5BCB1B8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E1F1-57C6-4F56-9E8B-87D1F2AEE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C23-996B-435A-B915-1D7DC5BCB1B8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E1F1-57C6-4F56-9E8B-87D1F2AEE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C23-996B-435A-B915-1D7DC5BCB1B8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E1F1-57C6-4F56-9E8B-87D1F2AEE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C23-996B-435A-B915-1D7DC5BCB1B8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E1F1-57C6-4F56-9E8B-87D1F2AEE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C23-996B-435A-B915-1D7DC5BCB1B8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E1F1-57C6-4F56-9E8B-87D1F2AEE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C23-996B-435A-B915-1D7DC5BCB1B8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E1F1-57C6-4F56-9E8B-87D1F2AEE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85C23-996B-435A-B915-1D7DC5BCB1B8}" type="datetimeFigureOut">
              <a:rPr lang="en-US" smtClean="0"/>
              <a:pPr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E1F1-57C6-4F56-9E8B-87D1F2AEE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Real Time Signals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Embedded Systems</a:t>
            </a:r>
          </a:p>
          <a:p>
            <a:pPr algn="r"/>
            <a:r>
              <a:rPr lang="en-US" dirty="0" smtClean="0">
                <a:solidFill>
                  <a:srgbClr val="0070C0"/>
                </a:solidFill>
              </a:rPr>
              <a:t>PIC16F877A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</a:rPr>
              <a:t>Module-5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</a:rPr>
              <a:t>ADC</a:t>
            </a:r>
          </a:p>
          <a:p>
            <a:pPr algn="r"/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rgbClr val="0070C0"/>
                </a:solidFill>
              </a:rPr>
              <a:t>ADCON1 Register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b="1" dirty="0"/>
              <a:t>ADFM:</a:t>
            </a:r>
            <a:r>
              <a:rPr lang="en-IN" sz="2400" dirty="0"/>
              <a:t> </a:t>
            </a:r>
            <a:r>
              <a:rPr lang="en-IN" sz="2400" dirty="0" smtClean="0"/>
              <a:t>A/D </a:t>
            </a:r>
            <a:r>
              <a:rPr lang="en-IN" sz="2400" dirty="0"/>
              <a:t>Result Format Select </a:t>
            </a:r>
            <a:r>
              <a:rPr lang="en-IN" sz="2400" dirty="0" smtClean="0"/>
              <a:t>bit</a:t>
            </a:r>
          </a:p>
          <a:p>
            <a:pPr lvl="1"/>
            <a:r>
              <a:rPr lang="en-IN" sz="2400" dirty="0" smtClean="0"/>
              <a:t>1 </a:t>
            </a:r>
            <a:r>
              <a:rPr lang="en-IN" sz="2400" dirty="0"/>
              <a:t>= Right justified. </a:t>
            </a:r>
            <a:endParaRPr lang="en-IN" sz="2400" dirty="0" smtClean="0"/>
          </a:p>
          <a:p>
            <a:pPr lvl="1"/>
            <a:r>
              <a:rPr lang="en-IN" sz="2400" dirty="0" smtClean="0"/>
              <a:t>0 </a:t>
            </a:r>
            <a:r>
              <a:rPr lang="en-IN" sz="2400" dirty="0"/>
              <a:t>= Left justified. </a:t>
            </a:r>
            <a:endParaRPr lang="en-IN" sz="2400" dirty="0" smtClean="0"/>
          </a:p>
          <a:p>
            <a:pPr lvl="1">
              <a:buFont typeface="Wingdings" pitchFamily="2" charset="2"/>
              <a:buChar char="§"/>
            </a:pPr>
            <a:r>
              <a:rPr lang="en-IN" sz="2400" dirty="0"/>
              <a:t>Alignment to the left</a:t>
            </a:r>
            <a:r>
              <a:rPr lang="en-IN" sz="2400" b="1" dirty="0"/>
              <a:t> </a:t>
            </a:r>
            <a:endParaRPr lang="en-IN" sz="2400" b="1" dirty="0" smtClean="0"/>
          </a:p>
          <a:p>
            <a:pPr lvl="1">
              <a:buFont typeface="Wingdings" pitchFamily="2" charset="2"/>
              <a:buChar char="§"/>
            </a:pPr>
            <a:endParaRPr lang="en-IN" sz="2400" b="1" dirty="0"/>
          </a:p>
          <a:p>
            <a:pPr lvl="1">
              <a:buFont typeface="Wingdings" pitchFamily="2" charset="2"/>
              <a:buChar char="§"/>
            </a:pPr>
            <a:endParaRPr lang="en-IN" sz="2400" b="1" dirty="0" smtClean="0"/>
          </a:p>
          <a:p>
            <a:pPr lvl="1">
              <a:buFont typeface="Wingdings" pitchFamily="2" charset="2"/>
              <a:buChar char="§"/>
            </a:pPr>
            <a:r>
              <a:rPr lang="en-IN" sz="2400" dirty="0"/>
              <a:t>Alignment to the right </a:t>
            </a:r>
            <a:endParaRPr lang="en-IN" sz="2400" dirty="0" smtClean="0"/>
          </a:p>
          <a:p>
            <a:pPr lvl="1">
              <a:buFont typeface="Wingdings" pitchFamily="2" charset="2"/>
              <a:buChar char="§"/>
            </a:pPr>
            <a:endParaRPr lang="en-IN" sz="2400" b="1" dirty="0" smtClean="0"/>
          </a:p>
          <a:p>
            <a:pPr lvl="1">
              <a:buFont typeface="Wingdings" pitchFamily="2" charset="2"/>
              <a:buChar char="§"/>
            </a:pPr>
            <a:endParaRPr lang="en-IN" sz="2400" dirty="0" smtClean="0"/>
          </a:p>
          <a:p>
            <a:pPr lvl="1">
              <a:buFont typeface="Wingdings" pitchFamily="2" charset="2"/>
              <a:buChar char="§"/>
            </a:pPr>
            <a:endParaRPr lang="en-IN" sz="2400" dirty="0"/>
          </a:p>
          <a:p>
            <a:pPr lvl="1">
              <a:buFont typeface="Wingdings" pitchFamily="2" charset="2"/>
              <a:buChar char="§"/>
            </a:pPr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6400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1" y="4343400"/>
            <a:ext cx="608647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1" y="5562600"/>
            <a:ext cx="608647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4489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rgbClr val="0070C0"/>
                </a:solidFill>
              </a:rPr>
              <a:t>ADCON1 </a:t>
            </a:r>
            <a:r>
              <a:rPr lang="en-US" sz="3000" dirty="0" smtClean="0">
                <a:solidFill>
                  <a:srgbClr val="0070C0"/>
                </a:solidFill>
              </a:rPr>
              <a:t>Register continued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ADCS2</a:t>
            </a:r>
            <a:r>
              <a:rPr lang="en-IN" sz="2400" b="1" dirty="0"/>
              <a:t>: </a:t>
            </a:r>
            <a:r>
              <a:rPr lang="en-IN" sz="2400" dirty="0"/>
              <a:t>Conversion clock select bit</a:t>
            </a:r>
          </a:p>
          <a:p>
            <a:r>
              <a:rPr lang="en-IN" sz="2400" b="1" dirty="0"/>
              <a:t>PCFG3:PCFG0:</a:t>
            </a:r>
            <a:r>
              <a:rPr lang="en-IN" sz="2400" dirty="0"/>
              <a:t> A/D Port Configuration Control bits</a:t>
            </a:r>
          </a:p>
          <a:p>
            <a:pPr lvl="1"/>
            <a:r>
              <a:rPr lang="en-IN" sz="2400" dirty="0"/>
              <a:t>Used to configure pins as </a:t>
            </a:r>
            <a:r>
              <a:rPr lang="en-IN" sz="2400" dirty="0" err="1"/>
              <a:t>analog</a:t>
            </a:r>
            <a:r>
              <a:rPr lang="en-IN" sz="2400" dirty="0"/>
              <a:t> input/ digital i/o port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162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551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#include&lt;</a:t>
            </a:r>
            <a:r>
              <a:rPr lang="en-IN" dirty="0" err="1" smtClean="0"/>
              <a:t>htc.h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#define _XTAL_FREQ 8000000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unsigned </a:t>
            </a:r>
            <a:r>
              <a:rPr lang="en-IN" dirty="0" err="1" smtClean="0"/>
              <a:t>int</a:t>
            </a:r>
            <a:r>
              <a:rPr lang="en-IN" dirty="0" smtClean="0"/>
              <a:t> a;</a:t>
            </a:r>
          </a:p>
          <a:p>
            <a:r>
              <a:rPr lang="en-IN" dirty="0" smtClean="0"/>
              <a:t>   TRISB = 0x00;</a:t>
            </a:r>
          </a:p>
          <a:p>
            <a:r>
              <a:rPr lang="en-IN" dirty="0" smtClean="0"/>
              <a:t>   TRISC = 0x00;</a:t>
            </a:r>
          </a:p>
          <a:p>
            <a:r>
              <a:rPr lang="en-IN" dirty="0" smtClean="0"/>
              <a:t>   ADCON0 = 0xC1;</a:t>
            </a:r>
          </a:p>
          <a:p>
            <a:r>
              <a:rPr lang="en-IN" dirty="0" smtClean="0"/>
              <a:t>   ADCON1 = 0xC0;</a:t>
            </a:r>
          </a:p>
          <a:p>
            <a:endParaRPr lang="en-IN" dirty="0" smtClean="0"/>
          </a:p>
          <a:p>
            <a:r>
              <a:rPr lang="en-IN" dirty="0" smtClean="0"/>
              <a:t>   while(1)</a:t>
            </a:r>
          </a:p>
          <a:p>
            <a:r>
              <a:rPr lang="en-IN" dirty="0" smtClean="0"/>
              <a:t>   {</a:t>
            </a:r>
          </a:p>
          <a:p>
            <a:r>
              <a:rPr lang="en-IN" dirty="0" smtClean="0"/>
              <a:t>	 ADCON0 = 0xC5;</a:t>
            </a:r>
          </a:p>
          <a:p>
            <a:r>
              <a:rPr lang="en-IN" dirty="0" smtClean="0"/>
              <a:t>	 while(GO_DONE);</a:t>
            </a:r>
          </a:p>
          <a:p>
            <a:r>
              <a:rPr lang="en-IN" dirty="0" smtClean="0"/>
              <a:t>	 a=((ADRESH&lt;&lt;8)+ADRESL);</a:t>
            </a:r>
          </a:p>
          <a:p>
            <a:r>
              <a:rPr lang="en-IN" dirty="0" smtClean="0"/>
              <a:t>     PORTB = a;</a:t>
            </a:r>
          </a:p>
          <a:p>
            <a:r>
              <a:rPr lang="en-IN" dirty="0" smtClean="0"/>
              <a:t>     PORTC = a&gt;&gt;8;</a:t>
            </a:r>
          </a:p>
          <a:p>
            <a:r>
              <a:rPr lang="en-IN" dirty="0" smtClean="0"/>
              <a:t>     __</a:t>
            </a:r>
            <a:r>
              <a:rPr lang="en-IN" dirty="0" err="1" smtClean="0"/>
              <a:t>delay_ms</a:t>
            </a:r>
            <a:r>
              <a:rPr lang="en-IN" dirty="0" smtClean="0"/>
              <a:t>(100);</a:t>
            </a:r>
          </a:p>
          <a:p>
            <a:r>
              <a:rPr lang="en-IN" dirty="0" smtClean="0"/>
              <a:t>   }</a:t>
            </a:r>
          </a:p>
          <a:p>
            <a:r>
              <a:rPr lang="en-IN" smtClean="0"/>
              <a:t>}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9391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End of Module 5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510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52400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722242"/>
            <a:ext cx="8001000" cy="5754758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Analog to digital </a:t>
            </a:r>
            <a:r>
              <a:rPr lang="en-US" sz="2400" b="1" dirty="0" smtClean="0">
                <a:solidFill>
                  <a:schemeClr val="tx1"/>
                </a:solidFill>
              </a:rPr>
              <a:t>circuit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Introduction to </a:t>
            </a:r>
            <a:r>
              <a:rPr lang="en-US" sz="2000" dirty="0">
                <a:solidFill>
                  <a:schemeClr val="tx1"/>
                </a:solidFill>
              </a:rPr>
              <a:t>analog to digital </a:t>
            </a:r>
            <a:r>
              <a:rPr lang="en-US" sz="2000" dirty="0" smtClean="0">
                <a:solidFill>
                  <a:schemeClr val="tx1"/>
                </a:solidFill>
              </a:rPr>
              <a:t>conversion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Inbuilt </a:t>
            </a:r>
            <a:r>
              <a:rPr lang="en-US" sz="2000" dirty="0">
                <a:solidFill>
                  <a:schemeClr val="tx1"/>
                </a:solidFill>
              </a:rPr>
              <a:t>A/D </a:t>
            </a:r>
            <a:r>
              <a:rPr lang="en-US" sz="2000" dirty="0" smtClean="0">
                <a:solidFill>
                  <a:schemeClr val="tx1"/>
                </a:solidFill>
              </a:rPr>
              <a:t>converter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ADC </a:t>
            </a:r>
            <a:r>
              <a:rPr lang="en-US" sz="2000" dirty="0">
                <a:solidFill>
                  <a:schemeClr val="tx1"/>
                </a:solidFill>
              </a:rPr>
              <a:t>data </a:t>
            </a:r>
            <a:r>
              <a:rPr lang="en-US" sz="2000" dirty="0" smtClean="0">
                <a:solidFill>
                  <a:schemeClr val="tx1"/>
                </a:solidFill>
              </a:rPr>
              <a:t>registers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Analog inputs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Reading </a:t>
            </a:r>
            <a:r>
              <a:rPr lang="en-US" sz="2000" dirty="0" smtClean="0">
                <a:solidFill>
                  <a:schemeClr val="tx1"/>
                </a:solidFill>
              </a:rPr>
              <a:t>ADC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Sensors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Introduction </a:t>
            </a:r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dirty="0" smtClean="0">
                <a:solidFill>
                  <a:schemeClr val="tx1"/>
                </a:solidFill>
              </a:rPr>
              <a:t>sensors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Types </a:t>
            </a:r>
            <a:r>
              <a:rPr lang="en-US" sz="2000" dirty="0">
                <a:solidFill>
                  <a:schemeClr val="tx1"/>
                </a:solidFill>
              </a:rPr>
              <a:t>of </a:t>
            </a:r>
            <a:r>
              <a:rPr lang="en-US" sz="2000" dirty="0" smtClean="0">
                <a:solidFill>
                  <a:schemeClr val="tx1"/>
                </a:solidFill>
              </a:rPr>
              <a:t>sensors </a:t>
            </a:r>
          </a:p>
          <a:p>
            <a:pPr marL="1200150" lvl="2" indent="-285750" algn="l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IR sensor</a:t>
            </a:r>
          </a:p>
          <a:p>
            <a:pPr marL="1200150" lvl="2" indent="-285750" algn="l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Light </a:t>
            </a:r>
            <a:r>
              <a:rPr lang="en-US" sz="1800" dirty="0" smtClean="0">
                <a:solidFill>
                  <a:schemeClr val="tx1"/>
                </a:solidFill>
              </a:rPr>
              <a:t>sensor </a:t>
            </a:r>
            <a:endParaRPr lang="en-US" sz="1800" dirty="0">
              <a:solidFill>
                <a:schemeClr val="tx1"/>
              </a:solidFill>
            </a:endParaRPr>
          </a:p>
          <a:p>
            <a:pPr marL="1200150" lvl="2" indent="-285750" algn="l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Temperature </a:t>
            </a:r>
            <a:r>
              <a:rPr lang="en-US" sz="1800" dirty="0" smtClean="0">
                <a:solidFill>
                  <a:schemeClr val="tx1"/>
                </a:solidFill>
              </a:rPr>
              <a:t>sensor</a:t>
            </a:r>
          </a:p>
          <a:p>
            <a:pPr marL="1200150" lvl="2" indent="-285750" algn="l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Gas sensor</a:t>
            </a:r>
          </a:p>
          <a:p>
            <a:pPr marL="1200150" lvl="2" indent="-285750" algn="l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Motion sensor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Sensor </a:t>
            </a:r>
            <a:r>
              <a:rPr lang="en-US" sz="2000" dirty="0">
                <a:solidFill>
                  <a:schemeClr val="tx1"/>
                </a:solidFill>
              </a:rPr>
              <a:t>interfacing in </a:t>
            </a:r>
            <a:r>
              <a:rPr lang="en-US" sz="2000" dirty="0" smtClean="0">
                <a:solidFill>
                  <a:schemeClr val="tx1"/>
                </a:solidFill>
              </a:rPr>
              <a:t>PIC16F877A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Analog Comparator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199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800100" lvl="1" indent="-342900"/>
            <a:r>
              <a:rPr lang="en-US" sz="3000" b="1" dirty="0" smtClean="0">
                <a:solidFill>
                  <a:schemeClr val="accent1"/>
                </a:solidFill>
                <a:latin typeface="+mj-lt"/>
              </a:rPr>
              <a:t>Introduction to analog to digital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077200" cy="54102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An ADC inputs an </a:t>
            </a:r>
            <a:r>
              <a:rPr lang="en-IN" sz="2400" dirty="0" err="1">
                <a:solidFill>
                  <a:schemeClr val="tx1"/>
                </a:solidFill>
              </a:rPr>
              <a:t>analog</a:t>
            </a:r>
            <a:r>
              <a:rPr lang="en-IN" sz="2400" dirty="0">
                <a:solidFill>
                  <a:schemeClr val="tx1"/>
                </a:solidFill>
              </a:rPr>
              <a:t> electrical signal such as voltage or </a:t>
            </a:r>
            <a:r>
              <a:rPr lang="en-IN" sz="2400" dirty="0" smtClean="0">
                <a:solidFill>
                  <a:schemeClr val="tx1"/>
                </a:solidFill>
              </a:rPr>
              <a:t>current </a:t>
            </a:r>
            <a:r>
              <a:rPr lang="en-IN" sz="2400" dirty="0">
                <a:solidFill>
                  <a:schemeClr val="tx1"/>
                </a:solidFill>
              </a:rPr>
              <a:t>and outputs a binary </a:t>
            </a:r>
            <a:r>
              <a:rPr lang="en-IN" sz="2400" dirty="0" smtClean="0">
                <a:solidFill>
                  <a:schemeClr val="tx1"/>
                </a:solidFill>
              </a:rPr>
              <a:t>numbers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The more bits the binary number has, the higher the resolution of the - A/D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low resolution A/D takes less time than the conversion time of the high resolution A/D.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IN" sz="2400" dirty="0"/>
          </a:p>
          <a:p>
            <a:pPr lvl="1" algn="l"/>
            <a:endParaRPr lang="en-IN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4999"/>
            <a:ext cx="70866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Analog to digital converter of PIC16F877A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A/D Block Diagram</a:t>
            </a:r>
          </a:p>
          <a:p>
            <a:r>
              <a:rPr lang="en-IN" sz="2400" dirty="0" smtClean="0"/>
              <a:t>8 inputs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Output consists of 10 bit digital number</a:t>
            </a:r>
          </a:p>
          <a:p>
            <a:r>
              <a:rPr lang="en-IN" sz="2400" b="1" dirty="0"/>
              <a:t>PORTA</a:t>
            </a:r>
            <a:r>
              <a:rPr lang="en-IN" sz="2400" dirty="0"/>
              <a:t> </a:t>
            </a:r>
            <a:r>
              <a:rPr lang="en-IN" sz="2400" dirty="0" smtClean="0"/>
              <a:t> and PORTE are </a:t>
            </a:r>
            <a:r>
              <a:rPr lang="en-IN" sz="2400" dirty="0"/>
              <a:t>multiplexed with </a:t>
            </a:r>
            <a:r>
              <a:rPr lang="en-IN" sz="2400" dirty="0" smtClean="0"/>
              <a:t>the </a:t>
            </a:r>
            <a:r>
              <a:rPr lang="en-IN" sz="2400" dirty="0" err="1" smtClean="0"/>
              <a:t>analog</a:t>
            </a:r>
            <a:r>
              <a:rPr lang="en-IN" sz="2400" dirty="0" smtClean="0"/>
              <a:t> pins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307938"/>
            <a:ext cx="5410200" cy="394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299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8153400" cy="762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Analog </a:t>
            </a:r>
            <a:r>
              <a:rPr lang="en-US" sz="4000" b="1" dirty="0">
                <a:solidFill>
                  <a:schemeClr val="accent1"/>
                </a:solidFill>
              </a:rPr>
              <a:t>to digital </a:t>
            </a:r>
            <a:r>
              <a:rPr lang="en-US" sz="4000" b="1" dirty="0" smtClean="0">
                <a:solidFill>
                  <a:schemeClr val="accent1"/>
                </a:solidFill>
              </a:rPr>
              <a:t>converter of PIC16F877A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0763" y="1142999"/>
            <a:ext cx="7526437" cy="526297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5000"/>
              </a:lnSpc>
              <a:buFont typeface="Wingdings" pitchFamily="2" charset="2"/>
              <a:buChar char="Ø"/>
              <a:defRPr/>
            </a:pPr>
            <a:r>
              <a:rPr lang="en-US" dirty="0" smtClean="0">
                <a:latin typeface="+mn-lt"/>
              </a:rPr>
              <a:t>High Resolution</a:t>
            </a:r>
          </a:p>
          <a:p>
            <a:pPr marL="800100" lvl="2" indent="-3429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latin typeface="+mj-lt"/>
              </a:rPr>
              <a:t>Resolution </a:t>
            </a:r>
            <a:r>
              <a:rPr lang="en-IN" dirty="0">
                <a:latin typeface="+mj-lt"/>
              </a:rPr>
              <a:t>of ten-bit length</a:t>
            </a:r>
            <a:r>
              <a:rPr lang="en-IN" dirty="0" smtClean="0">
                <a:latin typeface="+mj-lt"/>
              </a:rPr>
              <a:t>.</a:t>
            </a:r>
          </a:p>
          <a:p>
            <a:pPr marL="800100" lvl="2" indent="-3429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latin typeface="+mj-lt"/>
              </a:rPr>
              <a:t>Divides </a:t>
            </a:r>
            <a:r>
              <a:rPr lang="en-IN" dirty="0">
                <a:latin typeface="+mj-lt"/>
              </a:rPr>
              <a:t>the </a:t>
            </a:r>
            <a:r>
              <a:rPr lang="en-IN" dirty="0" err="1">
                <a:latin typeface="+mj-lt"/>
              </a:rPr>
              <a:t>analog</a:t>
            </a:r>
            <a:r>
              <a:rPr lang="en-IN" dirty="0">
                <a:latin typeface="+mj-lt"/>
              </a:rPr>
              <a:t> input voltage between 0v and 5v </a:t>
            </a:r>
            <a:r>
              <a:rPr lang="en-IN" dirty="0" smtClean="0">
                <a:latin typeface="+mj-lt"/>
              </a:rPr>
              <a:t>to   </a:t>
            </a:r>
            <a:r>
              <a:rPr lang="en-IN" dirty="0">
                <a:latin typeface="+mj-lt"/>
              </a:rPr>
              <a:t>2^ 10 </a:t>
            </a:r>
            <a:r>
              <a:rPr lang="en-IN" dirty="0" smtClean="0">
                <a:latin typeface="+mj-lt"/>
              </a:rPr>
              <a:t>levels</a:t>
            </a:r>
          </a:p>
          <a:p>
            <a:pPr marL="800100" lvl="2" indent="-3429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latin typeface="+mj-lt"/>
              </a:rPr>
              <a:t>i.e.,1024 </a:t>
            </a:r>
            <a:r>
              <a:rPr lang="en-IN" dirty="0">
                <a:latin typeface="+mj-lt"/>
              </a:rPr>
              <a:t>levels</a:t>
            </a:r>
            <a:r>
              <a:rPr lang="en-IN" dirty="0" smtClean="0"/>
              <a:t>.</a:t>
            </a:r>
          </a:p>
          <a:p>
            <a:pPr indent="-457200">
              <a:lnSpc>
                <a:spcPct val="95000"/>
              </a:lnSpc>
              <a:buFont typeface="Wingdings" pitchFamily="2" charset="2"/>
              <a:buChar char="Ø"/>
              <a:defRPr/>
            </a:pPr>
            <a:r>
              <a:rPr lang="en-IN" dirty="0" smtClean="0">
                <a:latin typeface="+mj-lt"/>
              </a:rPr>
              <a:t>Calculating the binary value </a:t>
            </a:r>
            <a:r>
              <a:rPr lang="en-IN" dirty="0">
                <a:latin typeface="+mj-lt"/>
              </a:rPr>
              <a:t>of the </a:t>
            </a:r>
            <a:r>
              <a:rPr lang="en-IN" dirty="0" err="1">
                <a:latin typeface="+mj-lt"/>
              </a:rPr>
              <a:t>analog</a:t>
            </a:r>
            <a:r>
              <a:rPr lang="en-IN" dirty="0">
                <a:latin typeface="+mj-lt"/>
              </a:rPr>
              <a:t> input </a:t>
            </a:r>
            <a:r>
              <a:rPr lang="en-IN" dirty="0" smtClean="0">
                <a:latin typeface="+mj-lt"/>
              </a:rPr>
              <a:t>voltage</a:t>
            </a:r>
          </a:p>
          <a:p>
            <a:pPr marL="800100" lvl="1" indent="-3429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latin typeface="+mj-lt"/>
              </a:rPr>
              <a:t>Use </a:t>
            </a:r>
            <a:r>
              <a:rPr lang="en-IN" dirty="0">
                <a:latin typeface="+mj-lt"/>
              </a:rPr>
              <a:t>the triangle </a:t>
            </a:r>
            <a:r>
              <a:rPr lang="en-IN" dirty="0" smtClean="0">
                <a:latin typeface="+mj-lt"/>
              </a:rPr>
              <a:t>method</a:t>
            </a:r>
          </a:p>
          <a:p>
            <a:pPr marL="800100" lvl="1" indent="-3429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IN" dirty="0">
                <a:latin typeface="+mj-lt"/>
              </a:rPr>
              <a:t> For example, </a:t>
            </a:r>
            <a:r>
              <a:rPr lang="en-IN" dirty="0" smtClean="0">
                <a:latin typeface="+mj-lt"/>
              </a:rPr>
              <a:t>the </a:t>
            </a:r>
            <a:r>
              <a:rPr lang="en-IN" dirty="0">
                <a:latin typeface="+mj-lt"/>
              </a:rPr>
              <a:t>binary value representation on the </a:t>
            </a:r>
            <a:r>
              <a:rPr lang="en-IN" dirty="0" err="1">
                <a:latin typeface="+mj-lt"/>
              </a:rPr>
              <a:t>analog</a:t>
            </a:r>
            <a:r>
              <a:rPr lang="en-IN" dirty="0">
                <a:latin typeface="+mj-lt"/>
              </a:rPr>
              <a:t> input voltage of 3.65 volt</a:t>
            </a:r>
            <a:r>
              <a:rPr lang="en-IN" dirty="0"/>
              <a:t>:</a:t>
            </a:r>
            <a:endParaRPr lang="en-IN" dirty="0">
              <a:latin typeface="+mj-lt"/>
            </a:endParaRPr>
          </a:p>
          <a:p>
            <a:pPr marL="800100" lvl="2" indent="-342900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342900" indent="-342900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5000"/>
              </a:lnSpc>
              <a:defRPr/>
            </a:pP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IN" dirty="0">
                <a:solidFill>
                  <a:srgbClr val="000000"/>
                </a:solidFill>
                <a:latin typeface="+mn-lt"/>
              </a:rPr>
              <a:t>3.65v will be represented by decimal number 748 or by binary number 1011101100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3681" y="4285527"/>
            <a:ext cx="4800600" cy="93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228600"/>
            <a:ext cx="8763000" cy="84137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ADC DATA REGISTERS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9975"/>
            <a:ext cx="8458200" cy="5559425"/>
          </a:xfrm>
        </p:spPr>
        <p:txBody>
          <a:bodyPr>
            <a:normAutofit/>
          </a:bodyPr>
          <a:lstStyle/>
          <a:p>
            <a:pPr algn="l"/>
            <a:endParaRPr lang="en-IN" sz="2400" dirty="0" smtClean="0">
              <a:solidFill>
                <a:schemeClr val="tx1"/>
              </a:solidFill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A/D module has four </a:t>
            </a:r>
            <a:r>
              <a:rPr lang="en-IN" sz="2400" dirty="0" smtClean="0">
                <a:solidFill>
                  <a:schemeClr val="tx1"/>
                </a:solidFill>
              </a:rPr>
              <a:t>8 </a:t>
            </a:r>
            <a:r>
              <a:rPr lang="en-IN" sz="2400" dirty="0">
                <a:solidFill>
                  <a:schemeClr val="tx1"/>
                </a:solidFill>
              </a:rPr>
              <a:t>bit </a:t>
            </a:r>
            <a:r>
              <a:rPr lang="en-IN" sz="2400" dirty="0" smtClean="0">
                <a:solidFill>
                  <a:schemeClr val="tx1"/>
                </a:solidFill>
              </a:rPr>
              <a:t>registers</a:t>
            </a:r>
          </a:p>
          <a:p>
            <a:pPr algn="l"/>
            <a:endParaRPr lang="en-I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IN" sz="2400" b="1" dirty="0">
                <a:solidFill>
                  <a:schemeClr val="tx1"/>
                </a:solidFill>
              </a:rPr>
              <a:t>ADCON0</a:t>
            </a:r>
            <a:r>
              <a:rPr lang="en-IN" sz="2400" dirty="0">
                <a:solidFill>
                  <a:schemeClr val="tx1"/>
                </a:solidFill>
              </a:rPr>
              <a:t> - A/D Control Register </a:t>
            </a:r>
            <a:r>
              <a:rPr lang="en-IN" sz="2400" dirty="0" smtClean="0">
                <a:solidFill>
                  <a:schemeClr val="tx1"/>
                </a:solidFill>
              </a:rPr>
              <a:t>0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determines the </a:t>
            </a:r>
            <a:r>
              <a:rPr lang="en-IN" sz="2000" dirty="0" smtClean="0">
                <a:solidFill>
                  <a:schemeClr val="tx1"/>
                </a:solidFill>
              </a:rPr>
              <a:t>behaviour </a:t>
            </a:r>
            <a:r>
              <a:rPr lang="en-IN" sz="2000" dirty="0">
                <a:solidFill>
                  <a:schemeClr val="tx1"/>
                </a:solidFill>
              </a:rPr>
              <a:t>of the A/D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IN" sz="2400" b="1" dirty="0">
                <a:solidFill>
                  <a:schemeClr val="tx1"/>
                </a:solidFill>
              </a:rPr>
              <a:t>ADCON1</a:t>
            </a:r>
            <a:r>
              <a:rPr lang="en-IN" sz="2400" dirty="0">
                <a:solidFill>
                  <a:schemeClr val="tx1"/>
                </a:solidFill>
              </a:rPr>
              <a:t> - A/D Control Register </a:t>
            </a:r>
            <a:r>
              <a:rPr lang="en-IN" sz="2400" dirty="0" smtClean="0">
                <a:solidFill>
                  <a:schemeClr val="tx1"/>
                </a:solidFill>
              </a:rPr>
              <a:t>1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determines </a:t>
            </a:r>
            <a:r>
              <a:rPr lang="en-IN" sz="2000" dirty="0">
                <a:solidFill>
                  <a:schemeClr val="tx1"/>
                </a:solidFill>
              </a:rPr>
              <a:t>the configuration of the PORTA and PORTE 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how </a:t>
            </a:r>
            <a:r>
              <a:rPr lang="en-IN" sz="2000" dirty="0">
                <a:solidFill>
                  <a:schemeClr val="tx1"/>
                </a:solidFill>
              </a:rPr>
              <a:t>the result of conversion of A/D will be store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IN" sz="2400" b="1" dirty="0">
                <a:solidFill>
                  <a:schemeClr val="tx1"/>
                </a:solidFill>
              </a:rPr>
              <a:t>ADRESH</a:t>
            </a:r>
            <a:r>
              <a:rPr lang="en-IN" sz="2400" dirty="0">
                <a:solidFill>
                  <a:schemeClr val="tx1"/>
                </a:solidFill>
              </a:rPr>
              <a:t> - A/D Result High Register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IN" sz="2400" b="1" dirty="0">
                <a:solidFill>
                  <a:schemeClr val="tx1"/>
                </a:solidFill>
              </a:rPr>
              <a:t>ADRESL</a:t>
            </a:r>
            <a:r>
              <a:rPr lang="en-IN" sz="2400" dirty="0">
                <a:solidFill>
                  <a:schemeClr val="tx1"/>
                </a:solidFill>
              </a:rPr>
              <a:t> - A/D Result Low Register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ADCON0 Register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IN" sz="2400" dirty="0"/>
              <a:t>S</a:t>
            </a:r>
            <a:r>
              <a:rPr lang="en-IN" sz="2400" dirty="0" smtClean="0"/>
              <a:t>elect </a:t>
            </a:r>
            <a:r>
              <a:rPr lang="en-IN" sz="2400" dirty="0"/>
              <a:t>clock frequency used for internal synchronization of A/D </a:t>
            </a:r>
            <a:r>
              <a:rPr lang="en-IN" sz="2400" dirty="0" smtClean="0"/>
              <a:t>converter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also affects duration of conversion.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799"/>
            <a:ext cx="6833524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833524" cy="180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89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486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070C0"/>
                </a:solidFill>
              </a:rPr>
              <a:t>ADCON0 </a:t>
            </a:r>
            <a:r>
              <a:rPr lang="en-US" sz="3000" dirty="0">
                <a:solidFill>
                  <a:srgbClr val="0070C0"/>
                </a:solidFill>
              </a:rPr>
              <a:t>Register Continued</a:t>
            </a:r>
            <a:endParaRPr lang="en-IN" sz="3000" dirty="0">
              <a:latin typeface="+mj-lt"/>
            </a:endParaRPr>
          </a:p>
          <a:p>
            <a:endParaRPr lang="en-IN" sz="2400" b="1" dirty="0" smtClean="0"/>
          </a:p>
          <a:p>
            <a:r>
              <a:rPr lang="en-IN" sz="2400" b="1" dirty="0" smtClean="0"/>
              <a:t>ANALOG CHANNEL SELECT BIT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Used to select the input channel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704" y="1905000"/>
            <a:ext cx="5119688" cy="281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580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38100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solidFill>
                  <a:srgbClr val="0070C0"/>
                </a:solidFill>
              </a:rPr>
              <a:t/>
            </a:r>
            <a:br>
              <a:rPr lang="en-US" sz="3000" dirty="0" smtClean="0">
                <a:solidFill>
                  <a:srgbClr val="0070C0"/>
                </a:solidFill>
              </a:rPr>
            </a:br>
            <a:r>
              <a:rPr lang="en-US" sz="3000" dirty="0" smtClean="0">
                <a:solidFill>
                  <a:srgbClr val="0070C0"/>
                </a:solidFill>
              </a:rPr>
              <a:t>ADCON0 </a:t>
            </a:r>
            <a:r>
              <a:rPr lang="en-US" sz="3000" dirty="0">
                <a:solidFill>
                  <a:srgbClr val="0070C0"/>
                </a:solidFill>
              </a:rPr>
              <a:t>Register Continued</a:t>
            </a:r>
            <a:r>
              <a:rPr lang="en-IN" sz="3000" dirty="0"/>
              <a:t/>
            </a:r>
            <a:br>
              <a:rPr lang="en-IN" sz="3000" dirty="0"/>
            </a:b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IN" b="1" smtClean="0"/>
              <a:t>GO/DONE:</a:t>
            </a:r>
            <a:r>
              <a:rPr lang="en-IN" dirty="0"/>
              <a:t> A/D Conversion Status </a:t>
            </a:r>
            <a:r>
              <a:rPr lang="en-IN" dirty="0" smtClean="0"/>
              <a:t>bit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If </a:t>
            </a:r>
            <a:r>
              <a:rPr lang="en-IN" dirty="0"/>
              <a:t>ADON = </a:t>
            </a:r>
            <a:r>
              <a:rPr lang="en-IN" dirty="0" smtClean="0"/>
              <a:t>1:</a:t>
            </a:r>
          </a:p>
          <a:p>
            <a:pPr lvl="1"/>
            <a:r>
              <a:rPr lang="en-IN" dirty="0" smtClean="0"/>
              <a:t>1 = A/D </a:t>
            </a:r>
            <a:r>
              <a:rPr lang="en-IN" dirty="0"/>
              <a:t>conversion in </a:t>
            </a:r>
            <a:r>
              <a:rPr lang="en-IN" dirty="0" smtClean="0"/>
              <a:t>progress</a:t>
            </a:r>
          </a:p>
          <a:p>
            <a:pPr lvl="2"/>
            <a:r>
              <a:rPr lang="en-IN" dirty="0" smtClean="0"/>
              <a:t> </a:t>
            </a:r>
            <a:r>
              <a:rPr lang="en-IN" dirty="0"/>
              <a:t>(setting this bit starts the A/D </a:t>
            </a:r>
            <a:r>
              <a:rPr lang="en-IN" dirty="0" smtClean="0"/>
              <a:t>conversion)</a:t>
            </a:r>
          </a:p>
          <a:p>
            <a:pPr lvl="1"/>
            <a:r>
              <a:rPr lang="en-IN" dirty="0" smtClean="0"/>
              <a:t>0 </a:t>
            </a:r>
            <a:r>
              <a:rPr lang="en-IN" dirty="0"/>
              <a:t>= A/D conversion not in </a:t>
            </a:r>
            <a:r>
              <a:rPr lang="en-IN" dirty="0" smtClean="0"/>
              <a:t>progress</a:t>
            </a:r>
          </a:p>
          <a:p>
            <a:pPr lvl="2"/>
            <a:r>
              <a:rPr lang="en-IN" dirty="0" smtClean="0"/>
              <a:t> </a:t>
            </a:r>
            <a:r>
              <a:rPr lang="en-IN" dirty="0"/>
              <a:t>(this bit is automatically cleared by hardware when the A/D conversion is complete</a:t>
            </a:r>
            <a:r>
              <a:rPr lang="en-IN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IN" b="1" dirty="0"/>
              <a:t>ADON:</a:t>
            </a:r>
            <a:r>
              <a:rPr lang="en-IN" dirty="0"/>
              <a:t> A/D On </a:t>
            </a:r>
            <a:r>
              <a:rPr lang="en-IN" dirty="0" smtClean="0"/>
              <a:t>bit</a:t>
            </a:r>
          </a:p>
          <a:p>
            <a:pPr lvl="1"/>
            <a:r>
              <a:rPr lang="en-IN" dirty="0" smtClean="0"/>
              <a:t>1 </a:t>
            </a:r>
            <a:r>
              <a:rPr lang="en-IN" dirty="0"/>
              <a:t>= A/D converter module is </a:t>
            </a:r>
            <a:r>
              <a:rPr lang="en-IN" dirty="0" smtClean="0"/>
              <a:t>operating</a:t>
            </a:r>
          </a:p>
          <a:p>
            <a:pPr lvl="1"/>
            <a:r>
              <a:rPr lang="en-IN" dirty="0" smtClean="0"/>
              <a:t>0 </a:t>
            </a:r>
            <a:r>
              <a:rPr lang="en-IN" dirty="0"/>
              <a:t>= A/D converter module is shut-off and consumes no operating current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53576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333</Words>
  <Application>Microsoft Office PowerPoint</Application>
  <PresentationFormat>On-screen Show (4:3)</PresentationFormat>
  <Paragraphs>146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Real Time Signals </vt:lpstr>
      <vt:lpstr>Agenda</vt:lpstr>
      <vt:lpstr>Introduction to analog to digital conversion</vt:lpstr>
      <vt:lpstr>Analog to digital converter of PIC16F877A</vt:lpstr>
      <vt:lpstr>Analog to digital converter of PIC16F877A</vt:lpstr>
      <vt:lpstr>ADC DATA REGISTERS</vt:lpstr>
      <vt:lpstr>Slide 7</vt:lpstr>
      <vt:lpstr> </vt:lpstr>
      <vt:lpstr> ADCON0 Register Continued </vt:lpstr>
      <vt:lpstr>ADCON1 Register</vt:lpstr>
      <vt:lpstr>ADCON1 Register continued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rtsrd01</dc:creator>
  <cp:lastModifiedBy>accounts2</cp:lastModifiedBy>
  <cp:revision>74</cp:revision>
  <dcterms:created xsi:type="dcterms:W3CDTF">2014-11-29T07:08:04Z</dcterms:created>
  <dcterms:modified xsi:type="dcterms:W3CDTF">2016-07-16T10:47:53Z</dcterms:modified>
</cp:coreProperties>
</file>