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44" autoAdjust="0"/>
  </p:normalViewPr>
  <p:slideViewPr>
    <p:cSldViewPr snapToGrid="0">
      <p:cViewPr varScale="1">
        <p:scale>
          <a:sx n="104" d="100"/>
          <a:sy n="104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AAB64-9284-4F1B-9415-7C169E392CB2}" type="datetimeFigureOut">
              <a:rPr lang="en-ID" smtClean="0"/>
              <a:t>26/12/2024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8DBFC-5DBE-4AFA-B2D3-CD4FF883B4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1537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8DBFC-5DBE-4AFA-B2D3-CD4FF883B4E9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7504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7A4D-9785-8BD9-AE5D-303A37297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85809-7DDE-327D-2681-D07C62511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027F1-E773-7136-0112-CD4E61D7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D97-4A0A-428D-87C5-4C9B9C85C934}" type="datetimeFigureOut">
              <a:rPr lang="en-ID" smtClean="0"/>
              <a:t>26/12/2024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6CCD6-22EE-04DE-0792-1F47F6973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53BCE-A439-7697-4CAF-891FFEC1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939F-5079-41C0-8D4D-4B98CEAB1E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035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AD08A-2A9A-FF0B-2EB0-A683413A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9DF6C-3B6D-F835-E4F3-FBAF0EC2A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2C25A-1AE7-25BF-19F7-DCFC3DBE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D97-4A0A-428D-87C5-4C9B9C85C934}" type="datetimeFigureOut">
              <a:rPr lang="en-ID" smtClean="0"/>
              <a:t>26/12/2024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7443A-AAC7-0D35-3DE6-70298162A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884C8-9B6B-1AE3-A7EC-6A7D8C43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939F-5079-41C0-8D4D-4B98CEAB1E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418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45902B-A570-0477-F0EF-BB77240E7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6F511-A34C-2884-72AD-3A1BD0BB4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4BE46-23B6-6A63-8BBC-9F35862E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D97-4A0A-428D-87C5-4C9B9C85C934}" type="datetimeFigureOut">
              <a:rPr lang="en-ID" smtClean="0"/>
              <a:t>26/12/2024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C6EB0-C57D-108B-1E22-08A751509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3B1C8-A245-C0D3-B868-ACC9F233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939F-5079-41C0-8D4D-4B98CEAB1E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16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13B4-838A-9764-571E-1707EB2D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91949-9EBA-CD9B-CBDE-2EEAEF8F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6D0A3-16BE-7096-ED5F-20758F6B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D97-4A0A-428D-87C5-4C9B9C85C934}" type="datetimeFigureOut">
              <a:rPr lang="en-ID" smtClean="0"/>
              <a:t>26/12/2024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A344A-294C-6920-E5B2-51FDAECDD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8EDDC-2126-AA3F-B929-7272F797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939F-5079-41C0-8D4D-4B98CEAB1E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140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732E-D6B2-8F66-69E0-67C692026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CD013-2A3F-78EB-ED36-447396A03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91505-58AF-2D12-58B0-03B8C16C7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D97-4A0A-428D-87C5-4C9B9C85C934}" type="datetimeFigureOut">
              <a:rPr lang="en-ID" smtClean="0"/>
              <a:t>26/12/2024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B66CB-E449-F08E-8CC9-5F91B16B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FF8D4-FAD5-DF6B-9E1E-49B96941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939F-5079-41C0-8D4D-4B98CEAB1E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376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98EC-3556-B4B0-C4E3-AE148171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8C8E1-66EC-D1CA-D336-2A60B7737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D9D3A-CBC6-173F-88EF-3C8C6A8A0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D05E6-8189-68FC-9559-63FCB0FC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D97-4A0A-428D-87C5-4C9B9C85C934}" type="datetimeFigureOut">
              <a:rPr lang="en-ID" smtClean="0"/>
              <a:t>26/12/2024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78A89-78BB-5621-F8FF-FFE54084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DDE1A-3F84-0EFD-C74D-B3BED81F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939F-5079-41C0-8D4D-4B98CEAB1E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660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C8DD8-F4D5-E4CE-2844-EB5BB2D9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45098-D229-96B8-B987-5F933910E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0DCDF-27EC-C0BE-5308-E71FAB5E8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766FC-D074-5D36-4FC0-38B890AC2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1CF487-FCD7-6167-E9D7-01483C591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4EC31-4F88-3D41-EF95-B601855C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D97-4A0A-428D-87C5-4C9B9C85C934}" type="datetimeFigureOut">
              <a:rPr lang="en-ID" smtClean="0"/>
              <a:t>26/12/2024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70D76-9893-E2C5-7E09-C89AB5B65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EC3E00-7FD4-C138-16CF-72958457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939F-5079-41C0-8D4D-4B98CEAB1E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916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3A77-11D7-82FC-BC94-2E9E23C5B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705E2-D94D-B569-C39D-B69176B33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D97-4A0A-428D-87C5-4C9B9C85C934}" type="datetimeFigureOut">
              <a:rPr lang="en-ID" smtClean="0"/>
              <a:t>26/12/2024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D4ABF-7D1A-D250-B844-BDEAD633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822F6-F3BC-5480-84C0-74BDB0BF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939F-5079-41C0-8D4D-4B98CEAB1E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685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C99C6D-BC54-8099-409C-07EE8DA9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D97-4A0A-428D-87C5-4C9B9C85C934}" type="datetimeFigureOut">
              <a:rPr lang="en-ID" smtClean="0"/>
              <a:t>26/12/2024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45E68-2B43-17CF-94BF-7DD720AB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6AEAD-9607-547F-6194-69505E4B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939F-5079-41C0-8D4D-4B98CEAB1E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675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DBFD-E8E0-0479-3A76-BE03775F7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FDA17-5ED8-F4DF-2363-B1A7B38EF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59CD8-A5CC-9CA0-3065-54949250A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8E98E-5E65-04A6-3717-65E753BB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D97-4A0A-428D-87C5-4C9B9C85C934}" type="datetimeFigureOut">
              <a:rPr lang="en-ID" smtClean="0"/>
              <a:t>26/12/2024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DF7A3-743B-A4F6-89EA-CBD21B81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D78CA-4B5F-F9EE-4AF5-622E0285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939F-5079-41C0-8D4D-4B98CEAB1E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19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6FC6-0D08-70DF-B2F0-3DA1BF8B3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80456-B840-40E5-0DBA-AEE559931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E02E6-B510-7019-629B-C5B83FC39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FC590-6884-FBBC-2980-8058FA6B6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D97-4A0A-428D-87C5-4C9B9C85C934}" type="datetimeFigureOut">
              <a:rPr lang="en-ID" smtClean="0"/>
              <a:t>26/12/2024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CB9B6-B4FA-C022-7054-ECE9442C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D2DD5-9EEA-5E74-29CE-BA93FD7B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939F-5079-41C0-8D4D-4B98CEAB1E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809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4D1D4-2432-AB60-A92D-B627F230A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A87C8-9D64-B0AC-E41C-FC4656BD4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663F9-43AB-6274-856D-10C2CE02F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65D97-4A0A-428D-87C5-4C9B9C85C934}" type="datetimeFigureOut">
              <a:rPr lang="en-ID" smtClean="0"/>
              <a:t>26/12/2024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60A63-FB37-6A7C-D507-8D7E026B6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3B894-744E-54BB-514F-4EA517C50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D939F-5079-41C0-8D4D-4B98CEAB1E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996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/>
          <p:nvPr/>
        </p:nvSpPr>
        <p:spPr>
          <a:xfrm>
            <a:off x="8370744" y="1116272"/>
            <a:ext cx="177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0" dirty="0">
                <a:latin typeface="Symbol"/>
                <a:cs typeface="Symbol"/>
              </a:rPr>
              <a:t>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8370744" y="893955"/>
            <a:ext cx="177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0" dirty="0">
                <a:latin typeface="Symbol"/>
                <a:cs typeface="Symbol"/>
              </a:rPr>
              <a:t>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8345344" y="1246115"/>
            <a:ext cx="3784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390" baseline="-13888" dirty="0">
                <a:latin typeface="Symbol"/>
                <a:cs typeface="Symbol"/>
              </a:rPr>
              <a:t></a:t>
            </a:r>
            <a:r>
              <a:rPr sz="1800" spc="26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8751179" y="1030833"/>
            <a:ext cx="6362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275" dirty="0">
                <a:latin typeface="Times New Roman"/>
                <a:cs typeface="Times New Roman"/>
              </a:rPr>
              <a:t>2</a:t>
            </a:r>
            <a:r>
              <a:rPr sz="1800" spc="275" dirty="0">
                <a:latin typeface="Times New Roman"/>
                <a:cs typeface="Times New Roman"/>
              </a:rPr>
              <a:t>000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8345344" y="462178"/>
            <a:ext cx="3498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217" baseline="-6172" dirty="0">
                <a:latin typeface="Symbol"/>
                <a:cs typeface="Symbol"/>
              </a:rPr>
              <a:t></a:t>
            </a:r>
            <a:r>
              <a:rPr sz="1800" spc="145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7687933" y="712971"/>
            <a:ext cx="19291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450" baseline="-33950" dirty="0">
                <a:latin typeface="Times New Roman"/>
                <a:cs typeface="Times New Roman"/>
              </a:rPr>
              <a:t>[</a:t>
            </a:r>
            <a:r>
              <a:rPr sz="2700" i="1" spc="450" baseline="-33950" dirty="0">
                <a:latin typeface="Times New Roman"/>
                <a:cs typeface="Times New Roman"/>
              </a:rPr>
              <a:t>x</a:t>
            </a:r>
            <a:r>
              <a:rPr sz="2700" spc="450" baseline="-33950" dirty="0">
                <a:latin typeface="Times New Roman"/>
                <a:cs typeface="Times New Roman"/>
              </a:rPr>
              <a:t>]</a:t>
            </a:r>
            <a:r>
              <a:rPr sz="2700" spc="-67" baseline="-33950" dirty="0">
                <a:latin typeface="Times New Roman"/>
                <a:cs typeface="Times New Roman"/>
              </a:rPr>
              <a:t> </a:t>
            </a:r>
            <a:r>
              <a:rPr sz="2700" spc="502" baseline="-33950" dirty="0">
                <a:latin typeface="Symbol"/>
                <a:cs typeface="Symbol"/>
              </a:rPr>
              <a:t></a:t>
            </a:r>
            <a:r>
              <a:rPr sz="2700" spc="120" baseline="-33950" dirty="0">
                <a:latin typeface="Times New Roman"/>
                <a:cs typeface="Times New Roman"/>
              </a:rPr>
              <a:t> </a:t>
            </a:r>
            <a:r>
              <a:rPr sz="2700" spc="465" baseline="1543" dirty="0">
                <a:latin typeface="Symbol"/>
                <a:cs typeface="Symbol"/>
              </a:rPr>
              <a:t></a:t>
            </a:r>
            <a:r>
              <a:rPr lang="en-US" u="sng" spc="3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30</a:t>
            </a:r>
            <a:r>
              <a:rPr sz="1800" u="sng" spc="3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00</a:t>
            </a:r>
            <a:r>
              <a:rPr sz="180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33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800" u="sng" spc="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sng" spc="2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7035352" y="1038925"/>
            <a:ext cx="67564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i="1" spc="145" dirty="0">
                <a:latin typeface="Times New Roman"/>
                <a:cs typeface="Times New Roman"/>
              </a:rPr>
              <a:t>pmtTURUN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6831586" y="832867"/>
            <a:ext cx="20256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220" dirty="0">
                <a:latin typeface="Symbol"/>
                <a:cs typeface="Symbol"/>
              </a:rPr>
              <a:t>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4" name="object 12"/>
          <p:cNvSpPr txBox="1"/>
          <p:nvPr/>
        </p:nvSpPr>
        <p:spPr>
          <a:xfrm>
            <a:off x="8319780" y="2335471"/>
            <a:ext cx="177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sz="1800" spc="250" dirty="0">
                <a:latin typeface="Symbol"/>
                <a:cs typeface="Symbol"/>
              </a:rPr>
              <a:t></a:t>
            </a:r>
            <a:endParaRPr lang="en-ID" sz="1800" dirty="0">
              <a:latin typeface="Symbol"/>
              <a:cs typeface="Symbol"/>
            </a:endParaRPr>
          </a:p>
        </p:txBody>
      </p:sp>
      <p:sp>
        <p:nvSpPr>
          <p:cNvPr id="15" name="object 13"/>
          <p:cNvSpPr txBox="1"/>
          <p:nvPr/>
        </p:nvSpPr>
        <p:spPr>
          <a:xfrm>
            <a:off x="8319780" y="2113154"/>
            <a:ext cx="177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0" dirty="0">
                <a:latin typeface="Symbol"/>
                <a:cs typeface="Symbol"/>
              </a:rPr>
              <a:t>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6" name="object 14"/>
          <p:cNvSpPr txBox="1"/>
          <p:nvPr/>
        </p:nvSpPr>
        <p:spPr>
          <a:xfrm>
            <a:off x="8294380" y="2465314"/>
            <a:ext cx="3498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225" baseline="-13888" dirty="0">
                <a:latin typeface="Symbol"/>
                <a:cs typeface="Symbol"/>
              </a:rPr>
              <a:t></a:t>
            </a:r>
            <a:r>
              <a:rPr sz="1800" spc="150" dirty="0">
                <a:latin typeface="Times New Roman"/>
                <a:cs typeface="Times New Roman"/>
              </a:rPr>
              <a:t>1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7" name="object 15"/>
          <p:cNvSpPr txBox="1"/>
          <p:nvPr/>
        </p:nvSpPr>
        <p:spPr>
          <a:xfrm>
            <a:off x="8688225" y="2250032"/>
            <a:ext cx="6362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275" dirty="0">
                <a:latin typeface="Times New Roman"/>
                <a:cs typeface="Times New Roman"/>
              </a:rPr>
              <a:t>2</a:t>
            </a:r>
            <a:r>
              <a:rPr sz="1800" spc="275" dirty="0">
                <a:latin typeface="Times New Roman"/>
                <a:cs typeface="Times New Roman"/>
              </a:rPr>
              <a:t>000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8" name="object 16"/>
          <p:cNvSpPr txBox="1"/>
          <p:nvPr/>
        </p:nvSpPr>
        <p:spPr>
          <a:xfrm>
            <a:off x="8294380" y="1681377"/>
            <a:ext cx="3784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390" baseline="-6172" dirty="0">
                <a:latin typeface="Symbol"/>
                <a:cs typeface="Symbol"/>
              </a:rPr>
              <a:t></a:t>
            </a:r>
            <a:r>
              <a:rPr sz="1800" spc="26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7"/>
          <p:cNvSpPr txBox="1"/>
          <p:nvPr/>
        </p:nvSpPr>
        <p:spPr>
          <a:xfrm>
            <a:off x="9790776" y="344364"/>
            <a:ext cx="2105660" cy="482824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030"/>
              </a:spcBef>
            </a:pPr>
            <a:r>
              <a:rPr sz="1800" spc="150" dirty="0">
                <a:latin typeface="Times New Roman"/>
                <a:cs typeface="Times New Roman"/>
              </a:rPr>
              <a:t>,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i="1" spc="270" dirty="0">
                <a:latin typeface="Times New Roman"/>
                <a:cs typeface="Times New Roman"/>
              </a:rPr>
              <a:t>x</a:t>
            </a:r>
            <a:r>
              <a:rPr sz="1800" i="1" spc="65" dirty="0">
                <a:latin typeface="Times New Roman"/>
                <a:cs typeface="Times New Roman"/>
              </a:rPr>
              <a:t> </a:t>
            </a:r>
            <a:r>
              <a:rPr sz="1800" spc="335" dirty="0">
                <a:latin typeface="Symbol"/>
                <a:cs typeface="Symbol"/>
              </a:rPr>
              <a:t></a:t>
            </a:r>
            <a:r>
              <a:rPr sz="1800" spc="-185" dirty="0">
                <a:latin typeface="Times New Roman"/>
                <a:cs typeface="Times New Roman"/>
              </a:rPr>
              <a:t> </a:t>
            </a:r>
            <a:r>
              <a:rPr sz="1800" spc="275" dirty="0">
                <a:latin typeface="Times New Roman"/>
                <a:cs typeface="Times New Roman"/>
              </a:rPr>
              <a:t>1000</a:t>
            </a:r>
            <a:endParaRPr sz="1800" dirty="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  <a:spcBef>
                <a:spcPts val="930"/>
              </a:spcBef>
            </a:pPr>
            <a:r>
              <a:rPr sz="1800" spc="220" dirty="0">
                <a:latin typeface="Times New Roman"/>
                <a:cs typeface="Times New Roman"/>
              </a:rPr>
              <a:t>,1000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335" dirty="0">
                <a:latin typeface="Symbol"/>
                <a:cs typeface="Symbol"/>
              </a:rPr>
              <a:t>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i="1" spc="270" dirty="0">
                <a:latin typeface="Times New Roman"/>
                <a:cs typeface="Times New Roman"/>
              </a:rPr>
              <a:t>x</a:t>
            </a:r>
            <a:r>
              <a:rPr sz="1800" i="1" spc="65" dirty="0">
                <a:latin typeface="Times New Roman"/>
                <a:cs typeface="Times New Roman"/>
              </a:rPr>
              <a:t> </a:t>
            </a:r>
            <a:r>
              <a:rPr sz="1800" spc="335" dirty="0">
                <a:latin typeface="Symbol"/>
                <a:cs typeface="Symbol"/>
              </a:rPr>
              <a:t>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lang="en-US" spc="275" dirty="0">
                <a:latin typeface="Times New Roman"/>
                <a:cs typeface="Times New Roman"/>
              </a:rPr>
              <a:t>3</a:t>
            </a:r>
            <a:r>
              <a:rPr sz="1800" spc="275" dirty="0">
                <a:latin typeface="Times New Roman"/>
                <a:cs typeface="Times New Roman"/>
              </a:rPr>
              <a:t>000</a:t>
            </a:r>
            <a:endParaRPr sz="1800" dirty="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  <a:spcBef>
                <a:spcPts val="919"/>
              </a:spcBef>
            </a:pPr>
            <a:r>
              <a:rPr sz="1800" spc="150" dirty="0">
                <a:latin typeface="Times New Roman"/>
                <a:cs typeface="Times New Roman"/>
              </a:rPr>
              <a:t>,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i="1" spc="270" dirty="0">
                <a:latin typeface="Times New Roman"/>
                <a:cs typeface="Times New Roman"/>
              </a:rPr>
              <a:t>x</a:t>
            </a:r>
            <a:r>
              <a:rPr sz="1800" i="1" spc="100" dirty="0">
                <a:latin typeface="Times New Roman"/>
                <a:cs typeface="Times New Roman"/>
              </a:rPr>
              <a:t> </a:t>
            </a:r>
            <a:r>
              <a:rPr sz="1800" spc="335" dirty="0">
                <a:latin typeface="Symbol"/>
                <a:cs typeface="Symbol"/>
              </a:rPr>
              <a:t>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lang="en-US" spc="275" dirty="0">
                <a:latin typeface="Times New Roman"/>
                <a:cs typeface="Times New Roman"/>
              </a:rPr>
              <a:t>3</a:t>
            </a:r>
            <a:r>
              <a:rPr sz="1800" spc="275" dirty="0">
                <a:latin typeface="Times New Roman"/>
                <a:cs typeface="Times New Roman"/>
              </a:rPr>
              <a:t>000</a:t>
            </a:r>
            <a:endParaRPr lang="en-ID"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lang="en-ID" sz="1800" spc="150" dirty="0">
                <a:latin typeface="Times New Roman"/>
                <a:cs typeface="Times New Roman"/>
              </a:rPr>
              <a:t>,</a:t>
            </a:r>
            <a:r>
              <a:rPr lang="en-ID" sz="1800" spc="-95" dirty="0">
                <a:latin typeface="Times New Roman"/>
                <a:cs typeface="Times New Roman"/>
              </a:rPr>
              <a:t> </a:t>
            </a:r>
            <a:r>
              <a:rPr lang="en-ID" sz="1800" i="1" spc="270" dirty="0">
                <a:latin typeface="Times New Roman"/>
                <a:cs typeface="Times New Roman"/>
              </a:rPr>
              <a:t>x</a:t>
            </a:r>
            <a:r>
              <a:rPr lang="en-ID" sz="1800" i="1" spc="60" dirty="0">
                <a:latin typeface="Times New Roman"/>
                <a:cs typeface="Times New Roman"/>
              </a:rPr>
              <a:t> </a:t>
            </a:r>
            <a:r>
              <a:rPr lang="en-ID" sz="1800" spc="335" dirty="0">
                <a:latin typeface="Symbol"/>
                <a:cs typeface="Symbol"/>
              </a:rPr>
              <a:t></a:t>
            </a:r>
            <a:r>
              <a:rPr lang="en-ID" sz="1800" spc="-185" dirty="0">
                <a:latin typeface="Times New Roman"/>
                <a:cs typeface="Times New Roman"/>
              </a:rPr>
              <a:t> </a:t>
            </a:r>
            <a:r>
              <a:rPr lang="en-ID" spc="275" dirty="0">
                <a:latin typeface="Times New Roman"/>
                <a:cs typeface="Times New Roman"/>
              </a:rPr>
              <a:t>3</a:t>
            </a:r>
            <a:r>
              <a:rPr lang="en-ID" sz="1800" spc="275" dirty="0">
                <a:latin typeface="Times New Roman"/>
                <a:cs typeface="Times New Roman"/>
              </a:rPr>
              <a:t>000</a:t>
            </a:r>
            <a:endParaRPr lang="en-ID"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lang="en-ID" sz="1800" spc="220" dirty="0">
                <a:latin typeface="Times New Roman"/>
                <a:cs typeface="Times New Roman"/>
              </a:rPr>
              <a:t>,3000</a:t>
            </a:r>
            <a:r>
              <a:rPr lang="en-ID" sz="1800" spc="-5" dirty="0">
                <a:latin typeface="Times New Roman"/>
                <a:cs typeface="Times New Roman"/>
              </a:rPr>
              <a:t> </a:t>
            </a:r>
            <a:r>
              <a:rPr lang="en-ID" sz="1800" spc="335" dirty="0">
                <a:latin typeface="Symbol"/>
                <a:cs typeface="Symbol"/>
              </a:rPr>
              <a:t></a:t>
            </a:r>
            <a:r>
              <a:rPr lang="en-ID" sz="1800" spc="195" dirty="0">
                <a:latin typeface="Times New Roman"/>
                <a:cs typeface="Times New Roman"/>
              </a:rPr>
              <a:t> </a:t>
            </a:r>
            <a:r>
              <a:rPr lang="en-ID" sz="1800" i="1" spc="270" dirty="0">
                <a:latin typeface="Times New Roman"/>
                <a:cs typeface="Times New Roman"/>
              </a:rPr>
              <a:t>x</a:t>
            </a:r>
            <a:r>
              <a:rPr lang="en-ID" sz="1800" i="1" spc="65" dirty="0">
                <a:latin typeface="Times New Roman"/>
                <a:cs typeface="Times New Roman"/>
              </a:rPr>
              <a:t> </a:t>
            </a:r>
            <a:r>
              <a:rPr lang="en-ID" sz="1800" spc="335" dirty="0">
                <a:latin typeface="Symbol"/>
                <a:cs typeface="Symbol"/>
              </a:rPr>
              <a:t></a:t>
            </a:r>
            <a:r>
              <a:rPr lang="en-ID" sz="1800" dirty="0">
                <a:latin typeface="Times New Roman"/>
                <a:cs typeface="Times New Roman"/>
              </a:rPr>
              <a:t> </a:t>
            </a:r>
            <a:r>
              <a:rPr lang="en-ID" sz="1800" spc="275" dirty="0">
                <a:latin typeface="Times New Roman"/>
                <a:cs typeface="Times New Roman"/>
              </a:rPr>
              <a:t>5000</a:t>
            </a:r>
            <a:endParaRPr lang="en-ID" sz="1800" dirty="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  <a:spcBef>
                <a:spcPts val="919"/>
              </a:spcBef>
            </a:pPr>
            <a:r>
              <a:rPr lang="en-ID" sz="1800" spc="150" dirty="0">
                <a:latin typeface="Times New Roman"/>
                <a:cs typeface="Times New Roman"/>
              </a:rPr>
              <a:t>,</a:t>
            </a:r>
            <a:r>
              <a:rPr lang="en-ID" sz="1800" spc="-95" dirty="0">
                <a:latin typeface="Times New Roman"/>
                <a:cs typeface="Times New Roman"/>
              </a:rPr>
              <a:t> </a:t>
            </a:r>
            <a:r>
              <a:rPr lang="en-ID" sz="1800" i="1" spc="270" dirty="0">
                <a:latin typeface="Times New Roman"/>
                <a:cs typeface="Times New Roman"/>
              </a:rPr>
              <a:t>x</a:t>
            </a:r>
            <a:r>
              <a:rPr lang="en-ID" sz="1800" i="1" spc="100" dirty="0">
                <a:latin typeface="Times New Roman"/>
                <a:cs typeface="Times New Roman"/>
              </a:rPr>
              <a:t> </a:t>
            </a:r>
            <a:r>
              <a:rPr lang="en-ID" sz="1800" spc="335" dirty="0">
                <a:latin typeface="Symbol"/>
                <a:cs typeface="Symbol"/>
              </a:rPr>
              <a:t></a:t>
            </a:r>
            <a:r>
              <a:rPr lang="en-ID" sz="1800" dirty="0">
                <a:latin typeface="Times New Roman"/>
                <a:cs typeface="Times New Roman"/>
              </a:rPr>
              <a:t> </a:t>
            </a:r>
            <a:r>
              <a:rPr lang="en-ID" sz="1800" spc="275" dirty="0">
                <a:latin typeface="Times New Roman"/>
                <a:cs typeface="Times New Roman"/>
              </a:rPr>
              <a:t>5000</a:t>
            </a:r>
            <a:endParaRPr lang="en-ID"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lang="en-ID" sz="1800" spc="150" dirty="0">
                <a:latin typeface="Times New Roman"/>
                <a:cs typeface="Times New Roman"/>
              </a:rPr>
              <a:t>,</a:t>
            </a:r>
            <a:r>
              <a:rPr lang="en-ID" sz="1800" spc="-95" dirty="0">
                <a:latin typeface="Times New Roman"/>
                <a:cs typeface="Times New Roman"/>
              </a:rPr>
              <a:t> </a:t>
            </a:r>
            <a:r>
              <a:rPr lang="en-ID" sz="1800" i="1" spc="270" dirty="0">
                <a:latin typeface="Times New Roman"/>
                <a:cs typeface="Times New Roman"/>
              </a:rPr>
              <a:t>x</a:t>
            </a:r>
            <a:r>
              <a:rPr lang="en-ID" sz="1800" i="1" spc="60" dirty="0">
                <a:latin typeface="Times New Roman"/>
                <a:cs typeface="Times New Roman"/>
              </a:rPr>
              <a:t> </a:t>
            </a:r>
            <a:r>
              <a:rPr lang="en-ID" sz="1800" spc="335" dirty="0">
                <a:latin typeface="Symbol"/>
                <a:cs typeface="Symbol"/>
              </a:rPr>
              <a:t></a:t>
            </a:r>
            <a:r>
              <a:rPr lang="en-ID" sz="1800" spc="-185" dirty="0">
                <a:latin typeface="Times New Roman"/>
                <a:cs typeface="Times New Roman"/>
              </a:rPr>
              <a:t> </a:t>
            </a:r>
            <a:r>
              <a:rPr lang="en-ID" sz="1800" spc="275" dirty="0">
                <a:latin typeface="Times New Roman"/>
                <a:cs typeface="Times New Roman"/>
              </a:rPr>
              <a:t>1000</a:t>
            </a:r>
            <a:endParaRPr lang="en-ID"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lang="en-ID" sz="1800" spc="220" dirty="0">
                <a:latin typeface="Times New Roman"/>
                <a:cs typeface="Times New Roman"/>
              </a:rPr>
              <a:t>,1000</a:t>
            </a:r>
            <a:r>
              <a:rPr lang="en-ID" sz="1800" spc="-5" dirty="0">
                <a:latin typeface="Times New Roman"/>
                <a:cs typeface="Times New Roman"/>
              </a:rPr>
              <a:t> </a:t>
            </a:r>
            <a:r>
              <a:rPr lang="en-ID" sz="1800" spc="335" dirty="0">
                <a:latin typeface="Symbol"/>
                <a:cs typeface="Symbol"/>
              </a:rPr>
              <a:t></a:t>
            </a:r>
            <a:r>
              <a:rPr lang="en-ID" sz="1800" spc="195" dirty="0">
                <a:latin typeface="Times New Roman"/>
                <a:cs typeface="Times New Roman"/>
              </a:rPr>
              <a:t> </a:t>
            </a:r>
            <a:r>
              <a:rPr lang="en-ID" sz="1800" i="1" spc="270" dirty="0">
                <a:latin typeface="Times New Roman"/>
                <a:cs typeface="Times New Roman"/>
              </a:rPr>
              <a:t>x</a:t>
            </a:r>
            <a:r>
              <a:rPr lang="en-ID" sz="1800" i="1" spc="65" dirty="0">
                <a:latin typeface="Times New Roman"/>
                <a:cs typeface="Times New Roman"/>
              </a:rPr>
              <a:t> </a:t>
            </a:r>
            <a:r>
              <a:rPr lang="en-ID" sz="1800" spc="335" dirty="0">
                <a:latin typeface="Symbol"/>
                <a:cs typeface="Symbol"/>
              </a:rPr>
              <a:t></a:t>
            </a:r>
            <a:r>
              <a:rPr lang="en-ID" sz="1800" dirty="0">
                <a:latin typeface="Times New Roman"/>
                <a:cs typeface="Times New Roman"/>
              </a:rPr>
              <a:t> </a:t>
            </a:r>
            <a:r>
              <a:rPr lang="en-ID" spc="275" dirty="0">
                <a:latin typeface="Times New Roman"/>
                <a:cs typeface="Times New Roman"/>
              </a:rPr>
              <a:t>3</a:t>
            </a:r>
            <a:r>
              <a:rPr lang="en-ID" sz="1800" spc="275" dirty="0">
                <a:latin typeface="Times New Roman"/>
                <a:cs typeface="Times New Roman"/>
              </a:rPr>
              <a:t>000</a:t>
            </a:r>
            <a:endParaRPr lang="en-ID"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lang="en-ID" sz="1800" spc="220" dirty="0">
                <a:latin typeface="Times New Roman"/>
                <a:cs typeface="Times New Roman"/>
              </a:rPr>
              <a:t>,3000</a:t>
            </a:r>
            <a:r>
              <a:rPr lang="en-ID" sz="1800" spc="-5" dirty="0">
                <a:latin typeface="Times New Roman"/>
                <a:cs typeface="Times New Roman"/>
              </a:rPr>
              <a:t> </a:t>
            </a:r>
            <a:r>
              <a:rPr lang="en-ID" sz="1800" spc="335" dirty="0">
                <a:latin typeface="Symbol"/>
                <a:cs typeface="Symbol"/>
              </a:rPr>
              <a:t></a:t>
            </a:r>
            <a:r>
              <a:rPr lang="en-ID" sz="1800" spc="195" dirty="0">
                <a:latin typeface="Times New Roman"/>
                <a:cs typeface="Times New Roman"/>
              </a:rPr>
              <a:t> </a:t>
            </a:r>
            <a:r>
              <a:rPr lang="en-ID" sz="1800" i="1" spc="270" dirty="0">
                <a:latin typeface="Times New Roman"/>
                <a:cs typeface="Times New Roman"/>
              </a:rPr>
              <a:t>x</a:t>
            </a:r>
            <a:r>
              <a:rPr lang="en-ID" sz="1800" i="1" spc="65" dirty="0">
                <a:latin typeface="Times New Roman"/>
                <a:cs typeface="Times New Roman"/>
              </a:rPr>
              <a:t> </a:t>
            </a:r>
            <a:r>
              <a:rPr lang="en-ID" sz="1800" spc="335" dirty="0">
                <a:latin typeface="Symbol"/>
                <a:cs typeface="Symbol"/>
              </a:rPr>
              <a:t></a:t>
            </a:r>
            <a:r>
              <a:rPr lang="en-ID" sz="1800" dirty="0">
                <a:latin typeface="Times New Roman"/>
                <a:cs typeface="Times New Roman"/>
              </a:rPr>
              <a:t> </a:t>
            </a:r>
            <a:r>
              <a:rPr lang="en-ID" sz="1800" spc="275" dirty="0">
                <a:latin typeface="Times New Roman"/>
                <a:cs typeface="Times New Roman"/>
              </a:rPr>
              <a:t>5000</a:t>
            </a:r>
            <a:endParaRPr lang="en-ID"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endParaRPr lang="en-ID" sz="1800" spc="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lang="en-ID" sz="1800" spc="150" dirty="0">
                <a:latin typeface="Times New Roman"/>
                <a:cs typeface="Times New Roman"/>
              </a:rPr>
              <a:t>,</a:t>
            </a:r>
            <a:r>
              <a:rPr lang="en-ID" sz="1800" spc="-95" dirty="0">
                <a:latin typeface="Times New Roman"/>
                <a:cs typeface="Times New Roman"/>
              </a:rPr>
              <a:t> </a:t>
            </a:r>
            <a:r>
              <a:rPr lang="en-ID" sz="1800" i="1" spc="270" dirty="0">
                <a:latin typeface="Times New Roman"/>
                <a:cs typeface="Times New Roman"/>
              </a:rPr>
              <a:t>x</a:t>
            </a:r>
            <a:r>
              <a:rPr lang="en-ID" sz="1800" i="1" spc="100" dirty="0">
                <a:latin typeface="Times New Roman"/>
                <a:cs typeface="Times New Roman"/>
              </a:rPr>
              <a:t> </a:t>
            </a:r>
            <a:r>
              <a:rPr lang="en-ID" sz="1800" spc="335" dirty="0">
                <a:latin typeface="Symbol"/>
                <a:cs typeface="Symbol"/>
              </a:rPr>
              <a:t></a:t>
            </a:r>
            <a:r>
              <a:rPr lang="en-ID" sz="1800" dirty="0">
                <a:latin typeface="Times New Roman"/>
                <a:cs typeface="Times New Roman"/>
              </a:rPr>
              <a:t> </a:t>
            </a:r>
            <a:r>
              <a:rPr lang="en-ID" sz="1800" spc="275" dirty="0">
                <a:latin typeface="Times New Roman"/>
                <a:cs typeface="Times New Roman"/>
              </a:rPr>
              <a:t>5000</a:t>
            </a:r>
            <a:endParaRPr lang="en-ID"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endParaRPr lang="en-ID" sz="1800" dirty="0">
              <a:latin typeface="Times New Roman"/>
              <a:cs typeface="Times New Roman"/>
            </a:endParaRPr>
          </a:p>
        </p:txBody>
      </p:sp>
      <p:sp>
        <p:nvSpPr>
          <p:cNvPr id="20" name="object 18"/>
          <p:cNvSpPr txBox="1"/>
          <p:nvPr/>
        </p:nvSpPr>
        <p:spPr>
          <a:xfrm>
            <a:off x="7636659" y="1932169"/>
            <a:ext cx="19119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450" baseline="-33950" dirty="0">
                <a:latin typeface="Times New Roman"/>
                <a:cs typeface="Times New Roman"/>
              </a:rPr>
              <a:t>[</a:t>
            </a:r>
            <a:r>
              <a:rPr sz="2700" i="1" spc="450" baseline="-33950" dirty="0">
                <a:latin typeface="Times New Roman"/>
                <a:cs typeface="Times New Roman"/>
              </a:rPr>
              <a:t>x</a:t>
            </a:r>
            <a:r>
              <a:rPr sz="2700" spc="450" baseline="-33950" dirty="0">
                <a:latin typeface="Times New Roman"/>
                <a:cs typeface="Times New Roman"/>
              </a:rPr>
              <a:t>]</a:t>
            </a:r>
            <a:r>
              <a:rPr sz="2700" spc="-67" baseline="-33950" dirty="0">
                <a:latin typeface="Times New Roman"/>
                <a:cs typeface="Times New Roman"/>
              </a:rPr>
              <a:t> </a:t>
            </a:r>
            <a:r>
              <a:rPr sz="2700" spc="502" baseline="-33950" dirty="0">
                <a:latin typeface="Symbol"/>
                <a:cs typeface="Symbol"/>
              </a:rPr>
              <a:t></a:t>
            </a:r>
            <a:r>
              <a:rPr sz="2700" spc="127" baseline="-33950" dirty="0">
                <a:latin typeface="Times New Roman"/>
                <a:cs typeface="Times New Roman"/>
              </a:rPr>
              <a:t> </a:t>
            </a:r>
            <a:r>
              <a:rPr sz="2700" spc="509" baseline="1543" dirty="0">
                <a:latin typeface="Symbol"/>
                <a:cs typeface="Symbol"/>
              </a:rPr>
              <a:t></a:t>
            </a:r>
            <a:r>
              <a:rPr sz="1800" i="1" u="sng" spc="-2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sng" spc="2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1800" i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32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lang="en-US" u="sng" spc="3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1800" u="sng" spc="3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000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21" name="object 19"/>
          <p:cNvSpPr txBox="1"/>
          <p:nvPr/>
        </p:nvSpPr>
        <p:spPr>
          <a:xfrm>
            <a:off x="7119988" y="2258124"/>
            <a:ext cx="54038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i="1" spc="130" dirty="0">
                <a:latin typeface="Times New Roman"/>
                <a:cs typeface="Times New Roman"/>
              </a:rPr>
              <a:t>pmtNAIK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6916252" y="2052072"/>
            <a:ext cx="20256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204" dirty="0">
                <a:latin typeface="Symbol"/>
                <a:cs typeface="Symbol"/>
              </a:rPr>
              <a:t>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295564" y="323341"/>
            <a:ext cx="11030295" cy="1982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320" marR="2954020" indent="-26225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Ada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variabel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yang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 err="1">
                <a:latin typeface="Calibri"/>
                <a:cs typeface="Calibri"/>
              </a:rPr>
              <a:t>digunakan</a:t>
            </a:r>
            <a:r>
              <a:rPr sz="1800" spc="-10" dirty="0">
                <a:latin typeface="Calibri"/>
                <a:cs typeface="Calibri"/>
              </a:rPr>
              <a:t>:</a:t>
            </a:r>
            <a:endParaRPr lang="en-US" sz="1800" spc="-10" dirty="0">
              <a:latin typeface="Calibri"/>
              <a:cs typeface="Calibri"/>
            </a:endParaRPr>
          </a:p>
          <a:p>
            <a:pPr marL="274320" marR="2954020" indent="-262255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PERMINTAAN,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PERSEDIAAN,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PRODUKSI</a:t>
            </a:r>
            <a:endParaRPr lang="en-US" sz="1800" spc="-10" dirty="0">
              <a:latin typeface="Calibri"/>
              <a:cs typeface="Calibri"/>
            </a:endParaRPr>
          </a:p>
          <a:p>
            <a:pPr marL="274320" marR="2954020" indent="-262255">
              <a:lnSpc>
                <a:spcPct val="100000"/>
              </a:lnSpc>
              <a:spcBef>
                <a:spcPts val="100"/>
              </a:spcBef>
            </a:pPr>
            <a:r>
              <a:rPr lang="en-ID" spc="-10" dirty="0">
                <a:latin typeface="Calibri"/>
                <a:cs typeface="Calibri"/>
              </a:rPr>
              <a:t>	</a:t>
            </a:r>
            <a:r>
              <a:rPr sz="1800" spc="-20" dirty="0">
                <a:latin typeface="Calibri"/>
                <a:cs typeface="Calibri"/>
              </a:rPr>
              <a:t>PERMINTAAN: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1000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5000,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4</a:t>
            </a:r>
            <a:r>
              <a:rPr lang="en-US" sz="1800" spc="-20" dirty="0">
                <a:latin typeface="Calibri"/>
                <a:cs typeface="Calibri"/>
              </a:rPr>
              <a:t>5</a:t>
            </a:r>
            <a:r>
              <a:rPr sz="1800" spc="-20" dirty="0">
                <a:latin typeface="Calibri"/>
                <a:cs typeface="Calibri"/>
              </a:rPr>
              <a:t>00</a:t>
            </a:r>
            <a:endParaRPr sz="1800" dirty="0">
              <a:latin typeface="Calibri"/>
              <a:cs typeface="Calibri"/>
            </a:endParaRPr>
          </a:p>
          <a:p>
            <a:pPr marL="27432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PERSEDIAAN: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lang="en-US" spc="-30" dirty="0">
                <a:latin typeface="Calibri"/>
                <a:cs typeface="Calibri"/>
              </a:rPr>
              <a:t>2</a:t>
            </a:r>
            <a:r>
              <a:rPr sz="1800" dirty="0">
                <a:latin typeface="Calibri"/>
                <a:cs typeface="Calibri"/>
              </a:rPr>
              <a:t>00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8</a:t>
            </a:r>
            <a:r>
              <a:rPr sz="1800" dirty="0">
                <a:latin typeface="Calibri"/>
                <a:cs typeface="Calibri"/>
              </a:rPr>
              <a:t>00,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lang="en-US" sz="1800" spc="-25" dirty="0">
                <a:latin typeface="Calibri"/>
                <a:cs typeface="Calibri"/>
              </a:rPr>
              <a:t>55</a:t>
            </a:r>
            <a:r>
              <a:rPr sz="1800" spc="-25" dirty="0">
                <a:latin typeface="Calibri"/>
                <a:cs typeface="Calibri"/>
              </a:rPr>
              <a:t>0</a:t>
            </a:r>
            <a:endParaRPr sz="1800" dirty="0">
              <a:latin typeface="Calibri"/>
              <a:cs typeface="Calibri"/>
            </a:endParaRPr>
          </a:p>
          <a:p>
            <a:pPr marL="27432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PRODUKSI: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2000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000,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z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0" dirty="0">
                <a:latin typeface="Calibri"/>
                <a:cs typeface="Calibri"/>
              </a:rPr>
              <a:t>?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b="1" spc="-10" dirty="0">
                <a:latin typeface="Calibri"/>
                <a:cs typeface="Calibri"/>
              </a:rPr>
              <a:t>PERMINTAAN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terdiri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 err="1">
                <a:latin typeface="Calibri"/>
                <a:cs typeface="Calibri"/>
              </a:rPr>
              <a:t>dari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lang="en-US" spc="-55" dirty="0">
                <a:latin typeface="Calibri"/>
                <a:cs typeface="Calibri"/>
              </a:rPr>
              <a:t>3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himpunan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fuzzy: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TURUN</a:t>
            </a:r>
            <a:r>
              <a:rPr lang="en-US" sz="1800" dirty="0">
                <a:latin typeface="Calibri"/>
                <a:cs typeface="Calibri"/>
              </a:rPr>
              <a:t>, TETAP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NAIK</a:t>
            </a:r>
            <a:endParaRPr lang="en-ID" sz="1800" spc="-20" dirty="0">
              <a:latin typeface="Calibri"/>
              <a:cs typeface="Calibri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CA75C56-5336-36EB-65BF-796DC39A8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64" y="2384346"/>
            <a:ext cx="4414980" cy="3724863"/>
          </a:xfrm>
          <a:prstGeom prst="rect">
            <a:avLst/>
          </a:prstGeom>
        </p:spPr>
      </p:pic>
      <p:sp>
        <p:nvSpPr>
          <p:cNvPr id="32" name="object 12">
            <a:extLst>
              <a:ext uri="{FF2B5EF4-FFF2-40B4-BE49-F238E27FC236}">
                <a16:creationId xmlns:a16="http://schemas.microsoft.com/office/drawing/2014/main" id="{28F590A6-0BDF-6791-9BC9-F8CE973CA197}"/>
              </a:ext>
            </a:extLst>
          </p:cNvPr>
          <p:cNvSpPr txBox="1"/>
          <p:nvPr/>
        </p:nvSpPr>
        <p:spPr>
          <a:xfrm>
            <a:off x="8319780" y="3498430"/>
            <a:ext cx="177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sz="1800" spc="250" dirty="0">
                <a:latin typeface="Symbol"/>
                <a:cs typeface="Symbol"/>
              </a:rPr>
              <a:t></a:t>
            </a:r>
            <a:endParaRPr lang="en-ID" sz="1800" dirty="0">
              <a:latin typeface="Symbol"/>
              <a:cs typeface="Symbol"/>
            </a:endParaRPr>
          </a:p>
        </p:txBody>
      </p:sp>
      <p:sp>
        <p:nvSpPr>
          <p:cNvPr id="33" name="object 13">
            <a:extLst>
              <a:ext uri="{FF2B5EF4-FFF2-40B4-BE49-F238E27FC236}">
                <a16:creationId xmlns:a16="http://schemas.microsoft.com/office/drawing/2014/main" id="{0D8432A6-E843-CDA0-338A-83A46E7C5469}"/>
              </a:ext>
            </a:extLst>
          </p:cNvPr>
          <p:cNvSpPr txBox="1"/>
          <p:nvPr/>
        </p:nvSpPr>
        <p:spPr>
          <a:xfrm>
            <a:off x="8319780" y="3276113"/>
            <a:ext cx="177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0" dirty="0">
                <a:latin typeface="Symbol"/>
                <a:cs typeface="Symbol"/>
              </a:rPr>
              <a:t></a:t>
            </a:r>
            <a:endParaRPr sz="1800" dirty="0">
              <a:latin typeface="Symbol"/>
              <a:cs typeface="Symbol"/>
            </a:endParaRPr>
          </a:p>
        </p:txBody>
      </p:sp>
      <p:sp>
        <p:nvSpPr>
          <p:cNvPr id="34" name="object 14">
            <a:extLst>
              <a:ext uri="{FF2B5EF4-FFF2-40B4-BE49-F238E27FC236}">
                <a16:creationId xmlns:a16="http://schemas.microsoft.com/office/drawing/2014/main" id="{130A1B78-4AA5-56FF-0ADA-73D097FEEFDE}"/>
              </a:ext>
            </a:extLst>
          </p:cNvPr>
          <p:cNvSpPr txBox="1"/>
          <p:nvPr/>
        </p:nvSpPr>
        <p:spPr>
          <a:xfrm>
            <a:off x="8281414" y="4352549"/>
            <a:ext cx="3498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ID" sz="2700" spc="225" baseline="-13888" dirty="0">
                <a:latin typeface="Symbol"/>
                <a:cs typeface="Symbol"/>
              </a:rPr>
              <a:t></a:t>
            </a:r>
            <a:r>
              <a:rPr lang="en-ID" sz="1800" spc="150" dirty="0">
                <a:latin typeface="Times New Roman"/>
                <a:cs typeface="Times New Roman"/>
              </a:rPr>
              <a:t>1</a:t>
            </a:r>
            <a:endParaRPr lang="en-ID" sz="1800" dirty="0">
              <a:latin typeface="Times New Roman"/>
              <a:cs typeface="Times New Roman"/>
            </a:endParaRPr>
          </a:p>
        </p:txBody>
      </p:sp>
      <p:sp>
        <p:nvSpPr>
          <p:cNvPr id="35" name="object 15">
            <a:extLst>
              <a:ext uri="{FF2B5EF4-FFF2-40B4-BE49-F238E27FC236}">
                <a16:creationId xmlns:a16="http://schemas.microsoft.com/office/drawing/2014/main" id="{8B87D8CB-E789-713C-CD31-E4ABF314D717}"/>
              </a:ext>
            </a:extLst>
          </p:cNvPr>
          <p:cNvSpPr txBox="1"/>
          <p:nvPr/>
        </p:nvSpPr>
        <p:spPr>
          <a:xfrm>
            <a:off x="8688225" y="3412991"/>
            <a:ext cx="6362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275" dirty="0">
                <a:latin typeface="Times New Roman"/>
                <a:cs typeface="Times New Roman"/>
              </a:rPr>
              <a:t>2</a:t>
            </a:r>
            <a:r>
              <a:rPr sz="1800" spc="275" dirty="0">
                <a:latin typeface="Times New Roman"/>
                <a:cs typeface="Times New Roman"/>
              </a:rPr>
              <a:t>000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6" name="object 16">
            <a:extLst>
              <a:ext uri="{FF2B5EF4-FFF2-40B4-BE49-F238E27FC236}">
                <a16:creationId xmlns:a16="http://schemas.microsoft.com/office/drawing/2014/main" id="{EF9E61D6-C46D-F7EB-DEFD-E8B153E6CD2F}"/>
              </a:ext>
            </a:extLst>
          </p:cNvPr>
          <p:cNvSpPr txBox="1"/>
          <p:nvPr/>
        </p:nvSpPr>
        <p:spPr>
          <a:xfrm>
            <a:off x="8294380" y="2844336"/>
            <a:ext cx="3784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390" baseline="-6172" dirty="0">
                <a:latin typeface="Symbol"/>
                <a:cs typeface="Symbol"/>
              </a:rPr>
              <a:t></a:t>
            </a:r>
            <a:r>
              <a:rPr sz="1800" spc="26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18">
            <a:extLst>
              <a:ext uri="{FF2B5EF4-FFF2-40B4-BE49-F238E27FC236}">
                <a16:creationId xmlns:a16="http://schemas.microsoft.com/office/drawing/2014/main" id="{F1385305-B59C-72A7-A0F4-AFBD3DFEDC1E}"/>
              </a:ext>
            </a:extLst>
          </p:cNvPr>
          <p:cNvSpPr txBox="1"/>
          <p:nvPr/>
        </p:nvSpPr>
        <p:spPr>
          <a:xfrm>
            <a:off x="7636659" y="3095128"/>
            <a:ext cx="19119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450" baseline="-33950" dirty="0">
                <a:latin typeface="Times New Roman"/>
                <a:cs typeface="Times New Roman"/>
              </a:rPr>
              <a:t>[</a:t>
            </a:r>
            <a:r>
              <a:rPr sz="2700" i="1" spc="450" baseline="-33950" dirty="0">
                <a:latin typeface="Times New Roman"/>
                <a:cs typeface="Times New Roman"/>
              </a:rPr>
              <a:t>x</a:t>
            </a:r>
            <a:r>
              <a:rPr sz="2700" spc="450" baseline="-33950" dirty="0">
                <a:latin typeface="Times New Roman"/>
                <a:cs typeface="Times New Roman"/>
              </a:rPr>
              <a:t>]</a:t>
            </a:r>
            <a:r>
              <a:rPr sz="2700" spc="-67" baseline="-33950" dirty="0">
                <a:latin typeface="Times New Roman"/>
                <a:cs typeface="Times New Roman"/>
              </a:rPr>
              <a:t> </a:t>
            </a:r>
            <a:r>
              <a:rPr sz="2700" spc="502" baseline="-33950" dirty="0">
                <a:latin typeface="Symbol"/>
                <a:cs typeface="Symbol"/>
              </a:rPr>
              <a:t></a:t>
            </a:r>
            <a:r>
              <a:rPr sz="2700" spc="127" baseline="-33950" dirty="0">
                <a:latin typeface="Times New Roman"/>
                <a:cs typeface="Times New Roman"/>
              </a:rPr>
              <a:t> </a:t>
            </a:r>
            <a:r>
              <a:rPr sz="2700" spc="509" baseline="1543" dirty="0">
                <a:latin typeface="Symbol"/>
                <a:cs typeface="Symbol"/>
              </a:rPr>
              <a:t></a:t>
            </a:r>
            <a:r>
              <a:rPr sz="1800" i="1" u="sng" spc="-2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sng" spc="2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1800" i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32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lang="en-US" sz="1800" u="sng" spc="3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800" u="sng" spc="3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000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8" name="object 19">
            <a:extLst>
              <a:ext uri="{FF2B5EF4-FFF2-40B4-BE49-F238E27FC236}">
                <a16:creationId xmlns:a16="http://schemas.microsoft.com/office/drawing/2014/main" id="{783ABF25-FA5C-25CC-8AEF-70E4E49CCA5F}"/>
              </a:ext>
            </a:extLst>
          </p:cNvPr>
          <p:cNvSpPr txBox="1"/>
          <p:nvPr/>
        </p:nvSpPr>
        <p:spPr>
          <a:xfrm>
            <a:off x="7119988" y="3421083"/>
            <a:ext cx="54038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i="1" spc="130" dirty="0">
                <a:latin typeface="Times New Roman"/>
                <a:cs typeface="Times New Roman"/>
              </a:rPr>
              <a:t>pmtNAIK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9" name="object 20">
            <a:extLst>
              <a:ext uri="{FF2B5EF4-FFF2-40B4-BE49-F238E27FC236}">
                <a16:creationId xmlns:a16="http://schemas.microsoft.com/office/drawing/2014/main" id="{75FE719D-B11F-44B7-FC95-CCD321C88F8B}"/>
              </a:ext>
            </a:extLst>
          </p:cNvPr>
          <p:cNvSpPr txBox="1"/>
          <p:nvPr/>
        </p:nvSpPr>
        <p:spPr>
          <a:xfrm>
            <a:off x="6916252" y="3215031"/>
            <a:ext cx="20256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204" dirty="0">
                <a:latin typeface="Symbol"/>
                <a:cs typeface="Symbol"/>
              </a:rPr>
              <a:t>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40" name="object 12">
            <a:extLst>
              <a:ext uri="{FF2B5EF4-FFF2-40B4-BE49-F238E27FC236}">
                <a16:creationId xmlns:a16="http://schemas.microsoft.com/office/drawing/2014/main" id="{88503B0A-9E4C-8E72-0140-91AF41F8EAA5}"/>
              </a:ext>
            </a:extLst>
          </p:cNvPr>
          <p:cNvSpPr txBox="1"/>
          <p:nvPr/>
        </p:nvSpPr>
        <p:spPr>
          <a:xfrm>
            <a:off x="8326202" y="3728080"/>
            <a:ext cx="177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sz="1800" spc="250" dirty="0">
                <a:latin typeface="Symbol"/>
                <a:cs typeface="Symbol"/>
              </a:rPr>
              <a:t></a:t>
            </a:r>
            <a:endParaRPr lang="en-ID" sz="1800" dirty="0">
              <a:latin typeface="Symbol"/>
              <a:cs typeface="Symbol"/>
            </a:endParaRPr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13288858-41FA-091C-6D08-C6A6142430FC}"/>
              </a:ext>
            </a:extLst>
          </p:cNvPr>
          <p:cNvSpPr txBox="1"/>
          <p:nvPr/>
        </p:nvSpPr>
        <p:spPr>
          <a:xfrm>
            <a:off x="8720566" y="4019221"/>
            <a:ext cx="6362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275">
                <a:latin typeface="Times New Roman"/>
                <a:cs typeface="Times New Roman"/>
              </a:rPr>
              <a:t>2</a:t>
            </a:r>
            <a:r>
              <a:rPr sz="1800" spc="275">
                <a:latin typeface="Times New Roman"/>
                <a:cs typeface="Times New Roman"/>
              </a:rPr>
              <a:t>000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4" name="object 18">
            <a:extLst>
              <a:ext uri="{FF2B5EF4-FFF2-40B4-BE49-F238E27FC236}">
                <a16:creationId xmlns:a16="http://schemas.microsoft.com/office/drawing/2014/main" id="{933D6A84-4391-A179-FD14-1414DE31169D}"/>
              </a:ext>
            </a:extLst>
          </p:cNvPr>
          <p:cNvSpPr txBox="1"/>
          <p:nvPr/>
        </p:nvSpPr>
        <p:spPr>
          <a:xfrm>
            <a:off x="8301298" y="3646275"/>
            <a:ext cx="19119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509" baseline="1543" dirty="0">
                <a:latin typeface="Symbol"/>
                <a:cs typeface="Symbol"/>
              </a:rPr>
              <a:t></a:t>
            </a:r>
            <a:r>
              <a:rPr sz="1800" i="1" u="sng" spc="-2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800" i="1" u="sng" spc="3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</a:t>
            </a:r>
            <a:r>
              <a:rPr sz="1800" u="sng" spc="3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000</a:t>
            </a:r>
            <a:r>
              <a:rPr lang="en-ID" sz="1800" u="sng" spc="32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 </a:t>
            </a:r>
            <a:r>
              <a:rPr lang="en-ID" sz="1800" i="1" u="sng" spc="2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x</a:t>
            </a:r>
            <a:endParaRPr sz="1800" dirty="0">
              <a:latin typeface="Times New Roman"/>
              <a:cs typeface="Times New Roman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40AE4BB-875A-FC99-E70B-4C848CBD11F4}"/>
              </a:ext>
            </a:extLst>
          </p:cNvPr>
          <p:cNvCxnSpPr>
            <a:cxnSpLocks/>
          </p:cNvCxnSpPr>
          <p:nvPr/>
        </p:nvCxnSpPr>
        <p:spPr>
          <a:xfrm>
            <a:off x="8370744" y="3713346"/>
            <a:ext cx="0" cy="743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bject 22"/>
          <p:cNvSpPr txBox="1"/>
          <p:nvPr/>
        </p:nvSpPr>
        <p:spPr>
          <a:xfrm>
            <a:off x="7819759" y="5606459"/>
            <a:ext cx="727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pmtTURUN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8" name="object 23"/>
          <p:cNvSpPr txBox="1"/>
          <p:nvPr/>
        </p:nvSpPr>
        <p:spPr>
          <a:xfrm>
            <a:off x="7687933" y="5473870"/>
            <a:ext cx="3996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5819" algn="l"/>
              </a:tabLst>
            </a:pPr>
            <a:r>
              <a:rPr sz="1800" spc="-50" dirty="0">
                <a:latin typeface="Symbol"/>
                <a:cs typeface="Symbol"/>
              </a:rPr>
              <a:t>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Calibri"/>
                <a:cs typeface="Calibri"/>
              </a:rPr>
              <a:t>[4</a:t>
            </a:r>
            <a:r>
              <a:rPr lang="en-US" sz="1800" dirty="0">
                <a:latin typeface="Calibri"/>
                <a:cs typeface="Calibri"/>
              </a:rPr>
              <a:t>5</a:t>
            </a:r>
            <a:r>
              <a:rPr sz="1800" dirty="0">
                <a:latin typeface="Calibri"/>
                <a:cs typeface="Calibri"/>
              </a:rPr>
              <a:t>00]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0 | Karena x &gt; 3000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9" name="object 24"/>
          <p:cNvSpPr txBox="1"/>
          <p:nvPr/>
        </p:nvSpPr>
        <p:spPr>
          <a:xfrm>
            <a:off x="7662533" y="5831701"/>
            <a:ext cx="3900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ymbol"/>
                <a:cs typeface="Symbol"/>
              </a:rPr>
              <a:t></a:t>
            </a:r>
            <a:r>
              <a:rPr sz="1800" baseline="-20833" dirty="0">
                <a:latin typeface="Calibri"/>
                <a:cs typeface="Calibri"/>
              </a:rPr>
              <a:t>pmtNAIK</a:t>
            </a:r>
            <a:r>
              <a:rPr sz="1800" dirty="0">
                <a:latin typeface="Calibri"/>
                <a:cs typeface="Calibri"/>
              </a:rPr>
              <a:t>[4</a:t>
            </a:r>
            <a:r>
              <a:rPr lang="en-US" sz="1800" dirty="0">
                <a:latin typeface="Calibri"/>
                <a:cs typeface="Calibri"/>
              </a:rPr>
              <a:t>5</a:t>
            </a:r>
            <a:r>
              <a:rPr sz="1800" dirty="0">
                <a:latin typeface="Calibri"/>
                <a:cs typeface="Calibri"/>
              </a:rPr>
              <a:t>00]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(4</a:t>
            </a:r>
            <a:r>
              <a:rPr lang="en-US" sz="1800" spc="-10" dirty="0">
                <a:latin typeface="Calibri"/>
                <a:cs typeface="Calibri"/>
              </a:rPr>
              <a:t>5</a:t>
            </a:r>
            <a:r>
              <a:rPr sz="1800" spc="-10" dirty="0">
                <a:latin typeface="Calibri"/>
                <a:cs typeface="Calibri"/>
              </a:rPr>
              <a:t>00-</a:t>
            </a:r>
            <a:r>
              <a:rPr lang="en-US" spc="-10" dirty="0">
                <a:latin typeface="Calibri"/>
                <a:cs typeface="Calibri"/>
              </a:rPr>
              <a:t>3</a:t>
            </a:r>
            <a:r>
              <a:rPr sz="1800" dirty="0">
                <a:latin typeface="Calibri"/>
                <a:cs typeface="Calibri"/>
              </a:rPr>
              <a:t>000)/</a:t>
            </a:r>
            <a:r>
              <a:rPr lang="en-US" sz="1800" dirty="0">
                <a:latin typeface="Calibri"/>
                <a:cs typeface="Calibri"/>
              </a:rPr>
              <a:t>2</a:t>
            </a:r>
            <a:r>
              <a:rPr sz="1800" dirty="0">
                <a:latin typeface="Calibri"/>
                <a:cs typeface="Calibri"/>
              </a:rPr>
              <a:t>000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0.</a:t>
            </a:r>
            <a:r>
              <a:rPr lang="en-US" sz="1800" spc="-20" dirty="0">
                <a:latin typeface="Calibri"/>
                <a:cs typeface="Calibri"/>
              </a:rPr>
              <a:t>7</a:t>
            </a:r>
            <a:r>
              <a:rPr sz="1800" spc="-20" dirty="0">
                <a:latin typeface="Calibri"/>
                <a:cs typeface="Calibri"/>
              </a:rPr>
              <a:t>5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1" name="object 24">
            <a:extLst>
              <a:ext uri="{FF2B5EF4-FFF2-40B4-BE49-F238E27FC236}">
                <a16:creationId xmlns:a16="http://schemas.microsoft.com/office/drawing/2014/main" id="{252CD5FC-A644-28C7-7E4F-3D341EC0C336}"/>
              </a:ext>
            </a:extLst>
          </p:cNvPr>
          <p:cNvSpPr txBox="1"/>
          <p:nvPr/>
        </p:nvSpPr>
        <p:spPr>
          <a:xfrm>
            <a:off x="7662532" y="6151973"/>
            <a:ext cx="440960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ymbol"/>
                <a:cs typeface="Symbol"/>
              </a:rPr>
              <a:t></a:t>
            </a:r>
            <a:r>
              <a:rPr sz="1800" baseline="-20833" dirty="0" err="1">
                <a:latin typeface="Calibri"/>
                <a:cs typeface="Calibri"/>
              </a:rPr>
              <a:t>pmt</a:t>
            </a:r>
            <a:r>
              <a:rPr lang="en-US" sz="1800" baseline="-20833" dirty="0" err="1">
                <a:latin typeface="Calibri"/>
                <a:cs typeface="Calibri"/>
              </a:rPr>
              <a:t>TETAP</a:t>
            </a:r>
            <a:r>
              <a:rPr sz="1800" dirty="0">
                <a:latin typeface="Calibri"/>
                <a:cs typeface="Calibri"/>
              </a:rPr>
              <a:t>[4</a:t>
            </a:r>
            <a:r>
              <a:rPr lang="en-US" sz="1800" dirty="0">
                <a:latin typeface="Calibri"/>
                <a:cs typeface="Calibri"/>
              </a:rPr>
              <a:t>5</a:t>
            </a:r>
            <a:r>
              <a:rPr sz="1800" dirty="0">
                <a:latin typeface="Calibri"/>
                <a:cs typeface="Calibri"/>
              </a:rPr>
              <a:t>00]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lang="en-US" spc="-10" dirty="0">
                <a:latin typeface="Calibri"/>
                <a:cs typeface="Calibri"/>
              </a:rPr>
              <a:t>5</a:t>
            </a:r>
            <a:r>
              <a:rPr sz="1800" spc="-10" dirty="0">
                <a:latin typeface="Calibri"/>
                <a:cs typeface="Calibri"/>
              </a:rPr>
              <a:t>000-</a:t>
            </a:r>
            <a:r>
              <a:rPr lang="en-US" spc="-10" dirty="0">
                <a:latin typeface="Calibri"/>
                <a:cs typeface="Calibri"/>
              </a:rPr>
              <a:t>45</a:t>
            </a:r>
            <a:r>
              <a:rPr sz="1800" dirty="0">
                <a:latin typeface="Calibri"/>
                <a:cs typeface="Calibri"/>
              </a:rPr>
              <a:t>00)/</a:t>
            </a:r>
            <a:r>
              <a:rPr lang="en-US" sz="1800" dirty="0">
                <a:latin typeface="Calibri"/>
                <a:cs typeface="Calibri"/>
              </a:rPr>
              <a:t>2</a:t>
            </a:r>
            <a:r>
              <a:rPr sz="1800" dirty="0">
                <a:latin typeface="Calibri"/>
                <a:cs typeface="Calibri"/>
              </a:rPr>
              <a:t>000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0.</a:t>
            </a:r>
            <a:r>
              <a:rPr lang="en-US" sz="1800" spc="-20" dirty="0">
                <a:latin typeface="Calibri"/>
                <a:cs typeface="Calibri"/>
              </a:rPr>
              <a:t>2</a:t>
            </a:r>
            <a:r>
              <a:rPr sz="1800" spc="-20" dirty="0">
                <a:latin typeface="Calibri"/>
                <a:cs typeface="Calibri"/>
              </a:rPr>
              <a:t>5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2ABA32-D196-9A12-D79B-7F016C57DA11}"/>
              </a:ext>
            </a:extLst>
          </p:cNvPr>
          <p:cNvSpPr txBox="1"/>
          <p:nvPr/>
        </p:nvSpPr>
        <p:spPr>
          <a:xfrm>
            <a:off x="119861" y="5990797"/>
            <a:ext cx="2184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RIFQI MAULANA JATI </a:t>
            </a:r>
            <a:br>
              <a:rPr lang="en-US" dirty="0"/>
            </a:br>
            <a:r>
              <a:rPr lang="en-US" dirty="0"/>
              <a:t>221011402441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8730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0">
            <a:extLst>
              <a:ext uri="{FF2B5EF4-FFF2-40B4-BE49-F238E27FC236}">
                <a16:creationId xmlns:a16="http://schemas.microsoft.com/office/drawing/2014/main" id="{B91A2380-FAB2-E65C-4775-E319DB9FBD43}"/>
              </a:ext>
            </a:extLst>
          </p:cNvPr>
          <p:cNvSpPr txBox="1"/>
          <p:nvPr/>
        </p:nvSpPr>
        <p:spPr>
          <a:xfrm>
            <a:off x="561340" y="430169"/>
            <a:ext cx="4223098" cy="24673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065"/>
              </a:lnSpc>
              <a:spcBef>
                <a:spcPts val="1280"/>
              </a:spcBef>
            </a:pPr>
            <a:r>
              <a:rPr sz="1800" b="1" dirty="0">
                <a:latin typeface="Calibri"/>
                <a:cs typeface="Calibri"/>
              </a:rPr>
              <a:t>Nilai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Symbol"/>
                <a:cs typeface="Symbol"/>
              </a:rPr>
              <a:t></a:t>
            </a:r>
            <a:r>
              <a:rPr sz="1800" b="1" spc="-10" dirty="0">
                <a:latin typeface="Calibri"/>
                <a:cs typeface="Calibri"/>
              </a:rPr>
              <a:t>-</a:t>
            </a:r>
            <a:r>
              <a:rPr sz="1800" b="1" dirty="0">
                <a:latin typeface="Calibri"/>
                <a:cs typeface="Calibri"/>
              </a:rPr>
              <a:t>predikat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dan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Z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dari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setiap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aturan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ts val="1825"/>
              </a:lnSpc>
            </a:pPr>
            <a:endParaRPr lang="en-US" sz="1600" b="1" dirty="0">
              <a:latin typeface="Calibri"/>
              <a:cs typeface="Calibri"/>
            </a:endParaRPr>
          </a:p>
          <a:p>
            <a:pPr>
              <a:lnSpc>
                <a:spcPts val="1825"/>
              </a:lnSpc>
            </a:pPr>
            <a:r>
              <a:rPr sz="1600" b="1" dirty="0">
                <a:latin typeface="Calibri"/>
                <a:cs typeface="Calibri"/>
              </a:rPr>
              <a:t>Rule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spc="-50" dirty="0">
                <a:latin typeface="Calibri"/>
                <a:cs typeface="Calibri"/>
              </a:rPr>
              <a:t>1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ts val="1720"/>
              </a:lnSpc>
              <a:spcBef>
                <a:spcPts val="409"/>
              </a:spcBef>
            </a:pPr>
            <a:r>
              <a:rPr sz="2400" spc="-15" baseline="13888" dirty="0">
                <a:latin typeface="Symbol"/>
                <a:cs typeface="Symbol"/>
              </a:rPr>
              <a:t></a:t>
            </a:r>
            <a:r>
              <a:rPr sz="2400" spc="-15" baseline="13888" dirty="0">
                <a:latin typeface="Calibri"/>
                <a:cs typeface="Calibri"/>
              </a:rPr>
              <a:t>-</a:t>
            </a:r>
            <a:r>
              <a:rPr sz="2400" baseline="13888" dirty="0">
                <a:latin typeface="Calibri"/>
                <a:cs typeface="Calibri"/>
              </a:rPr>
              <a:t>predikat</a:t>
            </a:r>
            <a:r>
              <a:rPr sz="1050" dirty="0">
                <a:latin typeface="Calibri"/>
                <a:cs typeface="Calibri"/>
              </a:rPr>
              <a:t>1</a:t>
            </a:r>
            <a:r>
              <a:rPr sz="1050" spc="95" dirty="0">
                <a:latin typeface="Calibri"/>
                <a:cs typeface="Calibri"/>
              </a:rPr>
              <a:t> </a:t>
            </a:r>
            <a:r>
              <a:rPr sz="2400" baseline="13888" dirty="0">
                <a:latin typeface="Calibri"/>
                <a:cs typeface="Calibri"/>
              </a:rPr>
              <a:t>=</a:t>
            </a:r>
            <a:r>
              <a:rPr sz="2400" spc="-44" baseline="13888" dirty="0">
                <a:latin typeface="Calibri"/>
                <a:cs typeface="Calibri"/>
              </a:rPr>
              <a:t> </a:t>
            </a:r>
            <a:r>
              <a:rPr sz="2400" baseline="13888" dirty="0">
                <a:latin typeface="Symbol"/>
                <a:cs typeface="Symbol"/>
              </a:rPr>
              <a:t></a:t>
            </a:r>
            <a:r>
              <a:rPr sz="1050" dirty="0" err="1">
                <a:latin typeface="Calibri"/>
                <a:cs typeface="Calibri"/>
              </a:rPr>
              <a:t>pmt</a:t>
            </a:r>
            <a:r>
              <a:rPr lang="en-ID" sz="1050" dirty="0">
                <a:latin typeface="Calibri"/>
                <a:cs typeface="Calibri"/>
              </a:rPr>
              <a:t>TURUN</a:t>
            </a:r>
            <a:r>
              <a:rPr sz="1050" spc="100" dirty="0">
                <a:latin typeface="Calibri"/>
                <a:cs typeface="Calibri"/>
              </a:rPr>
              <a:t> </a:t>
            </a:r>
            <a:r>
              <a:rPr sz="2400" baseline="13888" dirty="0">
                <a:latin typeface="Symbol"/>
                <a:cs typeface="Symbol"/>
              </a:rPr>
              <a:t></a:t>
            </a:r>
            <a:r>
              <a:rPr sz="2400" spc="-97" baseline="13888" dirty="0">
                <a:latin typeface="Times New Roman"/>
                <a:cs typeface="Times New Roman"/>
              </a:rPr>
              <a:t> </a:t>
            </a:r>
            <a:r>
              <a:rPr sz="2400" spc="-15" baseline="13888" dirty="0">
                <a:latin typeface="Symbol"/>
                <a:cs typeface="Symbol"/>
              </a:rPr>
              <a:t></a:t>
            </a:r>
            <a:r>
              <a:rPr sz="1050" spc="-10" dirty="0" err="1">
                <a:latin typeface="Calibri"/>
                <a:cs typeface="Calibri"/>
              </a:rPr>
              <a:t>psd</a:t>
            </a:r>
            <a:r>
              <a:rPr lang="en-ID" sz="1050" spc="-10" dirty="0">
                <a:latin typeface="Calibri"/>
                <a:cs typeface="Calibri"/>
              </a:rPr>
              <a:t>SEDIKIT</a:t>
            </a:r>
            <a:endParaRPr sz="1050" dirty="0">
              <a:latin typeface="Calibri"/>
              <a:cs typeface="Calibri"/>
            </a:endParaRPr>
          </a:p>
          <a:p>
            <a:pPr>
              <a:lnSpc>
                <a:spcPts val="1720"/>
              </a:lnSpc>
            </a:pPr>
            <a:r>
              <a:rPr sz="1600" dirty="0">
                <a:latin typeface="Calibri"/>
                <a:cs typeface="Calibri"/>
              </a:rPr>
              <a:t>=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min(</a:t>
            </a:r>
            <a:r>
              <a:rPr sz="1600" dirty="0">
                <a:latin typeface="Symbol"/>
                <a:cs typeface="Symbol"/>
              </a:rPr>
              <a:t></a:t>
            </a:r>
            <a:r>
              <a:rPr sz="1575" baseline="-21164" dirty="0" err="1">
                <a:latin typeface="Calibri"/>
                <a:cs typeface="Calibri"/>
              </a:rPr>
              <a:t>pmt</a:t>
            </a:r>
            <a:r>
              <a:rPr lang="en-ID" sz="1575" baseline="-21164" dirty="0">
                <a:latin typeface="Calibri"/>
                <a:cs typeface="Calibri"/>
              </a:rPr>
              <a:t>TURUN</a:t>
            </a:r>
            <a:r>
              <a:rPr sz="1600" dirty="0">
                <a:latin typeface="Calibri"/>
                <a:cs typeface="Calibri"/>
              </a:rPr>
              <a:t>[</a:t>
            </a:r>
            <a:r>
              <a:rPr lang="en-US" sz="1600" dirty="0">
                <a:latin typeface="Calibri"/>
                <a:cs typeface="Calibri"/>
              </a:rPr>
              <a:t>45</a:t>
            </a:r>
            <a:r>
              <a:rPr sz="1600" dirty="0">
                <a:latin typeface="Calibri"/>
                <a:cs typeface="Calibri"/>
              </a:rPr>
              <a:t>00]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Symbol"/>
                <a:cs typeface="Symbol"/>
              </a:rPr>
              <a:t>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Symbol"/>
                <a:cs typeface="Symbol"/>
              </a:rPr>
              <a:t></a:t>
            </a:r>
            <a:r>
              <a:rPr sz="1575" spc="-15" baseline="-21164" dirty="0" err="1">
                <a:latin typeface="Calibri"/>
                <a:cs typeface="Calibri"/>
              </a:rPr>
              <a:t>psd</a:t>
            </a:r>
            <a:r>
              <a:rPr lang="en-ID" sz="1575" spc="-15" baseline="-21164" dirty="0">
                <a:latin typeface="Calibri"/>
                <a:cs typeface="Calibri"/>
              </a:rPr>
              <a:t>SEDIKIT</a:t>
            </a:r>
            <a:r>
              <a:rPr sz="1600" spc="-10" dirty="0">
                <a:latin typeface="Calibri"/>
                <a:cs typeface="Calibri"/>
              </a:rPr>
              <a:t>[</a:t>
            </a:r>
            <a:r>
              <a:rPr lang="en-US" sz="1600" spc="-10" dirty="0">
                <a:latin typeface="Calibri"/>
                <a:cs typeface="Calibri"/>
              </a:rPr>
              <a:t>55</a:t>
            </a:r>
            <a:r>
              <a:rPr sz="1600" spc="-10" dirty="0">
                <a:latin typeface="Calibri"/>
                <a:cs typeface="Calibri"/>
              </a:rPr>
              <a:t>0])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10"/>
              </a:spcBef>
            </a:pPr>
            <a:r>
              <a:rPr sz="1600" dirty="0">
                <a:latin typeface="Calibri"/>
                <a:cs typeface="Calibri"/>
              </a:rPr>
              <a:t>=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min(0;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0)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=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0</a:t>
            </a:r>
            <a:endParaRPr sz="1600" dirty="0">
              <a:latin typeface="Calibri"/>
              <a:cs typeface="Calibri"/>
            </a:endParaRPr>
          </a:p>
          <a:p>
            <a:pPr marR="377825">
              <a:lnSpc>
                <a:spcPts val="1930"/>
              </a:lnSpc>
              <a:spcBef>
                <a:spcPts val="55"/>
              </a:spcBef>
            </a:pPr>
            <a:r>
              <a:rPr sz="1600" dirty="0">
                <a:latin typeface="Calibri"/>
                <a:cs typeface="Calibri"/>
              </a:rPr>
              <a:t>Dari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himpunan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produksi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 err="1">
                <a:latin typeface="Calibri"/>
                <a:cs typeface="Calibri"/>
              </a:rPr>
              <a:t>barang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lang="en-US" sz="1600" b="1" spc="-10" dirty="0">
                <a:latin typeface="Calibri"/>
                <a:cs typeface="Calibri"/>
              </a:rPr>
              <a:t>BERTAMBAH</a:t>
            </a:r>
            <a:r>
              <a:rPr sz="1600" spc="-10" dirty="0">
                <a:latin typeface="Calibri"/>
                <a:cs typeface="Calibri"/>
              </a:rPr>
              <a:t>,</a:t>
            </a:r>
            <a:br>
              <a:rPr lang="en-US" sz="1600" spc="-10" dirty="0">
                <a:latin typeface="Calibri"/>
                <a:cs typeface="Calibri"/>
              </a:rPr>
            </a:br>
            <a:r>
              <a:rPr lang="en-US" sz="1600" spc="-10" dirty="0">
                <a:latin typeface="Calibri"/>
                <a:cs typeface="Calibri"/>
              </a:rPr>
              <a:t>8000 - (6000*</a:t>
            </a:r>
            <a:r>
              <a:rPr sz="1600" b="1" dirty="0">
                <a:latin typeface="Calibri"/>
                <a:cs typeface="Calibri"/>
              </a:rPr>
              <a:t>0</a:t>
            </a:r>
            <a:r>
              <a:rPr lang="en-US" sz="1600" dirty="0">
                <a:latin typeface="Calibri"/>
                <a:cs typeface="Calibri"/>
              </a:rPr>
              <a:t>)</a:t>
            </a:r>
            <a:r>
              <a:rPr sz="1575" b="1" spc="150" baseline="-21164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=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lang="en-US" sz="1600" b="1" spc="-20" dirty="0">
                <a:latin typeface="Calibri"/>
                <a:cs typeface="Calibri"/>
              </a:rPr>
              <a:t>8000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6" name="object 20">
            <a:extLst>
              <a:ext uri="{FF2B5EF4-FFF2-40B4-BE49-F238E27FC236}">
                <a16:creationId xmlns:a16="http://schemas.microsoft.com/office/drawing/2014/main" id="{818D71AA-8D7A-16C3-A1C4-E249BBF45DC6}"/>
              </a:ext>
            </a:extLst>
          </p:cNvPr>
          <p:cNvSpPr txBox="1"/>
          <p:nvPr/>
        </p:nvSpPr>
        <p:spPr>
          <a:xfrm>
            <a:off x="561339" y="3429000"/>
            <a:ext cx="4223098" cy="1967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1825"/>
              </a:lnSpc>
            </a:pPr>
            <a:r>
              <a:rPr sz="1600" b="1" dirty="0">
                <a:latin typeface="Calibri"/>
                <a:cs typeface="Calibri"/>
              </a:rPr>
              <a:t>Rule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lang="en-US" sz="1600" b="1" spc="-50" dirty="0">
                <a:latin typeface="Calibri"/>
                <a:cs typeface="Calibri"/>
              </a:rPr>
              <a:t>2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ts val="1720"/>
              </a:lnSpc>
              <a:spcBef>
                <a:spcPts val="409"/>
              </a:spcBef>
            </a:pPr>
            <a:r>
              <a:rPr sz="2400" spc="-15" baseline="13888" dirty="0">
                <a:latin typeface="Symbol"/>
                <a:cs typeface="Symbol"/>
              </a:rPr>
              <a:t></a:t>
            </a:r>
            <a:r>
              <a:rPr sz="2400" spc="-15" baseline="13888" dirty="0">
                <a:latin typeface="Calibri"/>
                <a:cs typeface="Calibri"/>
              </a:rPr>
              <a:t>-</a:t>
            </a:r>
            <a:r>
              <a:rPr sz="2400" baseline="13888" dirty="0">
                <a:latin typeface="Calibri"/>
                <a:cs typeface="Calibri"/>
              </a:rPr>
              <a:t>predikat</a:t>
            </a:r>
            <a:r>
              <a:rPr sz="1050" dirty="0">
                <a:latin typeface="Calibri"/>
                <a:cs typeface="Calibri"/>
              </a:rPr>
              <a:t>1</a:t>
            </a:r>
            <a:r>
              <a:rPr sz="1050" spc="95" dirty="0">
                <a:latin typeface="Calibri"/>
                <a:cs typeface="Calibri"/>
              </a:rPr>
              <a:t> </a:t>
            </a:r>
            <a:r>
              <a:rPr sz="2400" baseline="13888" dirty="0">
                <a:latin typeface="Calibri"/>
                <a:cs typeface="Calibri"/>
              </a:rPr>
              <a:t>=</a:t>
            </a:r>
            <a:r>
              <a:rPr sz="2400" spc="-44" baseline="13888" dirty="0">
                <a:latin typeface="Calibri"/>
                <a:cs typeface="Calibri"/>
              </a:rPr>
              <a:t> </a:t>
            </a:r>
            <a:r>
              <a:rPr sz="2400" baseline="13888" dirty="0">
                <a:latin typeface="Symbol"/>
                <a:cs typeface="Symbol"/>
              </a:rPr>
              <a:t></a:t>
            </a:r>
            <a:r>
              <a:rPr sz="1050" dirty="0">
                <a:latin typeface="Calibri"/>
                <a:cs typeface="Calibri"/>
              </a:rPr>
              <a:t>pmtTURUN</a:t>
            </a:r>
            <a:r>
              <a:rPr sz="1050" spc="100" dirty="0">
                <a:latin typeface="Calibri"/>
                <a:cs typeface="Calibri"/>
              </a:rPr>
              <a:t> </a:t>
            </a:r>
            <a:r>
              <a:rPr sz="2400" baseline="13888" dirty="0">
                <a:latin typeface="Symbol"/>
                <a:cs typeface="Symbol"/>
              </a:rPr>
              <a:t></a:t>
            </a:r>
            <a:r>
              <a:rPr sz="2400" spc="-97" baseline="13888" dirty="0">
                <a:latin typeface="Times New Roman"/>
                <a:cs typeface="Times New Roman"/>
              </a:rPr>
              <a:t> </a:t>
            </a:r>
            <a:r>
              <a:rPr sz="2400" spc="-15" baseline="13888" dirty="0">
                <a:latin typeface="Symbol"/>
                <a:cs typeface="Symbol"/>
              </a:rPr>
              <a:t></a:t>
            </a:r>
            <a:r>
              <a:rPr sz="1050" spc="-10" dirty="0" err="1">
                <a:latin typeface="Calibri"/>
                <a:cs typeface="Calibri"/>
              </a:rPr>
              <a:t>psd</a:t>
            </a:r>
            <a:r>
              <a:rPr lang="en-US" sz="1050" spc="-10" dirty="0" err="1">
                <a:latin typeface="Calibri"/>
                <a:cs typeface="Calibri"/>
              </a:rPr>
              <a:t>SEDIKIT</a:t>
            </a:r>
            <a:endParaRPr sz="1050" dirty="0">
              <a:latin typeface="Calibri"/>
              <a:cs typeface="Calibri"/>
            </a:endParaRPr>
          </a:p>
          <a:p>
            <a:pPr>
              <a:lnSpc>
                <a:spcPts val="1720"/>
              </a:lnSpc>
            </a:pPr>
            <a:r>
              <a:rPr sz="1600" dirty="0">
                <a:latin typeface="Calibri"/>
                <a:cs typeface="Calibri"/>
              </a:rPr>
              <a:t>=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min(</a:t>
            </a:r>
            <a:r>
              <a:rPr sz="1600" dirty="0">
                <a:latin typeface="Symbol"/>
                <a:cs typeface="Symbol"/>
              </a:rPr>
              <a:t></a:t>
            </a:r>
            <a:r>
              <a:rPr sz="1575" baseline="-21164" dirty="0">
                <a:latin typeface="Calibri"/>
                <a:cs typeface="Calibri"/>
              </a:rPr>
              <a:t>pmtTURUN</a:t>
            </a:r>
            <a:r>
              <a:rPr sz="1600" dirty="0">
                <a:latin typeface="Calibri"/>
                <a:cs typeface="Calibri"/>
              </a:rPr>
              <a:t>[4</a:t>
            </a:r>
            <a:r>
              <a:rPr lang="en-US" sz="1600" dirty="0">
                <a:latin typeface="Calibri"/>
                <a:cs typeface="Calibri"/>
              </a:rPr>
              <a:t>5</a:t>
            </a:r>
            <a:r>
              <a:rPr sz="1600" dirty="0">
                <a:latin typeface="Calibri"/>
                <a:cs typeface="Calibri"/>
              </a:rPr>
              <a:t>00]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Symbol"/>
                <a:cs typeface="Symbol"/>
              </a:rPr>
              <a:t>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Symbol"/>
                <a:cs typeface="Symbol"/>
              </a:rPr>
              <a:t></a:t>
            </a:r>
            <a:r>
              <a:rPr sz="1575" spc="-15" baseline="-21164" dirty="0" err="1">
                <a:latin typeface="Calibri"/>
                <a:cs typeface="Calibri"/>
              </a:rPr>
              <a:t>psd</a:t>
            </a:r>
            <a:r>
              <a:rPr lang="en-US" sz="1575" spc="-15" baseline="-21164" dirty="0" err="1">
                <a:latin typeface="Calibri"/>
                <a:cs typeface="Calibri"/>
              </a:rPr>
              <a:t>SEDANG</a:t>
            </a:r>
            <a:r>
              <a:rPr sz="1600" spc="-10" dirty="0">
                <a:latin typeface="Calibri"/>
                <a:cs typeface="Calibri"/>
              </a:rPr>
              <a:t>[</a:t>
            </a:r>
            <a:r>
              <a:rPr lang="en-US" sz="1600" spc="-10" dirty="0">
                <a:latin typeface="Calibri"/>
                <a:cs typeface="Calibri"/>
              </a:rPr>
              <a:t>55</a:t>
            </a:r>
            <a:r>
              <a:rPr sz="1600" spc="-10" dirty="0">
                <a:latin typeface="Calibri"/>
                <a:cs typeface="Calibri"/>
              </a:rPr>
              <a:t>0])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10"/>
              </a:spcBef>
            </a:pPr>
            <a:r>
              <a:rPr sz="1600" dirty="0">
                <a:latin typeface="Calibri"/>
                <a:cs typeface="Calibri"/>
              </a:rPr>
              <a:t>=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min(0;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lang="en-US" sz="1600" spc="-20" dirty="0">
                <a:latin typeface="Calibri"/>
                <a:cs typeface="Calibri"/>
              </a:rPr>
              <a:t>1</a:t>
            </a:r>
            <a:r>
              <a:rPr sz="1600" spc="-20" dirty="0">
                <a:latin typeface="Calibri"/>
                <a:cs typeface="Calibri"/>
              </a:rPr>
              <a:t>)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=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0</a:t>
            </a:r>
            <a:endParaRPr sz="1600" dirty="0">
              <a:latin typeface="Calibri"/>
              <a:cs typeface="Calibri"/>
            </a:endParaRPr>
          </a:p>
          <a:p>
            <a:pPr marR="377825">
              <a:lnSpc>
                <a:spcPts val="1930"/>
              </a:lnSpc>
              <a:spcBef>
                <a:spcPts val="55"/>
              </a:spcBef>
            </a:pPr>
            <a:r>
              <a:rPr sz="1600" dirty="0">
                <a:latin typeface="Calibri"/>
                <a:cs typeface="Calibri"/>
              </a:rPr>
              <a:t>Dari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himpunan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produksi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barang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BERKURANG</a:t>
            </a:r>
            <a:r>
              <a:rPr sz="1600" spc="-10" dirty="0">
                <a:latin typeface="Calibri"/>
                <a:cs typeface="Calibri"/>
              </a:rPr>
              <a:t>,</a:t>
            </a:r>
            <a:br>
              <a:rPr lang="en-US" sz="1600" spc="-10" dirty="0">
                <a:latin typeface="Calibri"/>
                <a:cs typeface="Calibri"/>
              </a:rPr>
            </a:br>
            <a:r>
              <a:rPr lang="en-US" sz="1600" spc="-10" dirty="0">
                <a:latin typeface="Calibri"/>
                <a:cs typeface="Calibri"/>
              </a:rPr>
              <a:t>2000 + (6000*</a:t>
            </a:r>
            <a:r>
              <a:rPr lang="en-US" sz="1600" b="1" dirty="0">
                <a:latin typeface="Calibri"/>
                <a:cs typeface="Calibri"/>
              </a:rPr>
              <a:t>0</a:t>
            </a:r>
            <a:r>
              <a:rPr lang="en-US" sz="1600" dirty="0">
                <a:latin typeface="Calibri"/>
                <a:cs typeface="Calibri"/>
              </a:rPr>
              <a:t>)  </a:t>
            </a:r>
            <a:r>
              <a:rPr sz="1600" b="1" dirty="0">
                <a:latin typeface="Calibri"/>
                <a:cs typeface="Calibri"/>
              </a:rPr>
              <a:t>=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lang="en-US" sz="1600" b="1" spc="-20" dirty="0">
                <a:latin typeface="Calibri"/>
                <a:cs typeface="Calibri"/>
              </a:rPr>
              <a:t>2000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7" name="object 20">
            <a:extLst>
              <a:ext uri="{FF2B5EF4-FFF2-40B4-BE49-F238E27FC236}">
                <a16:creationId xmlns:a16="http://schemas.microsoft.com/office/drawing/2014/main" id="{F407D880-D4E1-E960-6565-050037AF60A6}"/>
              </a:ext>
            </a:extLst>
          </p:cNvPr>
          <p:cNvSpPr txBox="1"/>
          <p:nvPr/>
        </p:nvSpPr>
        <p:spPr>
          <a:xfrm>
            <a:off x="6096000" y="930306"/>
            <a:ext cx="4223098" cy="1967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1825"/>
              </a:lnSpc>
            </a:pPr>
            <a:r>
              <a:rPr sz="1600" b="1" dirty="0">
                <a:latin typeface="Calibri"/>
                <a:cs typeface="Calibri"/>
              </a:rPr>
              <a:t>Rule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lang="en-US" sz="1600" b="1" spc="-50" dirty="0">
                <a:latin typeface="Calibri"/>
                <a:cs typeface="Calibri"/>
              </a:rPr>
              <a:t>3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ts val="1720"/>
              </a:lnSpc>
              <a:spcBef>
                <a:spcPts val="409"/>
              </a:spcBef>
            </a:pPr>
            <a:r>
              <a:rPr sz="2400" spc="-15" baseline="13888" dirty="0">
                <a:latin typeface="Symbol"/>
                <a:cs typeface="Symbol"/>
              </a:rPr>
              <a:t></a:t>
            </a:r>
            <a:r>
              <a:rPr sz="2400" spc="-15" baseline="13888" dirty="0">
                <a:latin typeface="Calibri"/>
                <a:cs typeface="Calibri"/>
              </a:rPr>
              <a:t>-</a:t>
            </a:r>
            <a:r>
              <a:rPr sz="2400" baseline="13888" dirty="0">
                <a:latin typeface="Calibri"/>
                <a:cs typeface="Calibri"/>
              </a:rPr>
              <a:t>predikat</a:t>
            </a:r>
            <a:r>
              <a:rPr sz="1050" dirty="0">
                <a:latin typeface="Calibri"/>
                <a:cs typeface="Calibri"/>
              </a:rPr>
              <a:t>1</a:t>
            </a:r>
            <a:r>
              <a:rPr sz="1050" spc="95" dirty="0">
                <a:latin typeface="Calibri"/>
                <a:cs typeface="Calibri"/>
              </a:rPr>
              <a:t> </a:t>
            </a:r>
            <a:r>
              <a:rPr sz="2400" baseline="13888" dirty="0">
                <a:latin typeface="Calibri"/>
                <a:cs typeface="Calibri"/>
              </a:rPr>
              <a:t>=</a:t>
            </a:r>
            <a:r>
              <a:rPr sz="2400" spc="-44" baseline="13888" dirty="0">
                <a:latin typeface="Calibri"/>
                <a:cs typeface="Calibri"/>
              </a:rPr>
              <a:t> </a:t>
            </a:r>
            <a:r>
              <a:rPr sz="2400" baseline="13888" dirty="0">
                <a:latin typeface="Symbol"/>
                <a:cs typeface="Symbol"/>
              </a:rPr>
              <a:t></a:t>
            </a:r>
            <a:r>
              <a:rPr sz="1050" dirty="0">
                <a:latin typeface="Calibri"/>
                <a:cs typeface="Calibri"/>
              </a:rPr>
              <a:t>pmtTURUN</a:t>
            </a:r>
            <a:r>
              <a:rPr sz="1050" spc="100" dirty="0">
                <a:latin typeface="Calibri"/>
                <a:cs typeface="Calibri"/>
              </a:rPr>
              <a:t> </a:t>
            </a:r>
            <a:r>
              <a:rPr sz="2400" baseline="13888" dirty="0">
                <a:latin typeface="Symbol"/>
                <a:cs typeface="Symbol"/>
              </a:rPr>
              <a:t></a:t>
            </a:r>
            <a:r>
              <a:rPr sz="2400" spc="-97" baseline="13888" dirty="0">
                <a:latin typeface="Times New Roman"/>
                <a:cs typeface="Times New Roman"/>
              </a:rPr>
              <a:t> </a:t>
            </a:r>
            <a:r>
              <a:rPr sz="2400" spc="-15" baseline="13888" dirty="0">
                <a:latin typeface="Symbol"/>
                <a:cs typeface="Symbol"/>
              </a:rPr>
              <a:t></a:t>
            </a:r>
            <a:r>
              <a:rPr sz="1050" spc="-10" dirty="0" err="1">
                <a:latin typeface="Calibri"/>
                <a:cs typeface="Calibri"/>
              </a:rPr>
              <a:t>psd</a:t>
            </a:r>
            <a:r>
              <a:rPr lang="en-US" sz="1050" spc="-10" dirty="0" err="1">
                <a:latin typeface="Calibri"/>
                <a:cs typeface="Calibri"/>
              </a:rPr>
              <a:t>BANYAK</a:t>
            </a:r>
            <a:endParaRPr sz="1050" dirty="0">
              <a:latin typeface="Calibri"/>
              <a:cs typeface="Calibri"/>
            </a:endParaRPr>
          </a:p>
          <a:p>
            <a:pPr>
              <a:lnSpc>
                <a:spcPts val="1720"/>
              </a:lnSpc>
            </a:pPr>
            <a:r>
              <a:rPr sz="1600" dirty="0">
                <a:latin typeface="Calibri"/>
                <a:cs typeface="Calibri"/>
              </a:rPr>
              <a:t>=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min(</a:t>
            </a:r>
            <a:r>
              <a:rPr sz="1600" dirty="0">
                <a:latin typeface="Symbol"/>
                <a:cs typeface="Symbol"/>
              </a:rPr>
              <a:t></a:t>
            </a:r>
            <a:r>
              <a:rPr sz="1575" baseline="-21164" dirty="0">
                <a:latin typeface="Calibri"/>
                <a:cs typeface="Calibri"/>
              </a:rPr>
              <a:t>pmtTURUN</a:t>
            </a:r>
            <a:r>
              <a:rPr sz="1600" dirty="0">
                <a:latin typeface="Calibri"/>
                <a:cs typeface="Calibri"/>
              </a:rPr>
              <a:t>[4</a:t>
            </a:r>
            <a:r>
              <a:rPr lang="en-US" sz="1600" dirty="0">
                <a:latin typeface="Calibri"/>
                <a:cs typeface="Calibri"/>
              </a:rPr>
              <a:t>5</a:t>
            </a:r>
            <a:r>
              <a:rPr sz="1600" dirty="0">
                <a:latin typeface="Calibri"/>
                <a:cs typeface="Calibri"/>
              </a:rPr>
              <a:t>00]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Symbol"/>
                <a:cs typeface="Symbol"/>
              </a:rPr>
              <a:t>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Symbol"/>
                <a:cs typeface="Symbol"/>
              </a:rPr>
              <a:t></a:t>
            </a:r>
            <a:r>
              <a:rPr sz="1575" spc="-15" baseline="-21164" dirty="0" err="1">
                <a:latin typeface="Calibri"/>
                <a:cs typeface="Calibri"/>
              </a:rPr>
              <a:t>psdB</a:t>
            </a:r>
            <a:r>
              <a:rPr lang="en-US" sz="1575" spc="-15" baseline="-21164" dirty="0" err="1">
                <a:latin typeface="Calibri"/>
                <a:cs typeface="Calibri"/>
              </a:rPr>
              <a:t>ANYAK</a:t>
            </a:r>
            <a:r>
              <a:rPr sz="1600" spc="-10" dirty="0">
                <a:latin typeface="Calibri"/>
                <a:cs typeface="Calibri"/>
              </a:rPr>
              <a:t>[</a:t>
            </a:r>
            <a:r>
              <a:rPr lang="en-US" sz="1600" spc="-10" dirty="0">
                <a:latin typeface="Calibri"/>
                <a:cs typeface="Calibri"/>
              </a:rPr>
              <a:t>55</a:t>
            </a:r>
            <a:r>
              <a:rPr sz="1600" spc="-10" dirty="0">
                <a:latin typeface="Calibri"/>
                <a:cs typeface="Calibri"/>
              </a:rPr>
              <a:t>0])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10"/>
              </a:spcBef>
            </a:pPr>
            <a:r>
              <a:rPr sz="1600" dirty="0">
                <a:latin typeface="Calibri"/>
                <a:cs typeface="Calibri"/>
              </a:rPr>
              <a:t>=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min(0;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lang="en-US" sz="1600" spc="-20" dirty="0">
                <a:latin typeface="Calibri"/>
                <a:cs typeface="Calibri"/>
              </a:rPr>
              <a:t>0</a:t>
            </a:r>
            <a:r>
              <a:rPr sz="1600" spc="-20" dirty="0">
                <a:latin typeface="Calibri"/>
                <a:cs typeface="Calibri"/>
              </a:rPr>
              <a:t>)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=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0</a:t>
            </a:r>
            <a:endParaRPr sz="1600" dirty="0">
              <a:latin typeface="Calibri"/>
              <a:cs typeface="Calibri"/>
            </a:endParaRPr>
          </a:p>
          <a:p>
            <a:pPr marR="377825">
              <a:lnSpc>
                <a:spcPts val="1930"/>
              </a:lnSpc>
              <a:spcBef>
                <a:spcPts val="55"/>
              </a:spcBef>
            </a:pPr>
            <a:r>
              <a:rPr sz="1600" dirty="0">
                <a:latin typeface="Calibri"/>
                <a:cs typeface="Calibri"/>
              </a:rPr>
              <a:t>Dari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himpunan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produksi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barang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BERKURANG</a:t>
            </a:r>
            <a:r>
              <a:rPr sz="1600" spc="-10" dirty="0">
                <a:latin typeface="Calibri"/>
                <a:cs typeface="Calibri"/>
              </a:rPr>
              <a:t>,</a:t>
            </a:r>
            <a:br>
              <a:rPr lang="en-US" sz="1600" spc="-10" dirty="0">
                <a:latin typeface="Calibri"/>
                <a:cs typeface="Calibri"/>
              </a:rPr>
            </a:br>
            <a:r>
              <a:rPr lang="en-US" sz="1600" spc="-10" dirty="0">
                <a:latin typeface="Calibri"/>
                <a:cs typeface="Calibri"/>
              </a:rPr>
              <a:t>2000 + (6000*</a:t>
            </a:r>
            <a:r>
              <a:rPr lang="en-US" sz="1600" b="1" dirty="0">
                <a:latin typeface="Calibri"/>
                <a:cs typeface="Calibri"/>
              </a:rPr>
              <a:t>0</a:t>
            </a:r>
            <a:r>
              <a:rPr lang="en-US" sz="1600" dirty="0">
                <a:latin typeface="Calibri"/>
                <a:cs typeface="Calibri"/>
              </a:rPr>
              <a:t>) </a:t>
            </a:r>
            <a:r>
              <a:rPr sz="1600" b="1" dirty="0">
                <a:latin typeface="Calibri"/>
                <a:cs typeface="Calibri"/>
              </a:rPr>
              <a:t>=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lang="en-US" sz="1600" b="1" spc="-20" dirty="0">
                <a:latin typeface="Calibri"/>
                <a:cs typeface="Calibri"/>
              </a:rPr>
              <a:t>2000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4E82C4F2-6A59-1F24-3557-CBFAAE6952CA}"/>
              </a:ext>
            </a:extLst>
          </p:cNvPr>
          <p:cNvSpPr txBox="1"/>
          <p:nvPr/>
        </p:nvSpPr>
        <p:spPr>
          <a:xfrm>
            <a:off x="6096000" y="3429000"/>
            <a:ext cx="4223098" cy="1967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1825"/>
              </a:lnSpc>
            </a:pPr>
            <a:r>
              <a:rPr sz="1600" b="1" dirty="0">
                <a:latin typeface="Calibri"/>
                <a:cs typeface="Calibri"/>
              </a:rPr>
              <a:t>Rule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lang="en-US" sz="1600" b="1" spc="-50" dirty="0">
                <a:latin typeface="Calibri"/>
                <a:cs typeface="Calibri"/>
              </a:rPr>
              <a:t>4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ts val="1720"/>
              </a:lnSpc>
              <a:spcBef>
                <a:spcPts val="409"/>
              </a:spcBef>
            </a:pPr>
            <a:r>
              <a:rPr sz="2400" spc="-15" baseline="13888" dirty="0">
                <a:latin typeface="Symbol"/>
                <a:cs typeface="Symbol"/>
              </a:rPr>
              <a:t></a:t>
            </a:r>
            <a:r>
              <a:rPr sz="2400" spc="-15" baseline="13888" dirty="0">
                <a:latin typeface="Calibri"/>
                <a:cs typeface="Calibri"/>
              </a:rPr>
              <a:t>-</a:t>
            </a:r>
            <a:r>
              <a:rPr sz="2400" baseline="13888" dirty="0">
                <a:latin typeface="Calibri"/>
                <a:cs typeface="Calibri"/>
              </a:rPr>
              <a:t>predikat</a:t>
            </a:r>
            <a:r>
              <a:rPr sz="1050" dirty="0">
                <a:latin typeface="Calibri"/>
                <a:cs typeface="Calibri"/>
              </a:rPr>
              <a:t>1</a:t>
            </a:r>
            <a:r>
              <a:rPr sz="1050" spc="95" dirty="0">
                <a:latin typeface="Calibri"/>
                <a:cs typeface="Calibri"/>
              </a:rPr>
              <a:t> </a:t>
            </a:r>
            <a:r>
              <a:rPr sz="2400" baseline="13888" dirty="0">
                <a:latin typeface="Calibri"/>
                <a:cs typeface="Calibri"/>
              </a:rPr>
              <a:t>=</a:t>
            </a:r>
            <a:r>
              <a:rPr sz="2400" spc="-44" baseline="13888" dirty="0">
                <a:latin typeface="Calibri"/>
                <a:cs typeface="Calibri"/>
              </a:rPr>
              <a:t> </a:t>
            </a:r>
            <a:r>
              <a:rPr sz="2400" baseline="13888" dirty="0">
                <a:latin typeface="Symbol"/>
                <a:cs typeface="Symbol"/>
              </a:rPr>
              <a:t></a:t>
            </a:r>
            <a:r>
              <a:rPr sz="1050" dirty="0" err="1">
                <a:latin typeface="Calibri"/>
                <a:cs typeface="Calibri"/>
              </a:rPr>
              <a:t>pmt</a:t>
            </a:r>
            <a:r>
              <a:rPr lang="en-US" sz="1050" dirty="0" err="1">
                <a:latin typeface="Calibri"/>
                <a:cs typeface="Calibri"/>
              </a:rPr>
              <a:t>TETAP</a:t>
            </a:r>
            <a:r>
              <a:rPr sz="1050" spc="100" dirty="0">
                <a:latin typeface="Calibri"/>
                <a:cs typeface="Calibri"/>
              </a:rPr>
              <a:t> </a:t>
            </a:r>
            <a:r>
              <a:rPr sz="2400" baseline="13888" dirty="0">
                <a:latin typeface="Symbol"/>
                <a:cs typeface="Symbol"/>
              </a:rPr>
              <a:t></a:t>
            </a:r>
            <a:r>
              <a:rPr sz="2400" spc="-97" baseline="13888" dirty="0">
                <a:latin typeface="Times New Roman"/>
                <a:cs typeface="Times New Roman"/>
              </a:rPr>
              <a:t> </a:t>
            </a:r>
            <a:r>
              <a:rPr sz="2400" spc="-15" baseline="13888" dirty="0">
                <a:latin typeface="Symbol"/>
                <a:cs typeface="Symbol"/>
              </a:rPr>
              <a:t></a:t>
            </a:r>
            <a:r>
              <a:rPr sz="1050" spc="-10" dirty="0" err="1">
                <a:latin typeface="Calibri"/>
                <a:cs typeface="Calibri"/>
              </a:rPr>
              <a:t>psd</a:t>
            </a:r>
            <a:r>
              <a:rPr lang="en-US" sz="1050" spc="-10" dirty="0" err="1">
                <a:latin typeface="Calibri"/>
                <a:cs typeface="Calibri"/>
              </a:rPr>
              <a:t>SEDIKIT</a:t>
            </a:r>
            <a:endParaRPr sz="1050" dirty="0">
              <a:latin typeface="Calibri"/>
              <a:cs typeface="Calibri"/>
            </a:endParaRPr>
          </a:p>
          <a:p>
            <a:pPr>
              <a:lnSpc>
                <a:spcPts val="1720"/>
              </a:lnSpc>
            </a:pPr>
            <a:r>
              <a:rPr sz="1600" dirty="0">
                <a:latin typeface="Calibri"/>
                <a:cs typeface="Calibri"/>
              </a:rPr>
              <a:t>=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min(</a:t>
            </a:r>
            <a:r>
              <a:rPr sz="1600" dirty="0">
                <a:latin typeface="Symbol"/>
                <a:cs typeface="Symbol"/>
              </a:rPr>
              <a:t></a:t>
            </a:r>
            <a:r>
              <a:rPr sz="1575" baseline="-21164" dirty="0" err="1">
                <a:latin typeface="Calibri"/>
                <a:cs typeface="Calibri"/>
              </a:rPr>
              <a:t>pmtT</a:t>
            </a:r>
            <a:r>
              <a:rPr lang="en-US" sz="1575" baseline="-21164" dirty="0" err="1">
                <a:latin typeface="Calibri"/>
                <a:cs typeface="Calibri"/>
              </a:rPr>
              <a:t>ETAP</a:t>
            </a:r>
            <a:r>
              <a:rPr sz="1600" dirty="0">
                <a:latin typeface="Calibri"/>
                <a:cs typeface="Calibri"/>
              </a:rPr>
              <a:t>[4</a:t>
            </a:r>
            <a:r>
              <a:rPr lang="en-US" sz="1600" dirty="0">
                <a:latin typeface="Calibri"/>
                <a:cs typeface="Calibri"/>
              </a:rPr>
              <a:t>5</a:t>
            </a:r>
            <a:r>
              <a:rPr sz="1600" dirty="0">
                <a:latin typeface="Calibri"/>
                <a:cs typeface="Calibri"/>
              </a:rPr>
              <a:t>00]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Symbol"/>
                <a:cs typeface="Symbol"/>
              </a:rPr>
              <a:t>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Symbol"/>
                <a:cs typeface="Symbol"/>
              </a:rPr>
              <a:t></a:t>
            </a:r>
            <a:r>
              <a:rPr sz="1575" spc="-15" baseline="-21164" dirty="0" err="1">
                <a:latin typeface="Calibri"/>
                <a:cs typeface="Calibri"/>
              </a:rPr>
              <a:t>psd</a:t>
            </a:r>
            <a:r>
              <a:rPr lang="en-US" sz="1575" spc="-15" baseline="-21164" dirty="0" err="1">
                <a:latin typeface="Calibri"/>
                <a:cs typeface="Calibri"/>
              </a:rPr>
              <a:t>SEDIKIT</a:t>
            </a:r>
            <a:r>
              <a:rPr sz="1600" spc="-10" dirty="0">
                <a:latin typeface="Calibri"/>
                <a:cs typeface="Calibri"/>
              </a:rPr>
              <a:t>[</a:t>
            </a:r>
            <a:r>
              <a:rPr lang="en-US" sz="1600" spc="-10" dirty="0">
                <a:latin typeface="Calibri"/>
                <a:cs typeface="Calibri"/>
              </a:rPr>
              <a:t>55</a:t>
            </a:r>
            <a:r>
              <a:rPr sz="1600" spc="-10" dirty="0">
                <a:latin typeface="Calibri"/>
                <a:cs typeface="Calibri"/>
              </a:rPr>
              <a:t>0])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10"/>
              </a:spcBef>
            </a:pPr>
            <a:r>
              <a:rPr sz="1600" dirty="0">
                <a:latin typeface="Calibri"/>
                <a:cs typeface="Calibri"/>
              </a:rPr>
              <a:t>=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min(0</a:t>
            </a:r>
            <a:r>
              <a:rPr lang="en-US" sz="1600" dirty="0">
                <a:latin typeface="Calibri"/>
                <a:cs typeface="Calibri"/>
              </a:rPr>
              <a:t>.25</a:t>
            </a:r>
            <a:r>
              <a:rPr sz="1600" dirty="0">
                <a:latin typeface="Calibri"/>
                <a:cs typeface="Calibri"/>
              </a:rPr>
              <a:t>;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lang="en-US" sz="1600" spc="-20" dirty="0">
                <a:latin typeface="Calibri"/>
                <a:cs typeface="Calibri"/>
              </a:rPr>
              <a:t>0</a:t>
            </a:r>
            <a:r>
              <a:rPr sz="1600" spc="-20" dirty="0">
                <a:latin typeface="Calibri"/>
                <a:cs typeface="Calibri"/>
              </a:rPr>
              <a:t>)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=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0</a:t>
            </a:r>
            <a:endParaRPr sz="1600" dirty="0">
              <a:latin typeface="Calibri"/>
              <a:cs typeface="Calibri"/>
            </a:endParaRPr>
          </a:p>
          <a:p>
            <a:pPr marR="377825">
              <a:lnSpc>
                <a:spcPts val="1930"/>
              </a:lnSpc>
              <a:spcBef>
                <a:spcPts val="55"/>
              </a:spcBef>
            </a:pPr>
            <a:r>
              <a:rPr sz="1600" dirty="0">
                <a:latin typeface="Calibri"/>
                <a:cs typeface="Calibri"/>
              </a:rPr>
              <a:t>Dari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himpunan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produksi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 err="1">
                <a:latin typeface="Calibri"/>
                <a:cs typeface="Calibri"/>
              </a:rPr>
              <a:t>barang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lang="en-US" sz="1600" b="1" spc="-10" dirty="0">
                <a:latin typeface="Calibri"/>
                <a:cs typeface="Calibri"/>
              </a:rPr>
              <a:t>BERTAMBAH</a:t>
            </a:r>
            <a:r>
              <a:rPr sz="1600" spc="-10" dirty="0">
                <a:latin typeface="Calibri"/>
                <a:cs typeface="Calibri"/>
              </a:rPr>
              <a:t>,</a:t>
            </a:r>
            <a:br>
              <a:rPr lang="en-US" sz="1600" spc="-10" dirty="0">
                <a:latin typeface="Calibri"/>
                <a:cs typeface="Calibri"/>
              </a:rPr>
            </a:br>
            <a:r>
              <a:rPr lang="en-US" sz="1600" spc="-10" dirty="0">
                <a:latin typeface="Calibri"/>
                <a:cs typeface="Calibri"/>
              </a:rPr>
              <a:t>8000 - (6000*</a:t>
            </a:r>
            <a:r>
              <a:rPr lang="en-US" sz="1600" b="1" dirty="0">
                <a:latin typeface="Calibri"/>
                <a:cs typeface="Calibri"/>
              </a:rPr>
              <a:t>0</a:t>
            </a:r>
            <a:r>
              <a:rPr lang="en-US" sz="1600" dirty="0">
                <a:latin typeface="Calibri"/>
                <a:cs typeface="Calibri"/>
              </a:rPr>
              <a:t>) </a:t>
            </a:r>
            <a:r>
              <a:rPr sz="1600" b="1" dirty="0">
                <a:latin typeface="Calibri"/>
                <a:cs typeface="Calibri"/>
              </a:rPr>
              <a:t>=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lang="en-US" sz="1600" b="1" spc="-20" dirty="0">
                <a:latin typeface="Calibri"/>
                <a:cs typeface="Calibri"/>
              </a:rPr>
              <a:t>8000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230ADA-CF4B-42E8-D14E-A6F2D119C908}"/>
              </a:ext>
            </a:extLst>
          </p:cNvPr>
          <p:cNvSpPr txBox="1"/>
          <p:nvPr/>
        </p:nvSpPr>
        <p:spPr>
          <a:xfrm>
            <a:off x="488059" y="5927694"/>
            <a:ext cx="2184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RIFQI MAULANA JATI </a:t>
            </a:r>
            <a:br>
              <a:rPr lang="en-US" dirty="0"/>
            </a:br>
            <a:r>
              <a:rPr lang="en-US" dirty="0"/>
              <a:t>221011402441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51423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467</Words>
  <Application>Microsoft Office PowerPoint</Application>
  <PresentationFormat>Widescreen</PresentationFormat>
  <Paragraphs>77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Rifqi Maulana Jati</dc:creator>
  <cp:lastModifiedBy>Rifqi Maulana Jati</cp:lastModifiedBy>
  <cp:revision>3</cp:revision>
  <dcterms:created xsi:type="dcterms:W3CDTF">2024-12-26T10:12:21Z</dcterms:created>
  <dcterms:modified xsi:type="dcterms:W3CDTF">2024-12-26T10:40:19Z</dcterms:modified>
</cp:coreProperties>
</file>